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42808525" cy="30279975"/>
  <p:notesSz cx="9928225" cy="14357350"/>
  <p:defaultTextStyle>
    <a:defPPr>
      <a:defRPr lang="en-US"/>
    </a:defPPr>
    <a:lvl1pPr algn="l" defTabSz="4175125" rtl="0" fontAlgn="base">
      <a:spcBef>
        <a:spcPct val="0"/>
      </a:spcBef>
      <a:spcAft>
        <a:spcPct val="0"/>
      </a:spcAft>
      <a:defRPr sz="8200" kern="1200">
        <a:solidFill>
          <a:schemeClr val="tx1"/>
        </a:solidFill>
        <a:latin typeface="Arial" charset="0"/>
        <a:ea typeface="+mn-ea"/>
        <a:cs typeface="+mn-cs"/>
      </a:defRPr>
    </a:lvl1pPr>
    <a:lvl2pPr marL="2087563" indent="-1630363" algn="l" defTabSz="4175125" rtl="0" fontAlgn="base">
      <a:spcBef>
        <a:spcPct val="0"/>
      </a:spcBef>
      <a:spcAft>
        <a:spcPct val="0"/>
      </a:spcAft>
      <a:defRPr sz="8200" kern="1200">
        <a:solidFill>
          <a:schemeClr val="tx1"/>
        </a:solidFill>
        <a:latin typeface="Arial" charset="0"/>
        <a:ea typeface="+mn-ea"/>
        <a:cs typeface="+mn-cs"/>
      </a:defRPr>
    </a:lvl2pPr>
    <a:lvl3pPr marL="4175125" indent="-3260725" algn="l" defTabSz="4175125" rtl="0" fontAlgn="base">
      <a:spcBef>
        <a:spcPct val="0"/>
      </a:spcBef>
      <a:spcAft>
        <a:spcPct val="0"/>
      </a:spcAft>
      <a:defRPr sz="8200" kern="1200">
        <a:solidFill>
          <a:schemeClr val="tx1"/>
        </a:solidFill>
        <a:latin typeface="Arial" charset="0"/>
        <a:ea typeface="+mn-ea"/>
        <a:cs typeface="+mn-cs"/>
      </a:defRPr>
    </a:lvl3pPr>
    <a:lvl4pPr marL="6264275" indent="-4892675" algn="l" defTabSz="4175125" rtl="0" fontAlgn="base">
      <a:spcBef>
        <a:spcPct val="0"/>
      </a:spcBef>
      <a:spcAft>
        <a:spcPct val="0"/>
      </a:spcAft>
      <a:defRPr sz="8200" kern="1200">
        <a:solidFill>
          <a:schemeClr val="tx1"/>
        </a:solidFill>
        <a:latin typeface="Arial" charset="0"/>
        <a:ea typeface="+mn-ea"/>
        <a:cs typeface="+mn-cs"/>
      </a:defRPr>
    </a:lvl4pPr>
    <a:lvl5pPr marL="8351838" indent="-6523038" algn="l" defTabSz="4175125" rtl="0" fontAlgn="base">
      <a:spcBef>
        <a:spcPct val="0"/>
      </a:spcBef>
      <a:spcAft>
        <a:spcPct val="0"/>
      </a:spcAft>
      <a:defRPr sz="8200" kern="1200">
        <a:solidFill>
          <a:schemeClr val="tx1"/>
        </a:solidFill>
        <a:latin typeface="Arial" charset="0"/>
        <a:ea typeface="+mn-ea"/>
        <a:cs typeface="+mn-cs"/>
      </a:defRPr>
    </a:lvl5pPr>
    <a:lvl6pPr marL="2286000" algn="l" defTabSz="914400" rtl="0" eaLnBrk="1" latinLnBrk="0" hangingPunct="1">
      <a:defRPr sz="8200" kern="1200">
        <a:solidFill>
          <a:schemeClr val="tx1"/>
        </a:solidFill>
        <a:latin typeface="Arial" charset="0"/>
        <a:ea typeface="+mn-ea"/>
        <a:cs typeface="+mn-cs"/>
      </a:defRPr>
    </a:lvl6pPr>
    <a:lvl7pPr marL="2743200" algn="l" defTabSz="914400" rtl="0" eaLnBrk="1" latinLnBrk="0" hangingPunct="1">
      <a:defRPr sz="8200" kern="1200">
        <a:solidFill>
          <a:schemeClr val="tx1"/>
        </a:solidFill>
        <a:latin typeface="Arial" charset="0"/>
        <a:ea typeface="+mn-ea"/>
        <a:cs typeface="+mn-cs"/>
      </a:defRPr>
    </a:lvl7pPr>
    <a:lvl8pPr marL="3200400" algn="l" defTabSz="914400" rtl="0" eaLnBrk="1" latinLnBrk="0" hangingPunct="1">
      <a:defRPr sz="8200" kern="1200">
        <a:solidFill>
          <a:schemeClr val="tx1"/>
        </a:solidFill>
        <a:latin typeface="Arial" charset="0"/>
        <a:ea typeface="+mn-ea"/>
        <a:cs typeface="+mn-cs"/>
      </a:defRPr>
    </a:lvl8pPr>
    <a:lvl9pPr marL="3657600" algn="l" defTabSz="914400" rtl="0" eaLnBrk="1" latinLnBrk="0" hangingPunct="1">
      <a:defRPr sz="82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9537">
          <p15:clr>
            <a:srgbClr val="A4A3A4"/>
          </p15:clr>
        </p15:guide>
        <p15:guide id="2" pos="1348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85"/>
    <a:srgbClr val="B90072"/>
    <a:srgbClr val="EEECE1"/>
    <a:srgbClr val="FF66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6" d="100"/>
          <a:sy n="26" d="100"/>
        </p:scale>
        <p:origin x="-264" y="-60"/>
      </p:cViewPr>
      <p:guideLst>
        <p:guide orient="horz" pos="9537"/>
        <p:guide pos="134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oleObject" Target="file:///\\sharefs3\madt_campaign\Shared\Programme\Projects\Pain\Pain%20Survey\NUTH%20comparison\analysis%20for%20po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994"/>
          </a:pPr>
          <a:endParaRPr lang="en-US"/>
        </a:p>
      </c:txPr>
    </c:title>
    <c:autoTitleDeleted val="0"/>
    <c:plotArea>
      <c:layout>
        <c:manualLayout>
          <c:layoutTarget val="inner"/>
          <c:xMode val="edge"/>
          <c:yMode val="edge"/>
          <c:x val="2.6574783811201291E-2"/>
          <c:y val="0.12713489351185228"/>
          <c:w val="0.54160307593261769"/>
          <c:h val="0.76852896286021588"/>
        </c:manualLayout>
      </c:layout>
      <c:pieChart>
        <c:varyColors val="1"/>
        <c:ser>
          <c:idx val="0"/>
          <c:order val="0"/>
          <c:tx>
            <c:strRef>
              <c:f>Sheet1!$B$1</c:f>
              <c:strCache>
                <c:ptCount val="1"/>
                <c:pt idx="0">
                  <c:v>Currently in pain</c:v>
                </c:pt>
              </c:strCache>
            </c:strRef>
          </c:tx>
          <c:dPt>
            <c:idx val="0"/>
            <c:bubble3D val="0"/>
            <c:spPr>
              <a:solidFill>
                <a:srgbClr val="00B050"/>
              </a:solidFill>
            </c:spPr>
          </c:dPt>
          <c:dPt>
            <c:idx val="1"/>
            <c:bubble3D val="0"/>
          </c:dPt>
          <c:dPt>
            <c:idx val="2"/>
            <c:bubble3D val="0"/>
            <c:spPr>
              <a:solidFill>
                <a:srgbClr val="B90072"/>
              </a:solidFill>
            </c:spPr>
          </c:dPt>
          <c:dPt>
            <c:idx val="3"/>
            <c:bubble3D val="0"/>
            <c:spPr>
              <a:solidFill>
                <a:srgbClr val="EEECE1"/>
              </a:solidFill>
            </c:spPr>
          </c:dPt>
          <c:dLbls>
            <c:dLbl>
              <c:idx val="0"/>
              <c:layout>
                <c:manualLayout>
                  <c:x val="-8.3484323625291554E-2"/>
                  <c:y val="0.17294453317379518"/>
                </c:manualLayout>
              </c:layout>
              <c:spPr/>
              <c:txPr>
                <a:bodyPr/>
                <a:lstStyle/>
                <a:p>
                  <a:pPr>
                    <a:defRPr sz="2400" b="1">
                      <a:solidFill>
                        <a:schemeClr val="tx1"/>
                      </a:solidFill>
                      <a:latin typeface="Arial" panose="020B0604020202020204" pitchFamily="34" charset="0"/>
                      <a:cs typeface="Arial" panose="020B0604020202020204" pitchFamily="34" charset="0"/>
                    </a:defRPr>
                  </a:pPr>
                  <a:endParaRPr lang="en-US"/>
                </a:p>
              </c:txPr>
              <c:showLegendKey val="0"/>
              <c:showVal val="0"/>
              <c:showCatName val="0"/>
              <c:showSerName val="0"/>
              <c:showPercent val="1"/>
              <c:showBubbleSize val="0"/>
              <c:extLst>
                <c:ext xmlns:c15="http://schemas.microsoft.com/office/drawing/2012/chart" uri="{CE6537A1-D6FC-4f65-9D91-7224C49458BB}">
                  <c15:layout/>
                </c:ext>
              </c:extLst>
            </c:dLbl>
            <c:dLbl>
              <c:idx val="1"/>
              <c:layout>
                <c:manualLayout>
                  <c:x val="-0.16953601157241796"/>
                  <c:y val="-0.115690868572418"/>
                </c:manualLayout>
              </c:layout>
              <c:spPr/>
              <c:txPr>
                <a:bodyPr/>
                <a:lstStyle/>
                <a:p>
                  <a:pPr>
                    <a:defRPr sz="2400" b="1">
                      <a:solidFill>
                        <a:schemeClr val="tx1"/>
                      </a:solidFill>
                      <a:latin typeface="Arial" panose="020B0604020202020204" pitchFamily="34" charset="0"/>
                      <a:cs typeface="Arial" panose="020B0604020202020204" pitchFamily="34" charset="0"/>
                    </a:defRPr>
                  </a:pPr>
                  <a:endParaRPr lang="en-US"/>
                </a:p>
              </c:txPr>
              <c:showLegendKey val="0"/>
              <c:showVal val="0"/>
              <c:showCatName val="0"/>
              <c:showSerName val="0"/>
              <c:showPercent val="1"/>
              <c:showBubbleSize val="0"/>
              <c:extLst>
                <c:ext xmlns:c15="http://schemas.microsoft.com/office/drawing/2012/chart" uri="{CE6537A1-D6FC-4f65-9D91-7224C49458BB}">
                  <c15:layout/>
                </c:ext>
              </c:extLst>
            </c:dLbl>
            <c:dLbl>
              <c:idx val="2"/>
              <c:layout>
                <c:manualLayout>
                  <c:x val="8.9548408903328144E-2"/>
                  <c:y val="-4.9114577972625986E-2"/>
                </c:manualLayout>
              </c:layout>
              <c:tx>
                <c:rich>
                  <a:bodyPr/>
                  <a:lstStyle/>
                  <a:p>
                    <a:pPr>
                      <a:defRPr sz="2400" b="1">
                        <a:solidFill>
                          <a:schemeClr val="tx1"/>
                        </a:solidFill>
                        <a:latin typeface="Arial" panose="020B0604020202020204" pitchFamily="34" charset="0"/>
                        <a:cs typeface="Arial" panose="020B0604020202020204" pitchFamily="34" charset="0"/>
                      </a:defRPr>
                    </a:pPr>
                    <a:r>
                      <a:rPr lang="en-US" sz="2400" b="1" dirty="0">
                        <a:solidFill>
                          <a:schemeClr val="tx1"/>
                        </a:solidFill>
                        <a:latin typeface="Arial" panose="020B0604020202020204" pitchFamily="34" charset="0"/>
                        <a:cs typeface="Arial" panose="020B0604020202020204" pitchFamily="34" charset="0"/>
                      </a:rPr>
                      <a:t>
42%</a:t>
                    </a:r>
                    <a:endParaRPr lang="en-US" b="1" dirty="0">
                      <a:solidFill>
                        <a:schemeClr val="tx1"/>
                      </a:solidFill>
                    </a:endParaRPr>
                  </a:p>
                </c:rich>
              </c:tx>
              <c:spPr/>
              <c:showLegendKey val="0"/>
              <c:showVal val="0"/>
              <c:showCatName val="0"/>
              <c:showSerName val="0"/>
              <c:showPercent val="1"/>
              <c:showBubbleSize val="0"/>
              <c:extLst>
                <c:ext xmlns:c15="http://schemas.microsoft.com/office/drawing/2012/chart" uri="{CE6537A1-D6FC-4f65-9D91-7224C49458BB}">
                  <c15:layout/>
                </c:ext>
              </c:extLst>
            </c:dLbl>
            <c:dLbl>
              <c:idx val="3"/>
              <c:layout>
                <c:manualLayout>
                  <c:x val="4.2106237384955003E-2"/>
                  <c:y val="0.14043262703186313"/>
                </c:manualLayout>
              </c:layout>
              <c:tx>
                <c:rich>
                  <a:bodyPr/>
                  <a:lstStyle/>
                  <a:p>
                    <a:pPr>
                      <a:defRPr sz="2400" b="1">
                        <a:solidFill>
                          <a:schemeClr val="bg1"/>
                        </a:solidFill>
                        <a:latin typeface="Arial" panose="020B0604020202020204" pitchFamily="34" charset="0"/>
                        <a:cs typeface="Arial" panose="020B0604020202020204" pitchFamily="34" charset="0"/>
                      </a:defRPr>
                    </a:pPr>
                    <a:r>
                      <a:rPr lang="en-US" sz="2400" dirty="0" smtClean="0">
                        <a:solidFill>
                          <a:schemeClr val="bg1"/>
                        </a:solidFill>
                        <a:latin typeface="Arial" panose="020B0604020202020204" pitchFamily="34" charset="0"/>
                        <a:cs typeface="Arial" panose="020B0604020202020204" pitchFamily="34" charset="0"/>
                      </a:rPr>
                      <a:t>7</a:t>
                    </a:r>
                    <a:r>
                      <a:rPr lang="en-US" sz="2400" dirty="0">
                        <a:solidFill>
                          <a:schemeClr val="bg1"/>
                        </a:solidFill>
                        <a:latin typeface="Arial" panose="020B0604020202020204" pitchFamily="34" charset="0"/>
                        <a:cs typeface="Arial" panose="020B0604020202020204" pitchFamily="34" charset="0"/>
                      </a:rPr>
                      <a:t>%</a:t>
                    </a:r>
                    <a:endParaRPr lang="en-US" dirty="0">
                      <a:solidFill>
                        <a:schemeClr val="bg1"/>
                      </a:solidFill>
                    </a:endParaRPr>
                  </a:p>
                </c:rich>
              </c:tx>
              <c:spPr/>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a:lstStyle/>
              <a:p>
                <a:pPr>
                  <a:defRPr sz="2400">
                    <a:solidFill>
                      <a:schemeClr val="tx1"/>
                    </a:solidFill>
                    <a:latin typeface="Arial" panose="020B0604020202020204" pitchFamily="34" charset="0"/>
                    <a:cs typeface="Arial" panose="020B0604020202020204" pitchFamily="34" charset="0"/>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Sheet1!$A$2:$A$5</c:f>
              <c:strCache>
                <c:ptCount val="4"/>
                <c:pt idx="0">
                  <c:v>Patients with cancer</c:v>
                </c:pt>
                <c:pt idx="1">
                  <c:v>Patients who have had operations</c:v>
                </c:pt>
                <c:pt idx="2">
                  <c:v>Patients who have long-term or chronic pain</c:v>
                </c:pt>
                <c:pt idx="3">
                  <c:v>Other condition</c:v>
                </c:pt>
              </c:strCache>
            </c:strRef>
          </c:cat>
          <c:val>
            <c:numRef>
              <c:f>Sheet1!$B$2:$B$5</c:f>
              <c:numCache>
                <c:formatCode>0</c:formatCode>
                <c:ptCount val="4"/>
                <c:pt idx="0">
                  <c:v>30</c:v>
                </c:pt>
                <c:pt idx="1">
                  <c:v>77</c:v>
                </c:pt>
                <c:pt idx="2">
                  <c:v>88</c:v>
                </c:pt>
                <c:pt idx="3">
                  <c:v>15</c:v>
                </c:pt>
              </c:numCache>
            </c:numRef>
          </c:val>
        </c:ser>
        <c:dLbls>
          <c:showLegendKey val="0"/>
          <c:showVal val="0"/>
          <c:showCatName val="0"/>
          <c:showSerName val="0"/>
          <c:showPercent val="1"/>
          <c:showBubbleSize val="0"/>
          <c:showLeaderLines val="0"/>
        </c:dLbls>
        <c:firstSliceAng val="0"/>
      </c:pieChart>
      <c:spPr>
        <a:noFill/>
        <a:ln w="25363">
          <a:noFill/>
        </a:ln>
      </c:spPr>
    </c:plotArea>
    <c:legend>
      <c:legendPos val="t"/>
      <c:layout>
        <c:manualLayout>
          <c:xMode val="edge"/>
          <c:yMode val="edge"/>
          <c:x val="0.64881206772027233"/>
          <c:y val="6.4798675676882439E-2"/>
          <c:w val="0.35118793227972761"/>
          <c:h val="0.90575391730359289"/>
        </c:manualLayout>
      </c:layout>
      <c:overlay val="0"/>
      <c:txPr>
        <a:bodyPr/>
        <a:lstStyle/>
        <a:p>
          <a:pPr>
            <a:defRPr>
              <a:solidFill>
                <a:schemeClr val="bg1"/>
              </a:solidFill>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794"/>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Percentage of patients in pain</c:v>
                </c:pt>
              </c:strCache>
            </c:strRef>
          </c:tx>
          <c:invertIfNegative val="0"/>
          <c:dPt>
            <c:idx val="0"/>
            <c:invertIfNegative val="0"/>
            <c:bubble3D val="0"/>
            <c:spPr>
              <a:solidFill>
                <a:srgbClr val="92D050"/>
              </a:solidFill>
            </c:spPr>
          </c:dPt>
          <c:dPt>
            <c:idx val="1"/>
            <c:invertIfNegative val="0"/>
            <c:bubble3D val="0"/>
            <c:spPr>
              <a:solidFill>
                <a:srgbClr val="F8971D"/>
              </a:solidFill>
            </c:spPr>
          </c:dPt>
          <c:dPt>
            <c:idx val="2"/>
            <c:invertIfNegative val="0"/>
            <c:bubble3D val="0"/>
            <c:spPr>
              <a:solidFill>
                <a:srgbClr val="FF0000"/>
              </a:solidFill>
            </c:spPr>
          </c:dPt>
          <c:dPt>
            <c:idx val="3"/>
            <c:invertIfNegative val="0"/>
            <c:bubble3D val="0"/>
            <c:spPr>
              <a:solidFill>
                <a:srgbClr val="FF0000"/>
              </a:solidFill>
            </c:spPr>
          </c:dPt>
          <c:dLbls>
            <c:dLbl>
              <c:idx val="0"/>
              <c:layout/>
              <c:tx>
                <c:rich>
                  <a:bodyPr/>
                  <a:lstStyle/>
                  <a:p>
                    <a:r>
                      <a:rPr lang="en-US" sz="2050" dirty="0" smtClean="0">
                        <a:solidFill>
                          <a:schemeClr val="bg1"/>
                        </a:solidFill>
                        <a:latin typeface="Arial" panose="020B0604020202020204" pitchFamily="34" charset="0"/>
                        <a:cs typeface="Arial" panose="020B0604020202020204" pitchFamily="34" charset="0"/>
                      </a:rPr>
                      <a:t>29%</a:t>
                    </a:r>
                    <a:endParaRPr lang="en-US" dirty="0"/>
                  </a:p>
                </c:rich>
              </c:tx>
              <c:showLegendKey val="0"/>
              <c:showVal val="0"/>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z="2050" dirty="0" smtClean="0">
                        <a:solidFill>
                          <a:schemeClr val="bg1"/>
                        </a:solidFill>
                        <a:latin typeface="Arial" panose="020B0604020202020204" pitchFamily="34" charset="0"/>
                        <a:cs typeface="Arial" panose="020B0604020202020204" pitchFamily="34" charset="0"/>
                      </a:rPr>
                      <a:t>39%</a:t>
                    </a:r>
                    <a:endParaRPr lang="en-US" dirty="0"/>
                  </a:p>
                </c:rich>
              </c:tx>
              <c:showLegendKey val="0"/>
              <c:showVal val="0"/>
              <c:showCatName val="0"/>
              <c:showSerName val="0"/>
              <c:showPercent val="0"/>
              <c:showBubbleSize val="0"/>
              <c:extLst>
                <c:ext xmlns:c15="http://schemas.microsoft.com/office/drawing/2012/chart" uri="{CE6537A1-D6FC-4f65-9D91-7224C49458BB}">
                  <c15:layout/>
                </c:ext>
              </c:extLst>
            </c:dLbl>
            <c:dLbl>
              <c:idx val="2"/>
              <c:layout>
                <c:manualLayout>
                  <c:x val="6.2184228365947817E-3"/>
                  <c:y val="9.9040554377553512E-3"/>
                </c:manualLayout>
              </c:layout>
              <c:tx>
                <c:rich>
                  <a:bodyPr/>
                  <a:lstStyle/>
                  <a:p>
                    <a:r>
                      <a:rPr lang="en-US" sz="2050" dirty="0" smtClean="0">
                        <a:solidFill>
                          <a:schemeClr val="bg1"/>
                        </a:solidFill>
                        <a:latin typeface="Arial" panose="020B0604020202020204" pitchFamily="34" charset="0"/>
                        <a:cs typeface="Arial" panose="020B0604020202020204" pitchFamily="34" charset="0"/>
                      </a:rPr>
                      <a:t>27%</a:t>
                    </a:r>
                    <a:endParaRPr lang="en-US" dirty="0"/>
                  </a:p>
                </c:rich>
              </c:tx>
              <c:dLblPos val="outEnd"/>
              <c:showLegendKey val="0"/>
              <c:showVal val="0"/>
              <c:showCatName val="0"/>
              <c:showSerName val="0"/>
              <c:showPercent val="0"/>
              <c:showBubbleSize val="0"/>
              <c:extLst>
                <c:ext xmlns:c15="http://schemas.microsoft.com/office/drawing/2012/chart" uri="{CE6537A1-D6FC-4f65-9D91-7224C49458BB}">
                  <c15:layout/>
                </c:ext>
              </c:extLst>
            </c:dLbl>
            <c:dLbl>
              <c:idx val="3"/>
              <c:tx>
                <c:rich>
                  <a:bodyPr/>
                  <a:lstStyle/>
                  <a:p>
                    <a:r>
                      <a:rPr lang="en-US" sz="2050" smtClean="0">
                        <a:solidFill>
                          <a:schemeClr val="bg1"/>
                        </a:solidFill>
                        <a:latin typeface="Arial" panose="020B0604020202020204" pitchFamily="34" charset="0"/>
                        <a:cs typeface="Arial" panose="020B0604020202020204" pitchFamily="34" charset="0"/>
                      </a:rPr>
                      <a:t>27%</a:t>
                    </a:r>
                    <a:endParaRPr lang="en-US" dirty="0"/>
                  </a:p>
                </c:rich>
              </c:tx>
              <c:showLegendKey val="0"/>
              <c:showVal val="0"/>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2050">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Mild pain (1-3)</c:v>
                </c:pt>
                <c:pt idx="1">
                  <c:v>Moderate pain (4-6)</c:v>
                </c:pt>
                <c:pt idx="2">
                  <c:v>Severe pain (7-10)</c:v>
                </c:pt>
              </c:strCache>
            </c:strRef>
          </c:cat>
          <c:val>
            <c:numRef>
              <c:f>Sheet1!$B$2:$B$4</c:f>
              <c:numCache>
                <c:formatCode>0.00</c:formatCode>
                <c:ptCount val="3"/>
                <c:pt idx="0">
                  <c:v>28.48</c:v>
                </c:pt>
                <c:pt idx="1">
                  <c:v>39.24</c:v>
                </c:pt>
                <c:pt idx="2">
                  <c:v>27.22</c:v>
                </c:pt>
              </c:numCache>
            </c:numRef>
          </c:val>
        </c:ser>
        <c:dLbls>
          <c:showLegendKey val="0"/>
          <c:showVal val="0"/>
          <c:showCatName val="0"/>
          <c:showSerName val="0"/>
          <c:showPercent val="0"/>
          <c:showBubbleSize val="0"/>
        </c:dLbls>
        <c:gapWidth val="150"/>
        <c:axId val="111890816"/>
        <c:axId val="111892352"/>
      </c:barChart>
      <c:catAx>
        <c:axId val="111890816"/>
        <c:scaling>
          <c:orientation val="minMax"/>
        </c:scaling>
        <c:delete val="0"/>
        <c:axPos val="b"/>
        <c:numFmt formatCode="General" sourceLinked="1"/>
        <c:majorTickMark val="out"/>
        <c:minorTickMark val="none"/>
        <c:tickLblPos val="nextTo"/>
        <c:txPr>
          <a:bodyPr/>
          <a:lstStyle/>
          <a:p>
            <a:pPr>
              <a:defRPr>
                <a:solidFill>
                  <a:schemeClr val="bg1"/>
                </a:solidFill>
                <a:latin typeface="Arial" panose="020B0604020202020204" pitchFamily="34" charset="0"/>
                <a:cs typeface="Arial" panose="020B0604020202020204" pitchFamily="34" charset="0"/>
              </a:defRPr>
            </a:pPr>
            <a:endParaRPr lang="en-US"/>
          </a:p>
        </c:txPr>
        <c:crossAx val="111892352"/>
        <c:crosses val="autoZero"/>
        <c:auto val="1"/>
        <c:lblAlgn val="ctr"/>
        <c:lblOffset val="100"/>
        <c:noMultiLvlLbl val="0"/>
      </c:catAx>
      <c:valAx>
        <c:axId val="111892352"/>
        <c:scaling>
          <c:orientation val="minMax"/>
          <c:max val="100"/>
        </c:scaling>
        <c:delete val="0"/>
        <c:axPos val="l"/>
        <c:majorGridlines/>
        <c:numFmt formatCode="0" sourceLinked="0"/>
        <c:majorTickMark val="out"/>
        <c:minorTickMark val="none"/>
        <c:tickLblPos val="nextTo"/>
        <c:txPr>
          <a:bodyPr/>
          <a:lstStyle/>
          <a:p>
            <a:pPr>
              <a:defRPr>
                <a:solidFill>
                  <a:schemeClr val="bg1"/>
                </a:solidFill>
                <a:latin typeface="Arial" panose="020B0604020202020204" pitchFamily="34" charset="0"/>
                <a:cs typeface="Arial" panose="020B0604020202020204" pitchFamily="34" charset="0"/>
              </a:defRPr>
            </a:pPr>
            <a:endParaRPr lang="en-US"/>
          </a:p>
        </c:txPr>
        <c:crossAx val="111890816"/>
        <c:crosses val="autoZero"/>
        <c:crossBetween val="between"/>
      </c:valAx>
      <c:spPr>
        <a:noFill/>
        <a:ln w="25400">
          <a:noFill/>
        </a:ln>
      </c:spPr>
    </c:plotArea>
    <c:plotVisOnly val="1"/>
    <c:dispBlanksAs val="gap"/>
    <c:showDLblsOverMax val="0"/>
  </c:chart>
  <c:txPr>
    <a:bodyPr/>
    <a:lstStyle/>
    <a:p>
      <a:pPr>
        <a:defRPr sz="1802"/>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of patients</c:v>
                </c:pt>
              </c:strCache>
            </c:strRef>
          </c:tx>
          <c:invertIfNegative val="0"/>
          <c:cat>
            <c:strRef>
              <c:f>Sheet1!$A$2:$A$5</c:f>
              <c:strCache>
                <c:ptCount val="4"/>
                <c:pt idx="0">
                  <c:v>No pain (0)</c:v>
                </c:pt>
                <c:pt idx="1">
                  <c:v>Mild pain (1-3)</c:v>
                </c:pt>
                <c:pt idx="2">
                  <c:v>Moderate pain (4-6)</c:v>
                </c:pt>
                <c:pt idx="3">
                  <c:v>Severe (7-10)</c:v>
                </c:pt>
              </c:strCache>
            </c:strRef>
          </c:cat>
          <c:val>
            <c:numRef>
              <c:f>Sheet1!$B$2:$B$5</c:f>
            </c:numRef>
          </c:val>
        </c:ser>
        <c:ser>
          <c:idx val="1"/>
          <c:order val="1"/>
          <c:tx>
            <c:strRef>
              <c:f>Sheet1!$C$1</c:f>
              <c:strCache>
                <c:ptCount val="1"/>
                <c:pt idx="0">
                  <c:v>% (out of 295 patients who did and didn't have current pain (excluding blanks)</c:v>
                </c:pt>
              </c:strCache>
            </c:strRef>
          </c:tx>
          <c:invertIfNegative val="0"/>
          <c:dPt>
            <c:idx val="0"/>
            <c:invertIfNegative val="0"/>
            <c:bubble3D val="0"/>
            <c:spPr>
              <a:solidFill>
                <a:schemeClr val="tx1">
                  <a:lumMod val="50000"/>
                </a:schemeClr>
              </a:solidFill>
            </c:spPr>
          </c:dPt>
          <c:dPt>
            <c:idx val="1"/>
            <c:invertIfNegative val="0"/>
            <c:bubble3D val="0"/>
            <c:spPr>
              <a:solidFill>
                <a:srgbClr val="92D050"/>
              </a:solidFill>
            </c:spPr>
          </c:dPt>
          <c:dPt>
            <c:idx val="2"/>
            <c:invertIfNegative val="0"/>
            <c:bubble3D val="0"/>
            <c:spPr>
              <a:solidFill>
                <a:srgbClr val="F8971D"/>
              </a:solidFill>
            </c:spPr>
          </c:dPt>
          <c:dPt>
            <c:idx val="3"/>
            <c:invertIfNegative val="0"/>
            <c:bubble3D val="0"/>
            <c:spPr>
              <a:solidFill>
                <a:srgbClr val="FF0000"/>
              </a:solidFill>
            </c:spPr>
          </c:dPt>
          <c:dPt>
            <c:idx val="4"/>
            <c:invertIfNegative val="0"/>
            <c:bubble3D val="0"/>
            <c:spPr>
              <a:solidFill>
                <a:srgbClr val="C00000"/>
              </a:solidFill>
            </c:spPr>
          </c:dPt>
          <c:dLbls>
            <c:dLbl>
              <c:idx val="0"/>
              <c:layout>
                <c:manualLayout>
                  <c:x val="1.6746772996963442E-2"/>
                  <c:y val="-9.7866179900685281E-3"/>
                </c:manualLayout>
              </c:layout>
              <c:tx>
                <c:rich>
                  <a:bodyPr/>
                  <a:lstStyle/>
                  <a:p>
                    <a:r>
                      <a:rPr lang="en-US" dirty="0" smtClean="0">
                        <a:solidFill>
                          <a:schemeClr val="bg1"/>
                        </a:solidFill>
                        <a:latin typeface="Arial" panose="020B0604020202020204" pitchFamily="34" charset="0"/>
                        <a:cs typeface="Arial" panose="020B0604020202020204" pitchFamily="34" charset="0"/>
                      </a:rPr>
                      <a:t>16%</a:t>
                    </a:r>
                    <a:endParaRPr lang="en-US" dirty="0">
                      <a:solidFill>
                        <a:schemeClr val="bg1"/>
                      </a:solidFill>
                    </a:endParaRPr>
                  </a:p>
                </c:rich>
              </c:tx>
              <c:dLblPos val="outEnd"/>
              <c:showLegendKey val="0"/>
              <c:showVal val="0"/>
              <c:showCatName val="0"/>
              <c:showSerName val="0"/>
              <c:showPercent val="0"/>
              <c:showBubbleSize val="0"/>
              <c:extLst>
                <c:ext xmlns:c15="http://schemas.microsoft.com/office/drawing/2012/chart" uri="{CE6537A1-D6FC-4f65-9D91-7224C49458BB}">
                  <c15:layout/>
                </c:ext>
              </c:extLst>
            </c:dLbl>
            <c:dLbl>
              <c:idx val="1"/>
              <c:layout>
                <c:manualLayout>
                  <c:x val="-2.6325537450357186E-3"/>
                  <c:y val="2.3030841479431069E-3"/>
                </c:manualLayout>
              </c:layout>
              <c:tx>
                <c:rich>
                  <a:bodyPr/>
                  <a:lstStyle/>
                  <a:p>
                    <a:r>
                      <a:rPr lang="en-US" smtClean="0">
                        <a:solidFill>
                          <a:schemeClr val="bg1"/>
                        </a:solidFill>
                        <a:latin typeface="Arial" panose="020B0604020202020204" pitchFamily="34" charset="0"/>
                        <a:cs typeface="Arial" panose="020B0604020202020204" pitchFamily="34" charset="0"/>
                      </a:rPr>
                      <a:t>11%</a:t>
                    </a:r>
                    <a:endParaRPr lang="en-US" dirty="0"/>
                  </a:p>
                </c:rich>
              </c:tx>
              <c:dLblPos val="outEnd"/>
              <c:showLegendKey val="0"/>
              <c:showVal val="0"/>
              <c:showCatName val="0"/>
              <c:showSerName val="0"/>
              <c:showPercent val="0"/>
              <c:showBubbleSize val="0"/>
              <c:extLst>
                <c:ext xmlns:c15="http://schemas.microsoft.com/office/drawing/2012/chart" uri="{CE6537A1-D6FC-4f65-9D91-7224C49458BB}">
                  <c15:layout/>
                </c:ext>
              </c:extLst>
            </c:dLbl>
            <c:dLbl>
              <c:idx val="2"/>
              <c:layout>
                <c:manualLayout>
                  <c:x val="-5.4062704113603611E-3"/>
                  <c:y val="-7.7144792058766965E-3"/>
                </c:manualLayout>
              </c:layout>
              <c:tx>
                <c:rich>
                  <a:bodyPr/>
                  <a:lstStyle/>
                  <a:p>
                    <a:r>
                      <a:rPr lang="en-US" smtClean="0">
                        <a:solidFill>
                          <a:schemeClr val="bg1"/>
                        </a:solidFill>
                        <a:latin typeface="Arial" panose="020B0604020202020204" pitchFamily="34" charset="0"/>
                        <a:cs typeface="Arial" panose="020B0604020202020204" pitchFamily="34" charset="0"/>
                      </a:rPr>
                      <a:t>17%</a:t>
                    </a:r>
                    <a:endParaRPr lang="en-US" dirty="0"/>
                  </a:p>
                </c:rich>
              </c:tx>
              <c:dLblPos val="outEnd"/>
              <c:showLegendKey val="0"/>
              <c:showVal val="0"/>
              <c:showCatName val="0"/>
              <c:showSerName val="0"/>
              <c:showPercent val="0"/>
              <c:showBubbleSize val="0"/>
              <c:extLst>
                <c:ext xmlns:c15="http://schemas.microsoft.com/office/drawing/2012/chart" uri="{CE6537A1-D6FC-4f65-9D91-7224C49458BB}">
                  <c15:layout/>
                </c:ext>
              </c:extLst>
            </c:dLbl>
            <c:dLbl>
              <c:idx val="3"/>
              <c:layout>
                <c:manualLayout>
                  <c:x val="1.8409634897961595E-2"/>
                  <c:y val="9.6208057938520861E-3"/>
                </c:manualLayout>
              </c:layout>
              <c:tx>
                <c:rich>
                  <a:bodyPr/>
                  <a:lstStyle/>
                  <a:p>
                    <a:pPr>
                      <a:defRPr b="0">
                        <a:solidFill>
                          <a:schemeClr val="bg1"/>
                        </a:solidFill>
                        <a:latin typeface="Arial" panose="020B0604020202020204" pitchFamily="34" charset="0"/>
                        <a:cs typeface="Arial" panose="020B0604020202020204" pitchFamily="34" charset="0"/>
                      </a:defRPr>
                    </a:pPr>
                    <a:r>
                      <a:rPr lang="en-US" b="0" dirty="0" smtClean="0">
                        <a:solidFill>
                          <a:schemeClr val="bg1"/>
                        </a:solidFill>
                        <a:latin typeface="Arial" panose="020B0604020202020204" pitchFamily="34" charset="0"/>
                        <a:cs typeface="Arial" panose="020B0604020202020204" pitchFamily="34" charset="0"/>
                      </a:rPr>
                      <a:t>55%</a:t>
                    </a:r>
                    <a:endParaRPr lang="en-US" b="0" dirty="0"/>
                  </a:p>
                </c:rich>
              </c:tx>
              <c:spPr/>
              <c:dLblPos val="outEnd"/>
              <c:showLegendKey val="0"/>
              <c:showVal val="0"/>
              <c:showCatName val="0"/>
              <c:showSerName val="0"/>
              <c:showPercent val="0"/>
              <c:showBubbleSize val="0"/>
              <c:extLst>
                <c:ext xmlns:c15="http://schemas.microsoft.com/office/drawing/2012/chart" uri="{CE6537A1-D6FC-4f65-9D91-7224C49458BB}">
                  <c15:layout/>
                </c:ext>
              </c:extLst>
            </c:dLbl>
            <c:dLbl>
              <c:idx val="4"/>
              <c:layout>
                <c:manualLayout>
                  <c:x val="1.3071895424836602E-2"/>
                  <c:y val="-7.5219647292902609E-3"/>
                </c:manualLayout>
              </c:layout>
              <c:tx>
                <c:rich>
                  <a:bodyPr/>
                  <a:lstStyle/>
                  <a:p>
                    <a:r>
                      <a:rPr lang="en-US" dirty="0" smtClean="0">
                        <a:solidFill>
                          <a:schemeClr val="bg1"/>
                        </a:solidFill>
                        <a:latin typeface="Arial" panose="020B0604020202020204" pitchFamily="34" charset="0"/>
                        <a:cs typeface="Arial" panose="020B0604020202020204" pitchFamily="34" charset="0"/>
                      </a:rPr>
                      <a:t>27%</a:t>
                    </a:r>
                    <a:endParaRPr lang="en-US" dirty="0"/>
                  </a:p>
                </c:rich>
              </c:tx>
              <c:dLblPos val="outEnd"/>
              <c:showLegendKey val="0"/>
              <c:showVal val="0"/>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No pain (0)</c:v>
                </c:pt>
                <c:pt idx="1">
                  <c:v>Mild pain (1-3)</c:v>
                </c:pt>
                <c:pt idx="2">
                  <c:v>Moderate pain (4-6)</c:v>
                </c:pt>
                <c:pt idx="3">
                  <c:v>Severe (7-10)</c:v>
                </c:pt>
              </c:strCache>
            </c:strRef>
          </c:cat>
          <c:val>
            <c:numRef>
              <c:f>Sheet1!$C$2:$C$5</c:f>
              <c:numCache>
                <c:formatCode>0.0</c:formatCode>
                <c:ptCount val="4"/>
                <c:pt idx="0">
                  <c:v>15.593220338983052</c:v>
                </c:pt>
                <c:pt idx="1">
                  <c:v>10.847457627118644</c:v>
                </c:pt>
                <c:pt idx="2">
                  <c:v>17.288135593220339</c:v>
                </c:pt>
                <c:pt idx="3">
                  <c:v>55.254237288135585</c:v>
                </c:pt>
              </c:numCache>
            </c:numRef>
          </c:val>
        </c:ser>
        <c:dLbls>
          <c:showLegendKey val="0"/>
          <c:showVal val="0"/>
          <c:showCatName val="0"/>
          <c:showSerName val="0"/>
          <c:showPercent val="0"/>
          <c:showBubbleSize val="0"/>
        </c:dLbls>
        <c:gapWidth val="150"/>
        <c:axId val="111686400"/>
        <c:axId val="111687936"/>
      </c:barChart>
      <c:catAx>
        <c:axId val="111686400"/>
        <c:scaling>
          <c:orientation val="minMax"/>
        </c:scaling>
        <c:delete val="0"/>
        <c:axPos val="b"/>
        <c:numFmt formatCode="General" sourceLinked="1"/>
        <c:majorTickMark val="out"/>
        <c:minorTickMark val="none"/>
        <c:tickLblPos val="nextTo"/>
        <c:txPr>
          <a:bodyPr/>
          <a:lstStyle/>
          <a:p>
            <a:pPr>
              <a:defRPr sz="1800">
                <a:solidFill>
                  <a:schemeClr val="bg1"/>
                </a:solidFill>
                <a:latin typeface="Arial" panose="020B0604020202020204" pitchFamily="34" charset="0"/>
                <a:cs typeface="Arial" panose="020B0604020202020204" pitchFamily="34" charset="0"/>
              </a:defRPr>
            </a:pPr>
            <a:endParaRPr lang="en-US"/>
          </a:p>
        </c:txPr>
        <c:crossAx val="111687936"/>
        <c:crosses val="autoZero"/>
        <c:auto val="1"/>
        <c:lblAlgn val="ctr"/>
        <c:lblOffset val="100"/>
        <c:noMultiLvlLbl val="0"/>
      </c:catAx>
      <c:valAx>
        <c:axId val="111687936"/>
        <c:scaling>
          <c:orientation val="minMax"/>
          <c:max val="100"/>
        </c:scaling>
        <c:delete val="0"/>
        <c:axPos val="l"/>
        <c:majorGridlines/>
        <c:numFmt formatCode="0" sourceLinked="0"/>
        <c:majorTickMark val="out"/>
        <c:minorTickMark val="none"/>
        <c:tickLblPos val="nextTo"/>
        <c:txPr>
          <a:bodyPr/>
          <a:lstStyle/>
          <a:p>
            <a:pPr>
              <a:defRPr sz="1800">
                <a:solidFill>
                  <a:schemeClr val="bg1"/>
                </a:solidFill>
                <a:latin typeface="Arial" panose="020B0604020202020204" pitchFamily="34" charset="0"/>
                <a:cs typeface="Arial" panose="020B0604020202020204" pitchFamily="34" charset="0"/>
              </a:defRPr>
            </a:pPr>
            <a:endParaRPr lang="en-US"/>
          </a:p>
        </c:txPr>
        <c:crossAx val="111686400"/>
        <c:crosses val="autoZero"/>
        <c:crossBetween val="between"/>
      </c:valAx>
      <c:spPr>
        <a:noFill/>
        <a:ln w="28852">
          <a:noFill/>
        </a:ln>
      </c:spPr>
    </c:plotArea>
    <c:plotVisOnly val="1"/>
    <c:dispBlanksAs val="gap"/>
    <c:showDLblsOverMax val="0"/>
  </c:chart>
  <c:txPr>
    <a:bodyPr/>
    <a:lstStyle/>
    <a:p>
      <a:pPr>
        <a:defRPr sz="2046"/>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b="0">
                <a:solidFill>
                  <a:schemeClr val="bg1"/>
                </a:solidFill>
                <a:latin typeface="Arial" panose="020B0604020202020204" pitchFamily="34" charset="0"/>
                <a:cs typeface="Arial" panose="020B0604020202020204" pitchFamily="34" charset="0"/>
              </a:defRPr>
            </a:pPr>
            <a:r>
              <a:rPr lang="en-GB" sz="2800" b="0" dirty="0">
                <a:solidFill>
                  <a:schemeClr val="bg1"/>
                </a:solidFill>
                <a:latin typeface="Arial" panose="020B0604020202020204" pitchFamily="34" charset="0"/>
                <a:cs typeface="Arial" panose="020B0604020202020204" pitchFamily="34" charset="0"/>
              </a:rPr>
              <a:t>Reasons</a:t>
            </a:r>
            <a:r>
              <a:rPr lang="en-GB" sz="2800" b="0" baseline="0" dirty="0">
                <a:solidFill>
                  <a:schemeClr val="bg1"/>
                </a:solidFill>
                <a:latin typeface="Arial" panose="020B0604020202020204" pitchFamily="34" charset="0"/>
                <a:cs typeface="Arial" panose="020B0604020202020204" pitchFamily="34" charset="0"/>
              </a:rPr>
              <a:t> </a:t>
            </a:r>
            <a:r>
              <a:rPr lang="en-GB" sz="2800" b="0" baseline="0" dirty="0" smtClean="0">
                <a:solidFill>
                  <a:schemeClr val="bg1"/>
                </a:solidFill>
                <a:latin typeface="Arial" panose="020B0604020202020204" pitchFamily="34" charset="0"/>
                <a:cs typeface="Arial" panose="020B0604020202020204" pitchFamily="34" charset="0"/>
              </a:rPr>
              <a:t>for not completing surveys</a:t>
            </a:r>
            <a:endParaRPr lang="en-GB" sz="2800" b="0" dirty="0">
              <a:solidFill>
                <a:schemeClr val="bg1"/>
              </a:solidFill>
              <a:latin typeface="Arial" panose="020B0604020202020204" pitchFamily="34" charset="0"/>
              <a:cs typeface="Arial" panose="020B0604020202020204" pitchFamily="34" charset="0"/>
            </a:endParaRPr>
          </a:p>
        </c:rich>
      </c:tx>
      <c:layout/>
      <c:overlay val="0"/>
    </c:title>
    <c:autoTitleDeleted val="0"/>
    <c:plotArea>
      <c:layout>
        <c:manualLayout>
          <c:layoutTarget val="inner"/>
          <c:xMode val="edge"/>
          <c:yMode val="edge"/>
          <c:x val="0.10037711583633564"/>
          <c:y val="0.10063989109365189"/>
          <c:w val="0.7390723947339185"/>
          <c:h val="0.36092299676988154"/>
        </c:manualLayout>
      </c:layout>
      <c:barChart>
        <c:barDir val="col"/>
        <c:grouping val="clustered"/>
        <c:varyColors val="0"/>
        <c:ser>
          <c:idx val="0"/>
          <c:order val="0"/>
          <c:tx>
            <c:strRef>
              <c:f>Sheet1!$B$3</c:f>
              <c:strCache>
                <c:ptCount val="1"/>
                <c:pt idx="0">
                  <c:v>UCLH</c:v>
                </c:pt>
              </c:strCache>
            </c:strRef>
          </c:tx>
          <c:spPr>
            <a:solidFill>
              <a:srgbClr val="007B85"/>
            </a:solidFill>
          </c:spPr>
          <c:invertIfNegative val="0"/>
          <c:cat>
            <c:strRef>
              <c:f>Sheet1!$A$4:$A$8</c:f>
              <c:strCache>
                <c:ptCount val="5"/>
                <c:pt idx="0">
                  <c:v>Empty bed</c:v>
                </c:pt>
                <c:pt idx="1">
                  <c:v>Patient refused</c:v>
                </c:pt>
                <c:pt idx="2">
                  <c:v>Patient unavailable</c:v>
                </c:pt>
                <c:pt idx="3">
                  <c:v>Patient unfit/unsuitable</c:v>
                </c:pt>
                <c:pt idx="4">
                  <c:v>Not recorded</c:v>
                </c:pt>
              </c:strCache>
            </c:strRef>
          </c:cat>
          <c:val>
            <c:numRef>
              <c:f>Sheet1!$B$4:$B$8</c:f>
              <c:numCache>
                <c:formatCode>0%</c:formatCode>
                <c:ptCount val="5"/>
                <c:pt idx="0">
                  <c:v>0.1779</c:v>
                </c:pt>
                <c:pt idx="1">
                  <c:v>6.7699999999999996E-2</c:v>
                </c:pt>
                <c:pt idx="2">
                  <c:v>0.161</c:v>
                </c:pt>
                <c:pt idx="3">
                  <c:v>0.26550000000000001</c:v>
                </c:pt>
                <c:pt idx="4">
                  <c:v>0</c:v>
                </c:pt>
              </c:numCache>
            </c:numRef>
          </c:val>
        </c:ser>
        <c:ser>
          <c:idx val="1"/>
          <c:order val="1"/>
          <c:tx>
            <c:strRef>
              <c:f>Sheet1!$C$3</c:f>
              <c:strCache>
                <c:ptCount val="1"/>
                <c:pt idx="0">
                  <c:v>NUTH</c:v>
                </c:pt>
              </c:strCache>
            </c:strRef>
          </c:tx>
          <c:spPr>
            <a:solidFill>
              <a:schemeClr val="tx2">
                <a:lumMod val="50000"/>
              </a:schemeClr>
            </a:solidFill>
          </c:spPr>
          <c:invertIfNegative val="0"/>
          <c:cat>
            <c:strRef>
              <c:f>Sheet1!$A$4:$A$8</c:f>
              <c:strCache>
                <c:ptCount val="5"/>
                <c:pt idx="0">
                  <c:v>Empty bed</c:v>
                </c:pt>
                <c:pt idx="1">
                  <c:v>Patient refused</c:v>
                </c:pt>
                <c:pt idx="2">
                  <c:v>Patient unavailable</c:v>
                </c:pt>
                <c:pt idx="3">
                  <c:v>Patient unfit/unsuitable</c:v>
                </c:pt>
                <c:pt idx="4">
                  <c:v>Not recorded</c:v>
                </c:pt>
              </c:strCache>
            </c:strRef>
          </c:cat>
          <c:val>
            <c:numRef>
              <c:f>Sheet1!$C$4:$C$8</c:f>
              <c:numCache>
                <c:formatCode>0%</c:formatCode>
                <c:ptCount val="5"/>
                <c:pt idx="0">
                  <c:v>0.32</c:v>
                </c:pt>
                <c:pt idx="1">
                  <c:v>0.1</c:v>
                </c:pt>
                <c:pt idx="2">
                  <c:v>0.21</c:v>
                </c:pt>
                <c:pt idx="3">
                  <c:v>0.21</c:v>
                </c:pt>
                <c:pt idx="4">
                  <c:v>0.16</c:v>
                </c:pt>
              </c:numCache>
            </c:numRef>
          </c:val>
        </c:ser>
        <c:dLbls>
          <c:showLegendKey val="0"/>
          <c:showVal val="0"/>
          <c:showCatName val="0"/>
          <c:showSerName val="0"/>
          <c:showPercent val="0"/>
          <c:showBubbleSize val="0"/>
        </c:dLbls>
        <c:gapWidth val="150"/>
        <c:axId val="111720704"/>
        <c:axId val="111722496"/>
      </c:barChart>
      <c:catAx>
        <c:axId val="111720704"/>
        <c:scaling>
          <c:orientation val="minMax"/>
        </c:scaling>
        <c:delete val="0"/>
        <c:axPos val="b"/>
        <c:numFmt formatCode="General" sourceLinked="0"/>
        <c:majorTickMark val="none"/>
        <c:minorTickMark val="none"/>
        <c:tickLblPos val="nextTo"/>
        <c:txPr>
          <a:bodyPr rot="-5400000" vert="horz"/>
          <a:lstStyle/>
          <a:p>
            <a:pPr>
              <a:defRPr sz="2000">
                <a:solidFill>
                  <a:schemeClr val="bg1"/>
                </a:solidFill>
                <a:latin typeface="Arial" panose="020B0604020202020204" pitchFamily="34" charset="0"/>
                <a:cs typeface="Arial" panose="020B0604020202020204" pitchFamily="34" charset="0"/>
              </a:defRPr>
            </a:pPr>
            <a:endParaRPr lang="en-US"/>
          </a:p>
        </c:txPr>
        <c:crossAx val="111722496"/>
        <c:crosses val="autoZero"/>
        <c:auto val="1"/>
        <c:lblAlgn val="ctr"/>
        <c:lblOffset val="100"/>
        <c:noMultiLvlLbl val="0"/>
      </c:catAx>
      <c:valAx>
        <c:axId val="111722496"/>
        <c:scaling>
          <c:orientation val="minMax"/>
        </c:scaling>
        <c:delete val="0"/>
        <c:axPos val="l"/>
        <c:majorGridlines/>
        <c:numFmt formatCode="0%" sourceLinked="1"/>
        <c:majorTickMark val="none"/>
        <c:minorTickMark val="none"/>
        <c:tickLblPos val="nextTo"/>
        <c:txPr>
          <a:bodyPr/>
          <a:lstStyle/>
          <a:p>
            <a:pPr>
              <a:defRPr sz="2000">
                <a:solidFill>
                  <a:schemeClr val="bg1"/>
                </a:solidFill>
                <a:latin typeface="Arial" panose="020B0604020202020204" pitchFamily="34" charset="0"/>
                <a:cs typeface="Arial" panose="020B0604020202020204" pitchFamily="34" charset="0"/>
              </a:defRPr>
            </a:pPr>
            <a:endParaRPr lang="en-US"/>
          </a:p>
        </c:txPr>
        <c:crossAx val="111720704"/>
        <c:crosses val="autoZero"/>
        <c:crossBetween val="between"/>
      </c:valAx>
    </c:plotArea>
    <c:legend>
      <c:legendPos val="r"/>
      <c:layout>
        <c:manualLayout>
          <c:xMode val="edge"/>
          <c:yMode val="edge"/>
          <c:x val="0.85926824102877442"/>
          <c:y val="0.11564227645869837"/>
          <c:w val="0.13838640944656944"/>
          <c:h val="0.20491929399824474"/>
        </c:manualLayout>
      </c:layout>
      <c:overlay val="0"/>
      <c:txPr>
        <a:bodyPr/>
        <a:lstStyle/>
        <a:p>
          <a:pPr>
            <a:defRPr sz="2000">
              <a:solidFill>
                <a:schemeClr val="bg1"/>
              </a:solidFill>
              <a:latin typeface="Arial" panose="020B0604020202020204" pitchFamily="34" charset="0"/>
              <a:cs typeface="Arial" panose="020B0604020202020204" pitchFamily="34" charset="0"/>
            </a:defRPr>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7175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925" y="0"/>
            <a:ext cx="4303713" cy="717550"/>
          </a:xfrm>
          <a:prstGeom prst="rect">
            <a:avLst/>
          </a:prstGeom>
        </p:spPr>
        <p:txBody>
          <a:bodyPr vert="horz" lIns="91440" tIns="45720" rIns="91440" bIns="45720" rtlCol="0"/>
          <a:lstStyle>
            <a:lvl1pPr algn="r">
              <a:defRPr sz="1200"/>
            </a:lvl1pPr>
          </a:lstStyle>
          <a:p>
            <a:fld id="{C1CFDECE-7CAA-42FB-A7B7-E5961BF8758E}" type="datetimeFigureOut">
              <a:rPr lang="en-GB" smtClean="0"/>
              <a:t>05/09/2014</a:t>
            </a:fld>
            <a:endParaRPr lang="en-GB"/>
          </a:p>
        </p:txBody>
      </p:sp>
      <p:sp>
        <p:nvSpPr>
          <p:cNvPr id="4" name="Slide Image Placeholder 3"/>
          <p:cNvSpPr>
            <a:spLocks noGrp="1" noRot="1" noChangeAspect="1"/>
          </p:cNvSpPr>
          <p:nvPr>
            <p:ph type="sldImg" idx="2"/>
          </p:nvPr>
        </p:nvSpPr>
        <p:spPr>
          <a:xfrm>
            <a:off x="1158875" y="1076325"/>
            <a:ext cx="7610475" cy="53848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188" y="6819900"/>
            <a:ext cx="7943850" cy="64611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13636625"/>
            <a:ext cx="4302125" cy="7175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925" y="13636625"/>
            <a:ext cx="4303713" cy="717550"/>
          </a:xfrm>
          <a:prstGeom prst="rect">
            <a:avLst/>
          </a:prstGeom>
        </p:spPr>
        <p:txBody>
          <a:bodyPr vert="horz" lIns="91440" tIns="45720" rIns="91440" bIns="45720" rtlCol="0" anchor="b"/>
          <a:lstStyle>
            <a:lvl1pPr algn="r">
              <a:defRPr sz="1200"/>
            </a:lvl1pPr>
          </a:lstStyle>
          <a:p>
            <a:fld id="{7D1DCE58-C080-4A9B-A207-AD418A84CA5E}" type="slidenum">
              <a:rPr lang="en-GB" smtClean="0"/>
              <a:t>‹#›</a:t>
            </a:fld>
            <a:endParaRPr lang="en-GB"/>
          </a:p>
        </p:txBody>
      </p:sp>
    </p:spTree>
    <p:extLst>
      <p:ext uri="{BB962C8B-B14F-4D97-AF65-F5344CB8AC3E}">
        <p14:creationId xmlns:p14="http://schemas.microsoft.com/office/powerpoint/2010/main" val="3068913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2497164" y="6055995"/>
            <a:ext cx="36758253" cy="8074660"/>
          </a:xfrm>
          <a:ln>
            <a:noFill/>
          </a:ln>
        </p:spPr>
        <p:txBody>
          <a:bodyPr tIns="0" rIns="83529">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2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2497164" y="14254883"/>
            <a:ext cx="36772523" cy="7738216"/>
          </a:xfrm>
        </p:spPr>
        <p:txBody>
          <a:bodyPr lIns="0" rIns="83529"/>
          <a:lstStyle>
            <a:lvl1pPr marL="0" marR="208822" indent="0" algn="r">
              <a:buNone/>
              <a:defRPr>
                <a:solidFill>
                  <a:schemeClr val="tx1"/>
                </a:solidFill>
              </a:defRPr>
            </a:lvl1pPr>
            <a:lvl2pPr marL="2088215" indent="0" algn="ctr">
              <a:buNone/>
            </a:lvl2pPr>
            <a:lvl3pPr marL="4176431" indent="0" algn="ctr">
              <a:buNone/>
            </a:lvl3pPr>
            <a:lvl4pPr marL="6264646" indent="0" algn="ctr">
              <a:buNone/>
            </a:lvl4pPr>
            <a:lvl5pPr marL="8352861" indent="0" algn="ctr">
              <a:buNone/>
            </a:lvl5pPr>
            <a:lvl6pPr marL="10441076" indent="0" algn="ctr">
              <a:buNone/>
            </a:lvl6pPr>
            <a:lvl7pPr marL="12529292" indent="0" algn="ctr">
              <a:buNone/>
            </a:lvl7pPr>
            <a:lvl8pPr marL="14617507" indent="0" algn="ctr">
              <a:buNone/>
            </a:lvl8pPr>
            <a:lvl9pPr marL="16705722"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02CE3E34-2BAF-4E5C-8906-56EFE959FE5A}" type="datetimeFigureOut">
              <a:rPr lang="en-GB"/>
              <a:pPr>
                <a:defRPr/>
              </a:pPr>
              <a:t>05/09/2014</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96852185-17A8-40AA-9B10-770E0243D083}"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D20145C-5229-40F5-9E04-B24B944C54AD}" type="datetimeFigureOut">
              <a:rPr lang="en-GB"/>
              <a:pPr>
                <a:defRPr/>
              </a:pPr>
              <a:t>05/09/2014</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15541A59-E7C5-446C-9243-BA59863506E0}"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036181" y="4037337"/>
            <a:ext cx="9631918" cy="2301138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40426" y="4037337"/>
            <a:ext cx="28182279" cy="2301138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87AB5DC-45F3-4C7D-AD77-83C4172CA8AE}" type="datetimeFigureOut">
              <a:rPr lang="en-GB"/>
              <a:pPr>
                <a:defRPr/>
              </a:pPr>
              <a:t>05/09/2014</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E3C378EB-3EEB-4018-A9FD-FE10C8CE2864}"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E88442E-B91A-4324-9AC8-0634023C98C5}" type="datetimeFigureOut">
              <a:rPr lang="en-GB"/>
              <a:pPr>
                <a:defRPr/>
              </a:pPr>
              <a:t>05/09/2014</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E00D75B3-FE8F-465B-AB27-97A50BF8D6E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2895" y="5813755"/>
            <a:ext cx="36387246" cy="6015622"/>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2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2482895" y="11941843"/>
            <a:ext cx="36387246" cy="6665798"/>
          </a:xfrm>
        </p:spPr>
        <p:txBody>
          <a:bodyPr lIns="208822" rIns="208822"/>
          <a:lstStyle>
            <a:lvl1pPr marL="0" indent="0">
              <a:buNone/>
              <a:defRPr sz="10000">
                <a:solidFill>
                  <a:schemeClr val="tx1"/>
                </a:solidFill>
              </a:defRPr>
            </a:lvl1pPr>
            <a:lvl2pPr>
              <a:buNone/>
              <a:defRPr sz="8200">
                <a:solidFill>
                  <a:schemeClr val="tx1">
                    <a:tint val="75000"/>
                  </a:schemeClr>
                </a:solidFill>
              </a:defRPr>
            </a:lvl2pPr>
            <a:lvl3pPr>
              <a:buNone/>
              <a:defRPr sz="7300">
                <a:solidFill>
                  <a:schemeClr val="tx1">
                    <a:tint val="75000"/>
                  </a:schemeClr>
                </a:solidFill>
              </a:defRPr>
            </a:lvl3pPr>
            <a:lvl4pPr>
              <a:buNone/>
              <a:defRPr sz="6400">
                <a:solidFill>
                  <a:schemeClr val="tx1">
                    <a:tint val="75000"/>
                  </a:schemeClr>
                </a:solidFill>
              </a:defRPr>
            </a:lvl4pPr>
            <a:lvl5pPr>
              <a:buNone/>
              <a:defRPr sz="6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14EED31-ADE1-4587-A963-412ED2D856F3}" type="datetimeFigureOut">
              <a:rPr lang="en-GB"/>
              <a:pPr>
                <a:defRPr/>
              </a:pPr>
              <a:t>05/09/2014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1371E83-7307-4B20-B764-99AC91DF757A}"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40426" y="3108744"/>
            <a:ext cx="38527673" cy="504666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2140426" y="8477708"/>
            <a:ext cx="18907099" cy="19581051"/>
          </a:xfrm>
        </p:spPr>
        <p:txBody>
          <a:bodyPr/>
          <a:lstStyle>
            <a:lvl1pPr>
              <a:defRPr sz="11900"/>
            </a:lvl1pPr>
            <a:lvl2pPr>
              <a:defRPr sz="11000"/>
            </a:lvl2pPr>
            <a:lvl3pPr>
              <a:defRPr sz="9100"/>
            </a:lvl3pPr>
            <a:lvl4pPr>
              <a:defRPr sz="8200"/>
            </a:lvl4pPr>
            <a:lvl5pPr>
              <a:defRPr sz="8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1761000" y="8477708"/>
            <a:ext cx="18907099" cy="19581051"/>
          </a:xfrm>
        </p:spPr>
        <p:txBody>
          <a:bodyPr/>
          <a:lstStyle>
            <a:lvl1pPr>
              <a:defRPr sz="11900"/>
            </a:lvl1pPr>
            <a:lvl2pPr>
              <a:defRPr sz="11000"/>
            </a:lvl2pPr>
            <a:lvl3pPr>
              <a:defRPr sz="9100"/>
            </a:lvl3pPr>
            <a:lvl4pPr>
              <a:defRPr sz="8200"/>
            </a:lvl4pPr>
            <a:lvl5pPr>
              <a:defRPr sz="8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D53A353-FD68-471B-B52A-1CCC1C5FB0C2}" type="datetimeFigureOut">
              <a:rPr lang="en-GB"/>
              <a:pPr>
                <a:defRPr/>
              </a:pPr>
              <a:t>05/09/2014</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CED91F1D-2717-4342-A464-2025C2301B9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40426" y="3108744"/>
            <a:ext cx="38527673" cy="50466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40426" y="8191435"/>
            <a:ext cx="18914533" cy="2911222"/>
          </a:xfrm>
        </p:spPr>
        <p:txBody>
          <a:bodyPr lIns="208822" tIns="0" rIns="208822" bIns="0" anchor="ctr">
            <a:noAutofit/>
          </a:bodyPr>
          <a:lstStyle>
            <a:lvl1pPr marL="0" indent="0">
              <a:buNone/>
              <a:defRPr sz="11000" b="1" cap="none" baseline="0">
                <a:solidFill>
                  <a:schemeClr val="tx2"/>
                </a:solidFill>
                <a:effectLst/>
              </a:defRPr>
            </a:lvl1pPr>
            <a:lvl2pPr>
              <a:buNone/>
              <a:defRPr sz="9100" b="1"/>
            </a:lvl2pPr>
            <a:lvl3pPr>
              <a:buNone/>
              <a:defRPr sz="8200" b="1"/>
            </a:lvl3pPr>
            <a:lvl4pPr>
              <a:buNone/>
              <a:defRPr sz="7300" b="1"/>
            </a:lvl4pPr>
            <a:lvl5pPr>
              <a:buNone/>
              <a:defRPr sz="7300" b="1"/>
            </a:lvl5pPr>
          </a:lstStyle>
          <a:p>
            <a:pPr lvl="0"/>
            <a:r>
              <a:rPr lang="en-US" smtClean="0"/>
              <a:t>Click to edit Master text styles</a:t>
            </a:r>
          </a:p>
        </p:txBody>
      </p:sp>
      <p:sp>
        <p:nvSpPr>
          <p:cNvPr id="4" name="Text Placeholder 3"/>
          <p:cNvSpPr>
            <a:spLocks noGrp="1"/>
          </p:cNvSpPr>
          <p:nvPr>
            <p:ph type="body" sz="half" idx="3"/>
          </p:nvPr>
        </p:nvSpPr>
        <p:spPr>
          <a:xfrm>
            <a:off x="21746138" y="8211346"/>
            <a:ext cx="18921963" cy="2891314"/>
          </a:xfrm>
        </p:spPr>
        <p:txBody>
          <a:bodyPr lIns="208822" tIns="0" rIns="208822" bIns="0" anchor="ctr"/>
          <a:lstStyle>
            <a:lvl1pPr marL="0" indent="0">
              <a:buNone/>
              <a:defRPr sz="11000" b="1" cap="none" baseline="0">
                <a:solidFill>
                  <a:schemeClr val="tx2"/>
                </a:solidFill>
                <a:effectLst/>
              </a:defRPr>
            </a:lvl1pPr>
            <a:lvl2pPr>
              <a:buNone/>
              <a:defRPr sz="9100" b="1"/>
            </a:lvl2pPr>
            <a:lvl3pPr>
              <a:buNone/>
              <a:defRPr sz="8200" b="1"/>
            </a:lvl3pPr>
            <a:lvl4pPr>
              <a:buNone/>
              <a:defRPr sz="7300" b="1"/>
            </a:lvl4pPr>
            <a:lvl5pPr>
              <a:buNone/>
              <a:defRPr sz="7300" b="1"/>
            </a:lvl5pPr>
          </a:lstStyle>
          <a:p>
            <a:pPr lvl="0"/>
            <a:r>
              <a:rPr lang="en-US" smtClean="0"/>
              <a:t>Click to edit Master text styles</a:t>
            </a:r>
          </a:p>
        </p:txBody>
      </p:sp>
      <p:sp>
        <p:nvSpPr>
          <p:cNvPr id="5" name="Content Placeholder 4"/>
          <p:cNvSpPr>
            <a:spLocks noGrp="1"/>
          </p:cNvSpPr>
          <p:nvPr>
            <p:ph sz="quarter" idx="2"/>
          </p:nvPr>
        </p:nvSpPr>
        <p:spPr>
          <a:xfrm>
            <a:off x="2140426" y="11102658"/>
            <a:ext cx="18914533" cy="16979922"/>
          </a:xfrm>
        </p:spPr>
        <p:txBody>
          <a:bodyPr tIns="0"/>
          <a:lstStyle>
            <a:lvl1pPr>
              <a:defRPr sz="10000"/>
            </a:lvl1pPr>
            <a:lvl2pPr>
              <a:defRPr sz="9100"/>
            </a:lvl2pPr>
            <a:lvl3pPr>
              <a:defRPr sz="8200"/>
            </a:lvl3pPr>
            <a:lvl4pPr>
              <a:defRPr sz="7300"/>
            </a:lvl4pPr>
            <a:lvl5pPr>
              <a:defRPr sz="7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1746138" y="11102658"/>
            <a:ext cx="18921963" cy="16979922"/>
          </a:xfrm>
        </p:spPr>
        <p:txBody>
          <a:bodyPr tIns="0"/>
          <a:lstStyle>
            <a:lvl1pPr>
              <a:defRPr sz="10000"/>
            </a:lvl1pPr>
            <a:lvl2pPr>
              <a:defRPr sz="9100"/>
            </a:lvl2pPr>
            <a:lvl3pPr>
              <a:defRPr sz="8200"/>
            </a:lvl3pPr>
            <a:lvl4pPr>
              <a:defRPr sz="7300"/>
            </a:lvl4pPr>
            <a:lvl5pPr>
              <a:defRPr sz="7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0E597F3D-6492-4FCF-ABA7-EAFFA6FEE57B}" type="datetimeFigureOut">
              <a:rPr lang="en-GB"/>
              <a:pPr>
                <a:defRPr/>
              </a:pPr>
              <a:t>05/09/2014</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6DCB5D72-2E47-413B-A189-D32E39A3094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40426" y="3108744"/>
            <a:ext cx="38884410" cy="5046663"/>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228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5E40735C-9D3F-477E-A210-1AAEE203DA01}" type="datetimeFigureOut">
              <a:rPr lang="en-GB"/>
              <a:pPr>
                <a:defRPr/>
              </a:pPr>
              <a:t>05/09/2014</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044AE228-9EE8-4C57-8731-6E8289499CB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EF0BAC1-A2F7-4489-B6E4-19F3D27EE4B3}" type="datetimeFigureOut">
              <a:rPr lang="en-GB"/>
              <a:pPr>
                <a:defRPr/>
              </a:pPr>
              <a:t>05/09/2014</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79EAABCD-FDFF-483D-996B-D6915C916D4B}"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10639" y="2271007"/>
            <a:ext cx="12842558" cy="5130774"/>
          </a:xfrm>
        </p:spPr>
        <p:txBody>
          <a:bodyPr>
            <a:noAutofit/>
          </a:bodyPr>
          <a:lstStyle>
            <a:lvl1pPr algn="l" rtl="0">
              <a:spcBef>
                <a:spcPct val="0"/>
              </a:spcBef>
              <a:buNone/>
              <a:defRPr sz="119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3210639" y="7401772"/>
            <a:ext cx="12842558" cy="20186650"/>
          </a:xfrm>
        </p:spPr>
        <p:txBody>
          <a:bodyPr lIns="83529" rIns="83529"/>
          <a:lstStyle>
            <a:lvl1pPr marL="0" indent="0" algn="l">
              <a:buNone/>
              <a:defRPr sz="6400"/>
            </a:lvl1pPr>
            <a:lvl2pPr indent="0" algn="l">
              <a:buNone/>
              <a:defRPr sz="5500"/>
            </a:lvl2pPr>
            <a:lvl3pPr indent="0" algn="l">
              <a:buNone/>
              <a:defRPr sz="4600"/>
            </a:lvl3pPr>
            <a:lvl4pPr indent="0" algn="l">
              <a:buNone/>
              <a:defRPr sz="4100"/>
            </a:lvl4pPr>
            <a:lvl5pPr indent="0" algn="l">
              <a:buNone/>
              <a:defRPr sz="4100"/>
            </a:lvl5pPr>
          </a:lstStyle>
          <a:p>
            <a:pPr lvl="0"/>
            <a:r>
              <a:rPr lang="en-US" smtClean="0"/>
              <a:t>Click to edit Master text styles</a:t>
            </a:r>
          </a:p>
        </p:txBody>
      </p:sp>
      <p:sp>
        <p:nvSpPr>
          <p:cNvPr id="4" name="Content Placeholder 3"/>
          <p:cNvSpPr>
            <a:spLocks noGrp="1"/>
          </p:cNvSpPr>
          <p:nvPr>
            <p:ph sz="half" idx="1"/>
          </p:nvPr>
        </p:nvSpPr>
        <p:spPr>
          <a:xfrm>
            <a:off x="16736944" y="7401772"/>
            <a:ext cx="23931155" cy="20186650"/>
          </a:xfrm>
        </p:spPr>
        <p:txBody>
          <a:bodyPr tIns="0"/>
          <a:lstStyle>
            <a:lvl1pPr>
              <a:defRPr sz="12800"/>
            </a:lvl1pPr>
            <a:lvl2pPr>
              <a:defRPr sz="11900"/>
            </a:lvl2pPr>
            <a:lvl3pPr>
              <a:defRPr sz="11000"/>
            </a:lvl3pPr>
            <a:lvl4pPr>
              <a:defRPr sz="9100"/>
            </a:lvl4pPr>
            <a:lvl5pPr>
              <a:defRPr sz="8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3006EA2-5B94-43D8-BFA8-EB5B47E063AB}" type="datetimeFigureOut">
              <a:rPr lang="en-GB"/>
              <a:pPr>
                <a:defRPr/>
              </a:pPr>
              <a:t>05/09/2014</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1C6F0AD0-2303-41C1-AEC8-89F76FE9A30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14820900" y="4892675"/>
            <a:ext cx="24614188" cy="1816735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417643" tIns="208822" rIns="417643" bIns="208822" anchor="ctr"/>
          <a:lstStyle/>
          <a:p>
            <a:pPr algn="ctr" defTabSz="4176431" fontAlgn="auto">
              <a:spcBef>
                <a:spcPts val="0"/>
              </a:spcBef>
              <a:spcAft>
                <a:spcPts val="0"/>
              </a:spcAft>
              <a:defRPr/>
            </a:pPr>
            <a:endParaRPr lang="en-US"/>
          </a:p>
        </p:txBody>
      </p:sp>
      <p:sp>
        <p:nvSpPr>
          <p:cNvPr id="6" name="Right Triangle 11"/>
          <p:cNvSpPr/>
          <p:nvPr/>
        </p:nvSpPr>
        <p:spPr>
          <a:xfrm rot="420000" flipV="1">
            <a:off x="37471350" y="23664863"/>
            <a:ext cx="728663" cy="685800"/>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417643" tIns="208822" rIns="417643" bIns="208822" anchor="ctr"/>
          <a:lstStyle/>
          <a:p>
            <a:pPr algn="ctr" defTabSz="4176431" fontAlgn="auto">
              <a:spcBef>
                <a:spcPts val="0"/>
              </a:spcBef>
              <a:spcAft>
                <a:spcPts val="0"/>
              </a:spcAft>
              <a:defRPr/>
            </a:pPr>
            <a:endParaRPr lang="en-US"/>
          </a:p>
        </p:txBody>
      </p:sp>
      <p:sp>
        <p:nvSpPr>
          <p:cNvPr id="7" name="Freeform 9"/>
          <p:cNvSpPr>
            <a:spLocks/>
          </p:cNvSpPr>
          <p:nvPr/>
        </p:nvSpPr>
        <p:spPr bwMode="auto">
          <a:xfrm flipV="1">
            <a:off x="-44450" y="25682575"/>
            <a:ext cx="42897425" cy="4597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417643" tIns="208822" rIns="417643" bIns="208822"/>
          <a:lstStyle/>
          <a:p>
            <a:pPr defTabSz="4176431" fontAlgn="auto">
              <a:spcBef>
                <a:spcPts val="0"/>
              </a:spcBef>
              <a:spcAft>
                <a:spcPts val="0"/>
              </a:spcAft>
              <a:defRPr/>
            </a:pPr>
            <a:endParaRPr lang="en-US">
              <a:latin typeface="+mn-lt"/>
            </a:endParaRPr>
          </a:p>
        </p:txBody>
      </p:sp>
      <p:sp>
        <p:nvSpPr>
          <p:cNvPr id="8" name="Freeform 10"/>
          <p:cNvSpPr>
            <a:spLocks/>
          </p:cNvSpPr>
          <p:nvPr/>
        </p:nvSpPr>
        <p:spPr bwMode="auto">
          <a:xfrm flipV="1">
            <a:off x="20512088" y="27462163"/>
            <a:ext cx="22296437" cy="2817812"/>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417643" tIns="208822" rIns="417643" bIns="208822"/>
          <a:lstStyle/>
          <a:p>
            <a:pPr defTabSz="4176431" fontAlgn="auto">
              <a:spcBef>
                <a:spcPts val="0"/>
              </a:spcBef>
              <a:spcAft>
                <a:spcPts val="0"/>
              </a:spcAft>
              <a:defRPr/>
            </a:pPr>
            <a:endParaRPr lang="en-US">
              <a:latin typeface="+mn-lt"/>
            </a:endParaRPr>
          </a:p>
        </p:txBody>
      </p:sp>
      <p:sp>
        <p:nvSpPr>
          <p:cNvPr id="2" name="Title 1"/>
          <p:cNvSpPr>
            <a:spLocks noGrp="1"/>
          </p:cNvSpPr>
          <p:nvPr>
            <p:ph type="title"/>
          </p:nvPr>
        </p:nvSpPr>
        <p:spPr>
          <a:xfrm>
            <a:off x="2853902" y="5196767"/>
            <a:ext cx="10359663" cy="6987711"/>
          </a:xfrm>
        </p:spPr>
        <p:txBody>
          <a:bodyPr lIns="208822" rIns="208822" bIns="208822"/>
          <a:lstStyle>
            <a:lvl1pPr algn="l">
              <a:buNone/>
              <a:defRPr sz="91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2853901" y="12489872"/>
            <a:ext cx="10345394" cy="9622303"/>
          </a:xfrm>
        </p:spPr>
        <p:txBody>
          <a:bodyPr lIns="292350" rIns="208822"/>
          <a:lstStyle>
            <a:lvl1pPr marL="0" indent="0" algn="l">
              <a:spcBef>
                <a:spcPts val="1142"/>
              </a:spcBef>
              <a:buFontTx/>
              <a:buNone/>
              <a:defRPr sz="5900"/>
            </a:lvl1pPr>
            <a:lvl2pPr>
              <a:defRPr sz="5500"/>
            </a:lvl2pPr>
            <a:lvl3pPr>
              <a:defRPr sz="4600"/>
            </a:lvl3pPr>
            <a:lvl4pPr>
              <a:defRPr sz="4100"/>
            </a:lvl4pPr>
            <a:lvl5pPr>
              <a:defRPr sz="4100"/>
            </a:lvl5pPr>
          </a:lstStyle>
          <a:p>
            <a:pPr lvl="0"/>
            <a:r>
              <a:rPr lang="en-US" smtClean="0"/>
              <a:t>Click to edit Master text styles</a:t>
            </a:r>
          </a:p>
        </p:txBody>
      </p:sp>
      <p:sp>
        <p:nvSpPr>
          <p:cNvPr id="3" name="Picture Placeholder 2"/>
          <p:cNvSpPr>
            <a:spLocks noGrp="1"/>
          </p:cNvSpPr>
          <p:nvPr>
            <p:ph type="pic" idx="1"/>
          </p:nvPr>
        </p:nvSpPr>
        <p:spPr>
          <a:xfrm rot="420000">
            <a:off x="16319079" y="5296201"/>
            <a:ext cx="21618305" cy="17360519"/>
          </a:xfrm>
          <a:prstGeom prst="rect">
            <a:avLst/>
          </a:prstGeom>
          <a:solidFill>
            <a:schemeClr val="bg2"/>
          </a:solidFill>
          <a:ln w="3000" cap="rnd">
            <a:solidFill>
              <a:srgbClr val="C0C0C0"/>
            </a:solidFill>
            <a:round/>
          </a:ln>
          <a:effectLst/>
        </p:spPr>
        <p:txBody>
          <a:bodyPr>
            <a:normAutofit/>
          </a:bodyPr>
          <a:lstStyle>
            <a:lvl1pPr marL="0" indent="0">
              <a:buNone/>
              <a:defRPr sz="146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6ABB457C-0B4F-460B-A670-09FF13F260C0}" type="datetimeFigureOut">
              <a:rPr lang="en-GB"/>
              <a:pPr>
                <a:defRPr/>
              </a:pPr>
              <a:t>05/09/2014</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37814250" y="28065413"/>
            <a:ext cx="2854325" cy="1611312"/>
          </a:xfrm>
        </p:spPr>
        <p:txBody>
          <a:bodyPr/>
          <a:lstStyle>
            <a:lvl1pPr>
              <a:defRPr/>
            </a:lvl1pPr>
          </a:lstStyle>
          <a:p>
            <a:pPr>
              <a:defRPr/>
            </a:pPr>
            <a:fld id="{DD4CEA17-0962-4FF0-8E87-0C77455E8C3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44450" y="-31750"/>
            <a:ext cx="42897425" cy="459898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417643" tIns="208822" rIns="417643" bIns="208822"/>
          <a:lstStyle/>
          <a:p>
            <a:pPr defTabSz="4176431" fontAlgn="auto">
              <a:spcBef>
                <a:spcPts val="0"/>
              </a:spcBef>
              <a:spcAft>
                <a:spcPts val="0"/>
              </a:spcAft>
              <a:defRPr/>
            </a:pPr>
            <a:endParaRPr lang="en-US">
              <a:latin typeface="+mn-lt"/>
            </a:endParaRPr>
          </a:p>
        </p:txBody>
      </p:sp>
      <p:sp>
        <p:nvSpPr>
          <p:cNvPr id="8" name="Freeform 7"/>
          <p:cNvSpPr>
            <a:spLocks/>
          </p:cNvSpPr>
          <p:nvPr/>
        </p:nvSpPr>
        <p:spPr bwMode="auto">
          <a:xfrm>
            <a:off x="20512088" y="-31750"/>
            <a:ext cx="22296437" cy="2817813"/>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417643" tIns="208822" rIns="417643" bIns="208822"/>
          <a:lstStyle/>
          <a:p>
            <a:pPr defTabSz="4176431" fontAlgn="auto">
              <a:spcBef>
                <a:spcPts val="0"/>
              </a:spcBef>
              <a:spcAft>
                <a:spcPts val="0"/>
              </a:spcAft>
              <a:defRPr/>
            </a:pPr>
            <a:endParaRPr lang="en-US">
              <a:latin typeface="+mn-lt"/>
            </a:endParaRPr>
          </a:p>
        </p:txBody>
      </p:sp>
      <p:sp>
        <p:nvSpPr>
          <p:cNvPr id="14340" name="Title Placeholder 8"/>
          <p:cNvSpPr>
            <a:spLocks noGrp="1"/>
          </p:cNvSpPr>
          <p:nvPr>
            <p:ph type="title"/>
          </p:nvPr>
        </p:nvSpPr>
        <p:spPr bwMode="auto">
          <a:xfrm>
            <a:off x="2139950" y="3108325"/>
            <a:ext cx="38528625" cy="5046663"/>
          </a:xfrm>
          <a:prstGeom prst="rect">
            <a:avLst/>
          </a:prstGeom>
          <a:noFill/>
          <a:ln w="9525">
            <a:noFill/>
            <a:miter lim="800000"/>
            <a:headEnd/>
            <a:tailEnd/>
          </a:ln>
        </p:spPr>
        <p:txBody>
          <a:bodyPr vert="horz" wrap="square" lIns="0" tIns="208822" rIns="0" bIns="0" numCol="1" anchor="b" anchorCtr="0" compatLnSpc="1">
            <a:prstTxWarp prst="textNoShape">
              <a:avLst/>
            </a:prstTxWarp>
          </a:bodyPr>
          <a:lstStyle/>
          <a:p>
            <a:pPr lvl="0"/>
            <a:r>
              <a:rPr lang="en-US" smtClean="0"/>
              <a:t>Click to edit Master title style</a:t>
            </a:r>
          </a:p>
        </p:txBody>
      </p:sp>
      <p:sp>
        <p:nvSpPr>
          <p:cNvPr id="14341" name="Text Placeholder 29"/>
          <p:cNvSpPr>
            <a:spLocks noGrp="1"/>
          </p:cNvSpPr>
          <p:nvPr>
            <p:ph type="body" idx="1"/>
          </p:nvPr>
        </p:nvSpPr>
        <p:spPr bwMode="auto">
          <a:xfrm>
            <a:off x="2139950" y="8545513"/>
            <a:ext cx="38528625" cy="19378612"/>
          </a:xfrm>
          <a:prstGeom prst="rect">
            <a:avLst/>
          </a:prstGeom>
          <a:noFill/>
          <a:ln w="9525">
            <a:noFill/>
            <a:miter lim="800000"/>
            <a:headEnd/>
            <a:tailEnd/>
          </a:ln>
        </p:spPr>
        <p:txBody>
          <a:bodyPr vert="horz" wrap="square" lIns="417643" tIns="208822" rIns="417643" bIns="2088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2139950" y="28065413"/>
            <a:ext cx="9988550" cy="1611312"/>
          </a:xfrm>
          <a:prstGeom prst="rect">
            <a:avLst/>
          </a:prstGeom>
        </p:spPr>
        <p:txBody>
          <a:bodyPr vert="horz" lIns="0" tIns="0" rIns="0" bIns="0" anchor="b"/>
          <a:lstStyle>
            <a:lvl1pPr algn="l" defTabSz="4176431" eaLnBrk="1" fontAlgn="auto" latinLnBrk="0" hangingPunct="1">
              <a:spcBef>
                <a:spcPts val="0"/>
              </a:spcBef>
              <a:spcAft>
                <a:spcPts val="0"/>
              </a:spcAft>
              <a:defRPr kumimoji="0" sz="5500">
                <a:solidFill>
                  <a:schemeClr val="tx2">
                    <a:shade val="90000"/>
                  </a:schemeClr>
                </a:solidFill>
                <a:latin typeface="+mn-lt"/>
              </a:defRPr>
            </a:lvl1pPr>
          </a:lstStyle>
          <a:p>
            <a:pPr>
              <a:defRPr/>
            </a:pPr>
            <a:fld id="{0487A1AB-6C14-49D7-8FBA-B85AE070F37A}" type="datetimeFigureOut">
              <a:rPr lang="en-GB"/>
              <a:pPr>
                <a:defRPr/>
              </a:pPr>
              <a:t>05/09/2014</a:t>
            </a:fld>
            <a:endParaRPr lang="en-GB"/>
          </a:p>
        </p:txBody>
      </p:sp>
      <p:sp>
        <p:nvSpPr>
          <p:cNvPr id="22" name="Footer Placeholder 21"/>
          <p:cNvSpPr>
            <a:spLocks noGrp="1"/>
          </p:cNvSpPr>
          <p:nvPr>
            <p:ph type="ftr" sz="quarter" idx="3"/>
          </p:nvPr>
        </p:nvSpPr>
        <p:spPr>
          <a:xfrm>
            <a:off x="12485688" y="28065413"/>
            <a:ext cx="15697200" cy="1611312"/>
          </a:xfrm>
          <a:prstGeom prst="rect">
            <a:avLst/>
          </a:prstGeom>
        </p:spPr>
        <p:txBody>
          <a:bodyPr vert="horz" lIns="0" tIns="0" rIns="0" bIns="0" anchor="b"/>
          <a:lstStyle>
            <a:lvl1pPr algn="l" defTabSz="4176431" eaLnBrk="1" fontAlgn="auto" latinLnBrk="0" hangingPunct="1">
              <a:spcBef>
                <a:spcPts val="0"/>
              </a:spcBef>
              <a:spcAft>
                <a:spcPts val="0"/>
              </a:spcAft>
              <a:defRPr kumimoji="0" sz="5500">
                <a:solidFill>
                  <a:schemeClr val="tx2">
                    <a:shade val="90000"/>
                  </a:schemeClr>
                </a:solidFill>
                <a:latin typeface="+mn-lt"/>
              </a:defRPr>
            </a:lvl1pPr>
          </a:lstStyle>
          <a:p>
            <a:pPr>
              <a:defRPr/>
            </a:pPr>
            <a:endParaRPr lang="en-GB"/>
          </a:p>
        </p:txBody>
      </p:sp>
      <p:sp>
        <p:nvSpPr>
          <p:cNvPr id="18" name="Slide Number Placeholder 17"/>
          <p:cNvSpPr>
            <a:spLocks noGrp="1"/>
          </p:cNvSpPr>
          <p:nvPr>
            <p:ph type="sldNum" sz="quarter" idx="4"/>
          </p:nvPr>
        </p:nvSpPr>
        <p:spPr>
          <a:xfrm>
            <a:off x="37101463" y="28065413"/>
            <a:ext cx="3567112" cy="1611312"/>
          </a:xfrm>
          <a:prstGeom prst="rect">
            <a:avLst/>
          </a:prstGeom>
        </p:spPr>
        <p:txBody>
          <a:bodyPr vert="horz" lIns="0" tIns="0" rIns="0" bIns="0" anchor="b"/>
          <a:lstStyle>
            <a:lvl1pPr algn="r" defTabSz="4176431" eaLnBrk="1" fontAlgn="auto" latinLnBrk="0" hangingPunct="1">
              <a:spcBef>
                <a:spcPts val="0"/>
              </a:spcBef>
              <a:spcAft>
                <a:spcPts val="0"/>
              </a:spcAft>
              <a:defRPr kumimoji="0" sz="5500">
                <a:solidFill>
                  <a:schemeClr val="tx2">
                    <a:shade val="90000"/>
                  </a:schemeClr>
                </a:solidFill>
                <a:latin typeface="+mn-lt"/>
              </a:defRPr>
            </a:lvl1pPr>
          </a:lstStyle>
          <a:p>
            <a:pPr>
              <a:defRPr/>
            </a:pPr>
            <a:fld id="{927F3628-5708-4411-8A22-405CB05D105C}" type="slidenum">
              <a:rPr lang="en-GB"/>
              <a:pPr>
                <a:defRPr/>
              </a:pPr>
              <a:t>‹#›</a:t>
            </a:fld>
            <a:endParaRPr lang="en-GB"/>
          </a:p>
        </p:txBody>
      </p:sp>
      <p:grpSp>
        <p:nvGrpSpPr>
          <p:cNvPr id="14345" name="Group 1"/>
          <p:cNvGrpSpPr>
            <a:grpSpLocks/>
          </p:cNvGrpSpPr>
          <p:nvPr/>
        </p:nvGrpSpPr>
        <p:grpSpPr bwMode="auto">
          <a:xfrm>
            <a:off x="-88900" y="893763"/>
            <a:ext cx="42979975" cy="2867025"/>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4176431"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4176431"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eaLnBrk="0" fontAlgn="base" hangingPunct="0">
        <a:spcBef>
          <a:spcPct val="0"/>
        </a:spcBef>
        <a:spcAft>
          <a:spcPct val="0"/>
        </a:spcAft>
        <a:defRPr sz="22800" kern="1200">
          <a:solidFill>
            <a:schemeClr val="tx2"/>
          </a:solidFill>
          <a:latin typeface="+mj-lt"/>
          <a:ea typeface="+mj-ea"/>
          <a:cs typeface="+mj-cs"/>
        </a:defRPr>
      </a:lvl1pPr>
      <a:lvl2pPr algn="l" rtl="0" eaLnBrk="0" fontAlgn="base" hangingPunct="0">
        <a:spcBef>
          <a:spcPct val="0"/>
        </a:spcBef>
        <a:spcAft>
          <a:spcPct val="0"/>
        </a:spcAft>
        <a:defRPr sz="22800">
          <a:solidFill>
            <a:schemeClr val="tx2"/>
          </a:solidFill>
          <a:latin typeface="Calibri" pitchFamily="34" charset="0"/>
        </a:defRPr>
      </a:lvl2pPr>
      <a:lvl3pPr algn="l" rtl="0" eaLnBrk="0" fontAlgn="base" hangingPunct="0">
        <a:spcBef>
          <a:spcPct val="0"/>
        </a:spcBef>
        <a:spcAft>
          <a:spcPct val="0"/>
        </a:spcAft>
        <a:defRPr sz="22800">
          <a:solidFill>
            <a:schemeClr val="tx2"/>
          </a:solidFill>
          <a:latin typeface="Calibri" pitchFamily="34" charset="0"/>
        </a:defRPr>
      </a:lvl3pPr>
      <a:lvl4pPr algn="l" rtl="0" eaLnBrk="0" fontAlgn="base" hangingPunct="0">
        <a:spcBef>
          <a:spcPct val="0"/>
        </a:spcBef>
        <a:spcAft>
          <a:spcPct val="0"/>
        </a:spcAft>
        <a:defRPr sz="22800">
          <a:solidFill>
            <a:schemeClr val="tx2"/>
          </a:solidFill>
          <a:latin typeface="Calibri" pitchFamily="34" charset="0"/>
        </a:defRPr>
      </a:lvl4pPr>
      <a:lvl5pPr algn="l" rtl="0" eaLnBrk="0" fontAlgn="base" hangingPunct="0">
        <a:spcBef>
          <a:spcPct val="0"/>
        </a:spcBef>
        <a:spcAft>
          <a:spcPct val="0"/>
        </a:spcAft>
        <a:defRPr sz="22800">
          <a:solidFill>
            <a:schemeClr val="tx2"/>
          </a:solidFill>
          <a:latin typeface="Calibri" pitchFamily="34" charset="0"/>
        </a:defRPr>
      </a:lvl5pPr>
      <a:lvl6pPr marL="457200" algn="l" rtl="0" fontAlgn="base">
        <a:spcBef>
          <a:spcPct val="0"/>
        </a:spcBef>
        <a:spcAft>
          <a:spcPct val="0"/>
        </a:spcAft>
        <a:defRPr sz="22800">
          <a:solidFill>
            <a:schemeClr val="tx2"/>
          </a:solidFill>
          <a:latin typeface="Calibri" pitchFamily="34" charset="0"/>
        </a:defRPr>
      </a:lvl6pPr>
      <a:lvl7pPr marL="914400" algn="l" rtl="0" fontAlgn="base">
        <a:spcBef>
          <a:spcPct val="0"/>
        </a:spcBef>
        <a:spcAft>
          <a:spcPct val="0"/>
        </a:spcAft>
        <a:defRPr sz="22800">
          <a:solidFill>
            <a:schemeClr val="tx2"/>
          </a:solidFill>
          <a:latin typeface="Calibri" pitchFamily="34" charset="0"/>
        </a:defRPr>
      </a:lvl7pPr>
      <a:lvl8pPr marL="1371600" algn="l" rtl="0" fontAlgn="base">
        <a:spcBef>
          <a:spcPct val="0"/>
        </a:spcBef>
        <a:spcAft>
          <a:spcPct val="0"/>
        </a:spcAft>
        <a:defRPr sz="22800">
          <a:solidFill>
            <a:schemeClr val="tx2"/>
          </a:solidFill>
          <a:latin typeface="Calibri" pitchFamily="34" charset="0"/>
        </a:defRPr>
      </a:lvl8pPr>
      <a:lvl9pPr marL="1828800" algn="l" rtl="0" fontAlgn="base">
        <a:spcBef>
          <a:spcPct val="0"/>
        </a:spcBef>
        <a:spcAft>
          <a:spcPct val="0"/>
        </a:spcAft>
        <a:defRPr sz="22800">
          <a:solidFill>
            <a:schemeClr val="tx2"/>
          </a:solidFill>
          <a:latin typeface="Calibri" pitchFamily="34" charset="0"/>
        </a:defRPr>
      </a:lvl9pPr>
    </p:titleStyle>
    <p:bodyStyle>
      <a:lvl1pPr marL="1252538" indent="-1252538" algn="l" rtl="0" eaLnBrk="0" fontAlgn="base" hangingPunct="0">
        <a:spcBef>
          <a:spcPct val="20000"/>
        </a:spcBef>
        <a:spcAft>
          <a:spcPct val="0"/>
        </a:spcAft>
        <a:buClr>
          <a:srgbClr val="0BD0D9"/>
        </a:buClr>
        <a:buSzPct val="95000"/>
        <a:buFont typeface="Wingdings 2" pitchFamily="18" charset="2"/>
        <a:buChar char=""/>
        <a:defRPr sz="11900" kern="1200">
          <a:solidFill>
            <a:schemeClr val="tx1"/>
          </a:solidFill>
          <a:latin typeface="+mn-lt"/>
          <a:ea typeface="+mn-ea"/>
          <a:cs typeface="+mn-cs"/>
        </a:defRPr>
      </a:lvl1pPr>
      <a:lvl2pPr marL="2922588" indent="-1127125" algn="l" rtl="0" eaLnBrk="0" fontAlgn="base" hangingPunct="0">
        <a:spcBef>
          <a:spcPct val="20000"/>
        </a:spcBef>
        <a:spcAft>
          <a:spcPct val="0"/>
        </a:spcAft>
        <a:buClr>
          <a:schemeClr val="accent1"/>
        </a:buClr>
        <a:buSzPct val="85000"/>
        <a:buFont typeface="Wingdings 2" pitchFamily="18" charset="2"/>
        <a:buChar char=""/>
        <a:defRPr sz="11000" kern="1200">
          <a:solidFill>
            <a:schemeClr val="tx1"/>
          </a:solidFill>
          <a:latin typeface="+mn-lt"/>
          <a:ea typeface="+mn-ea"/>
          <a:cs typeface="+mn-cs"/>
        </a:defRPr>
      </a:lvl2pPr>
      <a:lvl3pPr marL="4175125" indent="-1127125" algn="l" rtl="0" eaLnBrk="0" fontAlgn="base" hangingPunct="0">
        <a:spcBef>
          <a:spcPct val="20000"/>
        </a:spcBef>
        <a:spcAft>
          <a:spcPct val="0"/>
        </a:spcAft>
        <a:buClr>
          <a:schemeClr val="accent2"/>
        </a:buClr>
        <a:buSzPct val="70000"/>
        <a:buFont typeface="Wingdings 2" pitchFamily="18" charset="2"/>
        <a:buChar char=""/>
        <a:defRPr sz="9600" kern="1200">
          <a:solidFill>
            <a:schemeClr val="tx1"/>
          </a:solidFill>
          <a:latin typeface="+mn-lt"/>
          <a:ea typeface="+mn-ea"/>
          <a:cs typeface="+mn-cs"/>
        </a:defRPr>
      </a:lvl3pPr>
      <a:lvl4pPr marL="5429250" indent="-960438" algn="l" rtl="0" eaLnBrk="0" fontAlgn="base" hangingPunct="0">
        <a:spcBef>
          <a:spcPct val="20000"/>
        </a:spcBef>
        <a:spcAft>
          <a:spcPct val="0"/>
        </a:spcAft>
        <a:buClr>
          <a:srgbClr val="0BD0D9"/>
        </a:buClr>
        <a:buSzPct val="65000"/>
        <a:buFont typeface="Wingdings 2" pitchFamily="18" charset="2"/>
        <a:buChar char=""/>
        <a:defRPr sz="9100" kern="1200">
          <a:solidFill>
            <a:schemeClr val="tx1"/>
          </a:solidFill>
          <a:latin typeface="+mn-lt"/>
          <a:ea typeface="+mn-ea"/>
          <a:cs typeface="+mn-cs"/>
        </a:defRPr>
      </a:lvl4pPr>
      <a:lvl5pPr marL="6681788" indent="-960438" algn="l" rtl="0" eaLnBrk="0" fontAlgn="base" hangingPunct="0">
        <a:spcBef>
          <a:spcPct val="20000"/>
        </a:spcBef>
        <a:spcAft>
          <a:spcPct val="0"/>
        </a:spcAft>
        <a:buClr>
          <a:srgbClr val="10CF9B"/>
        </a:buClr>
        <a:buSzPct val="65000"/>
        <a:buFont typeface="Wingdings 2" pitchFamily="18" charset="2"/>
        <a:buChar char=""/>
        <a:defRPr sz="9100" kern="1200">
          <a:solidFill>
            <a:schemeClr val="tx1"/>
          </a:solidFill>
          <a:latin typeface="+mn-lt"/>
          <a:ea typeface="+mn-ea"/>
          <a:cs typeface="+mn-cs"/>
        </a:defRPr>
      </a:lvl5pPr>
      <a:lvl6pPr marL="7935218" indent="-960579" algn="l" rtl="0" eaLnBrk="1" latinLnBrk="0" hangingPunct="1">
        <a:spcBef>
          <a:spcPct val="20000"/>
        </a:spcBef>
        <a:buClr>
          <a:schemeClr val="accent5"/>
        </a:buClr>
        <a:buSzPct val="80000"/>
        <a:buFont typeface="Wingdings 2"/>
        <a:buChar char=""/>
        <a:defRPr kumimoji="0" sz="8200" kern="1200">
          <a:solidFill>
            <a:schemeClr val="tx1"/>
          </a:solidFill>
          <a:latin typeface="+mn-lt"/>
          <a:ea typeface="+mn-ea"/>
          <a:cs typeface="+mn-cs"/>
        </a:defRPr>
      </a:lvl6pPr>
      <a:lvl7pPr marL="8770504" indent="-835286" algn="l" rtl="0" eaLnBrk="1" latinLnBrk="0" hangingPunct="1">
        <a:spcBef>
          <a:spcPct val="20000"/>
        </a:spcBef>
        <a:buClr>
          <a:schemeClr val="accent6"/>
        </a:buClr>
        <a:buSzPct val="80000"/>
        <a:buFont typeface="Wingdings 2"/>
        <a:buChar char=""/>
        <a:defRPr kumimoji="0" sz="7300" kern="1200" baseline="0">
          <a:solidFill>
            <a:schemeClr val="tx1"/>
          </a:solidFill>
          <a:latin typeface="+mn-lt"/>
          <a:ea typeface="+mn-ea"/>
          <a:cs typeface="+mn-cs"/>
        </a:defRPr>
      </a:lvl7pPr>
      <a:lvl8pPr marL="10023433" indent="-835286" algn="l" rtl="0" eaLnBrk="1" latinLnBrk="0" hangingPunct="1">
        <a:spcBef>
          <a:spcPct val="20000"/>
        </a:spcBef>
        <a:buClr>
          <a:schemeClr val="tx2"/>
        </a:buClr>
        <a:buChar char="•"/>
        <a:defRPr kumimoji="0" sz="7300" kern="1200">
          <a:solidFill>
            <a:schemeClr val="tx1"/>
          </a:solidFill>
          <a:latin typeface="+mn-lt"/>
          <a:ea typeface="+mn-ea"/>
          <a:cs typeface="+mn-cs"/>
        </a:defRPr>
      </a:lvl8pPr>
      <a:lvl9pPr marL="11276363" indent="-835286" algn="l" rtl="0" eaLnBrk="1" latinLnBrk="0" hangingPunct="1">
        <a:spcBef>
          <a:spcPct val="20000"/>
        </a:spcBef>
        <a:buClr>
          <a:schemeClr val="tx2"/>
        </a:buClr>
        <a:buFontTx/>
        <a:buChar char="•"/>
        <a:defRPr kumimoji="0" sz="6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088215" algn="l" rtl="0" eaLnBrk="1" latinLnBrk="0" hangingPunct="1">
        <a:defRPr kumimoji="0" kern="1200">
          <a:solidFill>
            <a:schemeClr val="tx1"/>
          </a:solidFill>
          <a:latin typeface="+mn-lt"/>
          <a:ea typeface="+mn-ea"/>
          <a:cs typeface="+mn-cs"/>
        </a:defRPr>
      </a:lvl2pPr>
      <a:lvl3pPr marL="4176431" algn="l" rtl="0" eaLnBrk="1" latinLnBrk="0" hangingPunct="1">
        <a:defRPr kumimoji="0" kern="1200">
          <a:solidFill>
            <a:schemeClr val="tx1"/>
          </a:solidFill>
          <a:latin typeface="+mn-lt"/>
          <a:ea typeface="+mn-ea"/>
          <a:cs typeface="+mn-cs"/>
        </a:defRPr>
      </a:lvl3pPr>
      <a:lvl4pPr marL="6264646" algn="l" rtl="0" eaLnBrk="1" latinLnBrk="0" hangingPunct="1">
        <a:defRPr kumimoji="0" kern="1200">
          <a:solidFill>
            <a:schemeClr val="tx1"/>
          </a:solidFill>
          <a:latin typeface="+mn-lt"/>
          <a:ea typeface="+mn-ea"/>
          <a:cs typeface="+mn-cs"/>
        </a:defRPr>
      </a:lvl4pPr>
      <a:lvl5pPr marL="8352861" algn="l" rtl="0" eaLnBrk="1" latinLnBrk="0" hangingPunct="1">
        <a:defRPr kumimoji="0" kern="1200">
          <a:solidFill>
            <a:schemeClr val="tx1"/>
          </a:solidFill>
          <a:latin typeface="+mn-lt"/>
          <a:ea typeface="+mn-ea"/>
          <a:cs typeface="+mn-cs"/>
        </a:defRPr>
      </a:lvl5pPr>
      <a:lvl6pPr marL="10441076" algn="l" rtl="0" eaLnBrk="1" latinLnBrk="0" hangingPunct="1">
        <a:defRPr kumimoji="0" kern="1200">
          <a:solidFill>
            <a:schemeClr val="tx1"/>
          </a:solidFill>
          <a:latin typeface="+mn-lt"/>
          <a:ea typeface="+mn-ea"/>
          <a:cs typeface="+mn-cs"/>
        </a:defRPr>
      </a:lvl6pPr>
      <a:lvl7pPr marL="12529292" algn="l" rtl="0" eaLnBrk="1" latinLnBrk="0" hangingPunct="1">
        <a:defRPr kumimoji="0" kern="1200">
          <a:solidFill>
            <a:schemeClr val="tx1"/>
          </a:solidFill>
          <a:latin typeface="+mn-lt"/>
          <a:ea typeface="+mn-ea"/>
          <a:cs typeface="+mn-cs"/>
        </a:defRPr>
      </a:lvl7pPr>
      <a:lvl8pPr marL="14617507" algn="l" rtl="0" eaLnBrk="1" latinLnBrk="0" hangingPunct="1">
        <a:defRPr kumimoji="0" kern="1200">
          <a:solidFill>
            <a:schemeClr val="tx1"/>
          </a:solidFill>
          <a:latin typeface="+mn-lt"/>
          <a:ea typeface="+mn-ea"/>
          <a:cs typeface="+mn-cs"/>
        </a:defRPr>
      </a:lvl8pPr>
      <a:lvl9pPr marL="1670572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13" Type="http://schemas.openxmlformats.org/officeDocument/2006/relationships/oleObject" Target="../embeddings/Microsoft_Excel_97-2003_Worksheet3.xls"/><Relationship Id="rId18" Type="http://schemas.openxmlformats.org/officeDocument/2006/relationships/chart" Target="../charts/chart3.xml"/><Relationship Id="rId3" Type="http://schemas.openxmlformats.org/officeDocument/2006/relationships/image" Target="../media/image5.jpeg"/><Relationship Id="rId7" Type="http://schemas.openxmlformats.org/officeDocument/2006/relationships/oleObject" Target="../embeddings/Microsoft_Excel_97-2003_Worksheet1.xls"/><Relationship Id="rId12" Type="http://schemas.openxmlformats.org/officeDocument/2006/relationships/oleObject" Target="../embeddings/oleObject3.bin"/><Relationship Id="rId17" Type="http://schemas.openxmlformats.org/officeDocument/2006/relationships/chart" Target="../charts/chart2.xml"/><Relationship Id="rId2" Type="http://schemas.openxmlformats.org/officeDocument/2006/relationships/slideLayout" Target="../slideLayouts/slideLayout1.xml"/><Relationship Id="rId16" Type="http://schemas.openxmlformats.org/officeDocument/2006/relationships/chart" Target="../charts/chart1.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3.png"/><Relationship Id="rId5" Type="http://schemas.openxmlformats.org/officeDocument/2006/relationships/image" Target="../media/image7.jpeg"/><Relationship Id="rId15" Type="http://schemas.openxmlformats.org/officeDocument/2006/relationships/image" Target="../media/image8.png"/><Relationship Id="rId10" Type="http://schemas.openxmlformats.org/officeDocument/2006/relationships/oleObject" Target="../embeddings/Microsoft_Excel_97-2003_Worksheet2.xls"/><Relationship Id="rId19" Type="http://schemas.openxmlformats.org/officeDocument/2006/relationships/chart" Target="../charts/chart4.xml"/><Relationship Id="rId4" Type="http://schemas.openxmlformats.org/officeDocument/2006/relationships/image" Target="../media/image6.jpeg"/><Relationship Id="rId9" Type="http://schemas.openxmlformats.org/officeDocument/2006/relationships/oleObject" Target="../embeddings/oleObject2.bin"/><Relationship Id="rId1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98" name="Picture 5" descr="london-skyline-27140969"/>
          <p:cNvPicPr>
            <a:picLocks noChangeAspect="1" noChangeArrowheads="1"/>
          </p:cNvPicPr>
          <p:nvPr/>
        </p:nvPicPr>
        <p:blipFill>
          <a:blip r:embed="rId3"/>
          <a:srcRect b="17343"/>
          <a:stretch>
            <a:fillRect/>
          </a:stretch>
        </p:blipFill>
        <p:spPr bwMode="auto">
          <a:xfrm>
            <a:off x="17463" y="23557171"/>
            <a:ext cx="21531262" cy="9601200"/>
          </a:xfrm>
          <a:prstGeom prst="rect">
            <a:avLst/>
          </a:prstGeom>
          <a:noFill/>
          <a:ln w="9525">
            <a:noFill/>
            <a:miter lim="800000"/>
            <a:headEnd/>
            <a:tailEnd/>
          </a:ln>
        </p:spPr>
      </p:pic>
      <p:pic>
        <p:nvPicPr>
          <p:cNvPr id="1041" name="Picture 6" descr="uclh-top-logo"/>
          <p:cNvPicPr>
            <a:picLocks noChangeAspect="1" noChangeArrowheads="1"/>
          </p:cNvPicPr>
          <p:nvPr/>
        </p:nvPicPr>
        <p:blipFill>
          <a:blip r:embed="rId4"/>
          <a:srcRect/>
          <a:stretch>
            <a:fillRect/>
          </a:stretch>
        </p:blipFill>
        <p:spPr bwMode="auto">
          <a:xfrm>
            <a:off x="305918" y="234331"/>
            <a:ext cx="7314345" cy="1229171"/>
          </a:xfrm>
          <a:prstGeom prst="rect">
            <a:avLst/>
          </a:prstGeom>
          <a:noFill/>
          <a:ln w="9525">
            <a:noFill/>
            <a:miter lim="800000"/>
            <a:headEnd/>
            <a:tailEnd/>
          </a:ln>
        </p:spPr>
      </p:pic>
      <p:sp>
        <p:nvSpPr>
          <p:cNvPr id="1043" name="Rectangle 8"/>
          <p:cNvSpPr>
            <a:spLocks noChangeArrowheads="1"/>
          </p:cNvSpPr>
          <p:nvPr/>
        </p:nvSpPr>
        <p:spPr bwMode="auto">
          <a:xfrm>
            <a:off x="6354612" y="-53701"/>
            <a:ext cx="30459362" cy="2215991"/>
          </a:xfrm>
          <a:prstGeom prst="rect">
            <a:avLst/>
          </a:prstGeom>
          <a:noFill/>
          <a:ln w="9525">
            <a:noFill/>
            <a:miter lim="800000"/>
            <a:headEnd/>
            <a:tailEnd/>
          </a:ln>
        </p:spPr>
        <p:txBody>
          <a:bodyPr>
            <a:spAutoFit/>
          </a:bodyPr>
          <a:lstStyle/>
          <a:p>
            <a:pPr algn="ctr"/>
            <a:r>
              <a:rPr lang="en-GB" sz="13800" b="1" dirty="0">
                <a:solidFill>
                  <a:srgbClr val="007B85"/>
                </a:solidFill>
                <a:latin typeface="Arial" panose="020B0604020202020204" pitchFamily="34" charset="0"/>
                <a:cs typeface="Arial" panose="020B0604020202020204" pitchFamily="34" charset="0"/>
              </a:rPr>
              <a:t>Pain Raid Survey </a:t>
            </a:r>
            <a:r>
              <a:rPr lang="en-GB" sz="13800" b="1" dirty="0" smtClean="0">
                <a:solidFill>
                  <a:srgbClr val="007B85"/>
                </a:solidFill>
                <a:latin typeface="Arial" panose="020B0604020202020204" pitchFamily="34" charset="0"/>
                <a:cs typeface="Arial" panose="020B0604020202020204" pitchFamily="34" charset="0"/>
              </a:rPr>
              <a:t>2013 </a:t>
            </a:r>
            <a:r>
              <a:rPr lang="en-GB" sz="13800" b="1" dirty="0">
                <a:solidFill>
                  <a:srgbClr val="007B85"/>
                </a:solidFill>
                <a:latin typeface="Arial" panose="020B0604020202020204" pitchFamily="34" charset="0"/>
                <a:cs typeface="Arial" panose="020B0604020202020204" pitchFamily="34" charset="0"/>
              </a:rPr>
              <a:t>- 2014</a:t>
            </a:r>
          </a:p>
        </p:txBody>
      </p:sp>
      <p:sp>
        <p:nvSpPr>
          <p:cNvPr id="1044" name="Text Box 60"/>
          <p:cNvSpPr txBox="1">
            <a:spLocks noChangeArrowheads="1"/>
          </p:cNvSpPr>
          <p:nvPr/>
        </p:nvSpPr>
        <p:spPr bwMode="auto">
          <a:xfrm>
            <a:off x="35157790" y="1602483"/>
            <a:ext cx="7156450" cy="1200329"/>
          </a:xfrm>
          <a:prstGeom prst="rect">
            <a:avLst/>
          </a:prstGeom>
          <a:noFill/>
          <a:ln w="9525">
            <a:noFill/>
            <a:miter lim="800000"/>
            <a:headEnd/>
            <a:tailEnd/>
          </a:ln>
        </p:spPr>
        <p:txBody>
          <a:bodyPr>
            <a:spAutoFit/>
          </a:bodyPr>
          <a:lstStyle/>
          <a:p>
            <a:r>
              <a:rPr lang="en-GB" sz="2400" dirty="0" smtClean="0">
                <a:solidFill>
                  <a:schemeClr val="bg1"/>
                </a:solidFill>
                <a:latin typeface="Arial" panose="020B0604020202020204" pitchFamily="34" charset="0"/>
                <a:cs typeface="Arial" panose="020B0604020202020204" pitchFamily="34" charset="0"/>
              </a:rPr>
              <a:t>Frances Blackburn, Head of Nursing</a:t>
            </a:r>
          </a:p>
          <a:p>
            <a:r>
              <a:rPr lang="en-GB" sz="2400" dirty="0" smtClean="0">
                <a:solidFill>
                  <a:schemeClr val="bg1"/>
                </a:solidFill>
                <a:latin typeface="Arial" panose="020B0604020202020204" pitchFamily="34" charset="0"/>
                <a:cs typeface="Arial" panose="020B0604020202020204" pitchFamily="34" charset="0"/>
              </a:rPr>
              <a:t>Alison </a:t>
            </a:r>
            <a:r>
              <a:rPr lang="en-GB" sz="2400" dirty="0">
                <a:solidFill>
                  <a:schemeClr val="bg1"/>
                </a:solidFill>
                <a:latin typeface="Arial" panose="020B0604020202020204" pitchFamily="34" charset="0"/>
                <a:cs typeface="Arial" panose="020B0604020202020204" pitchFamily="34" charset="0"/>
              </a:rPr>
              <a:t>Blackburn, Acute Pain Nurse Specialist, RVI</a:t>
            </a:r>
          </a:p>
          <a:p>
            <a:r>
              <a:rPr lang="en-GB" sz="2400" dirty="0">
                <a:solidFill>
                  <a:schemeClr val="bg1"/>
                </a:solidFill>
                <a:latin typeface="Arial" panose="020B0604020202020204" pitchFamily="34" charset="0"/>
                <a:cs typeface="Arial" panose="020B0604020202020204" pitchFamily="34" charset="0"/>
              </a:rPr>
              <a:t>Angela Knight, Acute Pain Nurse Specialist, </a:t>
            </a:r>
            <a:r>
              <a:rPr lang="en-GB" sz="2400" dirty="0">
                <a:latin typeface="Arial" panose="020B0604020202020204" pitchFamily="34" charset="0"/>
                <a:cs typeface="Arial" panose="020B0604020202020204" pitchFamily="34" charset="0"/>
              </a:rPr>
              <a:t>FRH</a:t>
            </a:r>
          </a:p>
        </p:txBody>
      </p:sp>
      <p:sp>
        <p:nvSpPr>
          <p:cNvPr id="1045" name="Text Box 61"/>
          <p:cNvSpPr txBox="1">
            <a:spLocks noChangeArrowheads="1"/>
          </p:cNvSpPr>
          <p:nvPr/>
        </p:nvSpPr>
        <p:spPr bwMode="auto">
          <a:xfrm>
            <a:off x="305918" y="1674491"/>
            <a:ext cx="8568952" cy="1938992"/>
          </a:xfrm>
          <a:prstGeom prst="rect">
            <a:avLst/>
          </a:prstGeom>
          <a:noFill/>
          <a:ln w="9525">
            <a:noFill/>
            <a:miter lim="800000"/>
            <a:headEnd/>
            <a:tailEnd/>
          </a:ln>
        </p:spPr>
        <p:txBody>
          <a:bodyPr wrap="square">
            <a:spAutoFit/>
          </a:bodyPr>
          <a:lstStyle/>
          <a:p>
            <a:r>
              <a:rPr lang="en-GB" sz="2400" dirty="0" smtClean="0">
                <a:solidFill>
                  <a:schemeClr val="bg1"/>
                </a:solidFill>
                <a:latin typeface="Arial" panose="020B0604020202020204" pitchFamily="34" charset="0"/>
                <a:cs typeface="Arial" panose="020B0604020202020204" pitchFamily="34" charset="0"/>
              </a:rPr>
              <a:t>Lisa </a:t>
            </a:r>
            <a:r>
              <a:rPr lang="en-GB" sz="2400" dirty="0" err="1">
                <a:solidFill>
                  <a:schemeClr val="bg1"/>
                </a:solidFill>
                <a:latin typeface="Arial" panose="020B0604020202020204" pitchFamily="34" charset="0"/>
                <a:cs typeface="Arial" panose="020B0604020202020204" pitchFamily="34" charset="0"/>
              </a:rPr>
              <a:t>Anderton</a:t>
            </a:r>
            <a:r>
              <a:rPr lang="en-GB" sz="2400" dirty="0">
                <a:solidFill>
                  <a:schemeClr val="bg1"/>
                </a:solidFill>
                <a:latin typeface="Arial" panose="020B0604020202020204" pitchFamily="34" charset="0"/>
                <a:cs typeface="Arial" panose="020B0604020202020204" pitchFamily="34" charset="0"/>
              </a:rPr>
              <a:t>, Programme Lead Patient &amp; Staff Experience</a:t>
            </a:r>
          </a:p>
          <a:p>
            <a:r>
              <a:rPr lang="en-GB" sz="2400" dirty="0" err="1">
                <a:solidFill>
                  <a:schemeClr val="bg1"/>
                </a:solidFill>
                <a:latin typeface="Arial" panose="020B0604020202020204" pitchFamily="34" charset="0"/>
                <a:cs typeface="Arial" panose="020B0604020202020204" pitchFamily="34" charset="0"/>
              </a:rPr>
              <a:t>Viki</a:t>
            </a:r>
            <a:r>
              <a:rPr lang="en-GB" sz="2400" dirty="0">
                <a:solidFill>
                  <a:schemeClr val="bg1"/>
                </a:solidFill>
                <a:latin typeface="Arial" panose="020B0604020202020204" pitchFamily="34" charset="0"/>
                <a:cs typeface="Arial" panose="020B0604020202020204" pitchFamily="34" charset="0"/>
              </a:rPr>
              <a:t> Mitchell, Divisional Clinical Director Theatres &amp; </a:t>
            </a:r>
            <a:r>
              <a:rPr lang="en-GB" sz="2400" dirty="0" smtClean="0">
                <a:solidFill>
                  <a:schemeClr val="bg1"/>
                </a:solidFill>
                <a:latin typeface="Arial" panose="020B0604020202020204" pitchFamily="34" charset="0"/>
                <a:cs typeface="Arial" panose="020B0604020202020204" pitchFamily="34" charset="0"/>
              </a:rPr>
              <a:t>Anaesthetics</a:t>
            </a:r>
          </a:p>
          <a:p>
            <a:r>
              <a:rPr lang="en-GB" sz="2400" dirty="0" smtClean="0">
                <a:solidFill>
                  <a:schemeClr val="bg1"/>
                </a:solidFill>
                <a:latin typeface="Arial" panose="020B0604020202020204" pitchFamily="34" charset="0"/>
                <a:cs typeface="Arial" panose="020B0604020202020204" pitchFamily="34" charset="0"/>
              </a:rPr>
              <a:t>Charlotte Hazelton, Project Manager Patient &amp; Staff Experience</a:t>
            </a:r>
            <a:endParaRPr lang="en-GB" sz="2400" dirty="0">
              <a:solidFill>
                <a:schemeClr val="bg1"/>
              </a:solidFill>
              <a:latin typeface="Arial" panose="020B0604020202020204" pitchFamily="34" charset="0"/>
              <a:cs typeface="Arial" panose="020B0604020202020204" pitchFamily="34" charset="0"/>
            </a:endParaRPr>
          </a:p>
        </p:txBody>
      </p:sp>
      <p:graphicFrame>
        <p:nvGraphicFramePr>
          <p:cNvPr id="22" name="Group 9"/>
          <p:cNvGraphicFramePr>
            <a:graphicFrameLocks noGrp="1"/>
          </p:cNvGraphicFramePr>
          <p:nvPr>
            <p:extLst>
              <p:ext uri="{D42A27DB-BD31-4B8C-83A1-F6EECF244321}">
                <p14:modId xmlns:p14="http://schemas.microsoft.com/office/powerpoint/2010/main" val="3112652929"/>
              </p:ext>
            </p:extLst>
          </p:nvPr>
        </p:nvGraphicFramePr>
        <p:xfrm>
          <a:off x="10895385" y="11504449"/>
          <a:ext cx="20486265" cy="6783450"/>
        </p:xfrm>
        <a:graphic>
          <a:graphicData uri="http://schemas.openxmlformats.org/drawingml/2006/table">
            <a:tbl>
              <a:tblPr>
                <a:tableStyleId>{D27102A9-8310-4765-A935-A1911B00CA55}</a:tableStyleId>
              </a:tblPr>
              <a:tblGrid>
                <a:gridCol w="13631564"/>
                <a:gridCol w="3638916"/>
                <a:gridCol w="3215785"/>
              </a:tblGrid>
              <a:tr h="82172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b="1" u="none" strike="noStrike" cap="none" normalizeH="0" baseline="0" dirty="0" smtClean="0">
                          <a:ln>
                            <a:noFill/>
                          </a:ln>
                          <a:solidFill>
                            <a:srgbClr val="007B85"/>
                          </a:solidFill>
                          <a:effectLst/>
                          <a:latin typeface="Arial" panose="020B0604020202020204" pitchFamily="34" charset="0"/>
                          <a:cs typeface="Arial" panose="020B0604020202020204" pitchFamily="34" charset="0"/>
                        </a:rPr>
                        <a:t>Pain Raid Headlines</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horzOverflow="overflow">
                    <a:lnT w="12700" cap="flat" cmpd="sng" algn="ctr">
                      <a:solidFill>
                        <a:srgbClr val="007B85"/>
                      </a:solidFill>
                      <a:prstDash val="solid"/>
                      <a:round/>
                      <a:headEnd type="none" w="med" len="med"/>
                      <a:tailEnd type="none" w="med" len="med"/>
                    </a:lnT>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b="1" u="none" strike="noStrike" cap="none" normalizeH="0" baseline="0" dirty="0" smtClean="0">
                          <a:ln>
                            <a:noFill/>
                          </a:ln>
                          <a:solidFill>
                            <a:srgbClr val="0070C0"/>
                          </a:solidFill>
                          <a:effectLst/>
                          <a:latin typeface="Arial" panose="020B0604020202020204" pitchFamily="34" charset="0"/>
                          <a:cs typeface="Arial" panose="020B0604020202020204" pitchFamily="34" charset="0"/>
                        </a:rPr>
                        <a:t>UCLH 2013</a:t>
                      </a:r>
                      <a:endParaRPr kumimoji="0" lang="en-GB" sz="3600" b="1" i="0" u="none" strike="noStrike" cap="none" normalizeH="0" baseline="0" dirty="0" smtClean="0">
                        <a:ln>
                          <a:noFill/>
                        </a:ln>
                        <a:solidFill>
                          <a:srgbClr val="0070C0"/>
                        </a:solidFill>
                        <a:effectLst/>
                        <a:latin typeface="Arial" panose="020B0604020202020204" pitchFamily="34" charset="0"/>
                        <a:cs typeface="Arial" panose="020B0604020202020204" pitchFamily="34" charset="0"/>
                      </a:endParaRPr>
                    </a:p>
                  </a:txBody>
                  <a:tcPr horzOverflow="overflow">
                    <a:lnT w="12700" cap="flat" cmpd="sng" algn="ctr">
                      <a:solidFill>
                        <a:srgbClr val="007B85"/>
                      </a:solidFill>
                      <a:prstDash val="solid"/>
                      <a:round/>
                      <a:headEnd type="none" w="med" len="med"/>
                      <a:tailEnd type="none" w="med" len="med"/>
                    </a:lnT>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b="1"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NUTH 2014</a:t>
                      </a:r>
                      <a:endParaRPr kumimoji="0" lang="en-GB" sz="3600" b="1"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horzOverflow="overflow">
                    <a:lnT w="12700" cap="flat" cmpd="sng" algn="ctr">
                      <a:solidFill>
                        <a:srgbClr val="007B85"/>
                      </a:solidFill>
                      <a:prstDash val="solid"/>
                      <a:round/>
                      <a:headEnd type="none" w="med" len="med"/>
                      <a:tailEnd type="none" w="med" len="med"/>
                    </a:lnT>
                    <a:noFill/>
                  </a:tcPr>
                </a:tc>
              </a:tr>
              <a:tr h="5794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Patients surveyed</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70C0"/>
                          </a:solidFill>
                          <a:effectLst/>
                          <a:latin typeface="Arial" panose="020B0604020202020204" pitchFamily="34" charset="0"/>
                          <a:cs typeface="Arial" panose="020B0604020202020204" pitchFamily="34" charset="0"/>
                        </a:rPr>
                        <a:t>381</a:t>
                      </a:r>
                      <a:endParaRPr kumimoji="0" lang="en-GB" sz="3600" b="0" i="0" u="none" strike="noStrike" cap="none" normalizeH="0" baseline="0" dirty="0" smtClean="0">
                        <a:ln>
                          <a:noFill/>
                        </a:ln>
                        <a:solidFill>
                          <a:srgbClr val="0070C0"/>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511</a:t>
                      </a:r>
                      <a:endParaRPr kumimoji="0" lang="en-GB" sz="3600" b="0"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anchor="b" horzOverflow="overflow">
                    <a:noFill/>
                  </a:tcPr>
                </a:tc>
              </a:tr>
              <a:tr h="5794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Patients currently in pain</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70C0"/>
                          </a:solidFill>
                          <a:effectLst/>
                          <a:latin typeface="Arial" panose="020B0604020202020204" pitchFamily="34" charset="0"/>
                          <a:cs typeface="Arial" panose="020B0604020202020204" pitchFamily="34" charset="0"/>
                        </a:rPr>
                        <a:t>50%</a:t>
                      </a:r>
                      <a:endParaRPr kumimoji="0" lang="en-GB" sz="3600" b="0" i="0" u="none" strike="noStrike" cap="none" normalizeH="0" baseline="0" dirty="0" smtClean="0">
                        <a:ln>
                          <a:noFill/>
                        </a:ln>
                        <a:solidFill>
                          <a:srgbClr val="0070C0"/>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43%</a:t>
                      </a:r>
                      <a:endParaRPr kumimoji="0" lang="en-GB" sz="3600" b="0"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anchor="b" horzOverflow="overflow">
                    <a:noFill/>
                  </a:tcPr>
                </a:tc>
              </a:tr>
              <a:tr h="5794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Pain does not vary depending on time of day</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70C0"/>
                          </a:solidFill>
                          <a:effectLst/>
                          <a:latin typeface="Arial" panose="020B0604020202020204" pitchFamily="34" charset="0"/>
                          <a:cs typeface="Arial" panose="020B0604020202020204" pitchFamily="34" charset="0"/>
                        </a:rPr>
                        <a:t>49%</a:t>
                      </a:r>
                      <a:endParaRPr kumimoji="0" lang="en-GB" sz="3600" b="0" i="0" u="none" strike="noStrike" cap="none" normalizeH="0" baseline="0" dirty="0" smtClean="0">
                        <a:ln>
                          <a:noFill/>
                        </a:ln>
                        <a:solidFill>
                          <a:srgbClr val="0070C0"/>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54%</a:t>
                      </a:r>
                      <a:endParaRPr kumimoji="0" lang="en-GB" sz="3600" b="0"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anchor="b" horzOverflow="overflow">
                    <a:noFill/>
                  </a:tcPr>
                </a:tc>
              </a:tr>
              <a:tr h="2428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Average current pain rating</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70C0"/>
                          </a:solidFill>
                          <a:effectLst/>
                          <a:latin typeface="Arial" panose="020B0604020202020204" pitchFamily="34" charset="0"/>
                          <a:cs typeface="Arial" panose="020B0604020202020204" pitchFamily="34" charset="0"/>
                        </a:rPr>
                        <a:t>5.07</a:t>
                      </a:r>
                      <a:endParaRPr kumimoji="0" lang="en-GB" sz="3600" b="0" i="0" u="none" strike="noStrike" cap="none" normalizeH="0" baseline="0" dirty="0" smtClean="0">
                        <a:ln>
                          <a:noFill/>
                        </a:ln>
                        <a:solidFill>
                          <a:srgbClr val="0070C0"/>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5.05</a:t>
                      </a:r>
                      <a:endParaRPr kumimoji="0" lang="en-GB" sz="3600" b="0"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anchor="b" horzOverflow="overflow">
                    <a:noFill/>
                  </a:tcPr>
                </a:tc>
              </a:tr>
              <a:tr h="5794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Average pain rating at its worst</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70C0"/>
                          </a:solidFill>
                          <a:effectLst/>
                          <a:latin typeface="Arial" panose="020B0604020202020204" pitchFamily="34" charset="0"/>
                          <a:cs typeface="Arial" panose="020B0604020202020204" pitchFamily="34" charset="0"/>
                        </a:rPr>
                        <a:t>6.15</a:t>
                      </a:r>
                      <a:endParaRPr kumimoji="0" lang="en-GB" sz="3600" b="0" i="0" u="none" strike="noStrike" cap="none" normalizeH="0" baseline="0" dirty="0" smtClean="0">
                        <a:ln>
                          <a:noFill/>
                        </a:ln>
                        <a:solidFill>
                          <a:srgbClr val="0070C0"/>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7.40</a:t>
                      </a:r>
                      <a:endParaRPr kumimoji="0" lang="en-GB" sz="3600" b="0"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anchor="b" horzOverflow="overflow">
                    <a:noFill/>
                  </a:tcPr>
                </a:tc>
              </a:tr>
              <a:tr h="5794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Spoken to a staff member about pain in last 24 hours</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smtClean="0">
                          <a:ln>
                            <a:noFill/>
                          </a:ln>
                          <a:solidFill>
                            <a:srgbClr val="0070C0"/>
                          </a:solidFill>
                          <a:effectLst/>
                          <a:latin typeface="Arial" panose="020B0604020202020204" pitchFamily="34" charset="0"/>
                          <a:cs typeface="Arial" panose="020B0604020202020204" pitchFamily="34" charset="0"/>
                        </a:rPr>
                        <a:t>72%</a:t>
                      </a:r>
                      <a:endParaRPr kumimoji="0" lang="en-GB" sz="3600" b="0" i="0" u="none" strike="noStrike" cap="none" normalizeH="0" baseline="0" smtClean="0">
                        <a:ln>
                          <a:noFill/>
                        </a:ln>
                        <a:solidFill>
                          <a:srgbClr val="0070C0"/>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67%</a:t>
                      </a:r>
                      <a:endParaRPr kumimoji="0" lang="en-GB" sz="3600" b="0"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anchor="b" horzOverflow="overflow">
                    <a:noFill/>
                  </a:tcPr>
                </a:tc>
              </a:tr>
              <a:tr h="76108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Spoke to staff because they had been asked about pain</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smtClean="0">
                          <a:ln>
                            <a:noFill/>
                          </a:ln>
                          <a:solidFill>
                            <a:srgbClr val="0070C0"/>
                          </a:solidFill>
                          <a:effectLst/>
                          <a:latin typeface="Arial" panose="020B0604020202020204" pitchFamily="34" charset="0"/>
                          <a:cs typeface="Arial" panose="020B0604020202020204" pitchFamily="34" charset="0"/>
                        </a:rPr>
                        <a:t>70%</a:t>
                      </a:r>
                      <a:endParaRPr kumimoji="0" lang="en-GB" sz="3600" b="0" i="0" u="none" strike="noStrike" cap="none" normalizeH="0" baseline="0" smtClean="0">
                        <a:ln>
                          <a:noFill/>
                        </a:ln>
                        <a:solidFill>
                          <a:srgbClr val="0070C0"/>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75%</a:t>
                      </a:r>
                      <a:endParaRPr kumimoji="0" lang="en-GB" sz="3600" b="0"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anchor="b" horzOverflow="overflow">
                    <a:noFill/>
                  </a:tcPr>
                </a:tc>
              </a:tr>
              <a:tr h="72008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Action taken had completely or somewhat relieved pain</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smtClean="0">
                          <a:ln>
                            <a:noFill/>
                          </a:ln>
                          <a:solidFill>
                            <a:srgbClr val="0070C0"/>
                          </a:solidFill>
                          <a:effectLst/>
                          <a:latin typeface="Arial" panose="020B0604020202020204" pitchFamily="34" charset="0"/>
                          <a:cs typeface="Arial" panose="020B0604020202020204" pitchFamily="34" charset="0"/>
                        </a:rPr>
                        <a:t>92%</a:t>
                      </a:r>
                      <a:endParaRPr kumimoji="0" lang="en-GB" sz="3600" b="0" i="0" u="none" strike="noStrike" cap="none" normalizeH="0" baseline="0" smtClean="0">
                        <a:ln>
                          <a:noFill/>
                        </a:ln>
                        <a:solidFill>
                          <a:srgbClr val="0070C0"/>
                        </a:solidFill>
                        <a:effectLst/>
                        <a:latin typeface="Arial" panose="020B0604020202020204" pitchFamily="34" charset="0"/>
                        <a:cs typeface="Arial" panose="020B0604020202020204" pitchFamily="34" charset="0"/>
                      </a:endParaRPr>
                    </a:p>
                  </a:txBody>
                  <a:tcPr anchor="b" horzOverflow="overflow">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90%</a:t>
                      </a:r>
                      <a:endParaRPr kumimoji="0" lang="en-GB" sz="3600" b="0"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anchor="b" horzOverflow="overflow">
                    <a:noFill/>
                  </a:tcPr>
                </a:tc>
              </a:tr>
              <a:tr h="5794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Action taken was within first hour of telling someone</a:t>
                      </a:r>
                      <a:endParaRPr kumimoji="0" lang="en-GB" sz="36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anchor="b" horzOverflow="overflow">
                    <a:lnB w="12700" cap="flat" cmpd="sng" algn="ctr">
                      <a:solidFill>
                        <a:srgbClr val="007B85"/>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70C0"/>
                          </a:solidFill>
                          <a:effectLst/>
                          <a:latin typeface="Arial" panose="020B0604020202020204" pitchFamily="34" charset="0"/>
                          <a:cs typeface="Arial" panose="020B0604020202020204" pitchFamily="34" charset="0"/>
                        </a:rPr>
                        <a:t>87%</a:t>
                      </a:r>
                      <a:endParaRPr kumimoji="0" lang="en-GB" sz="3600" b="0" i="0" u="none" strike="noStrike" cap="none" normalizeH="0" baseline="0" dirty="0" smtClean="0">
                        <a:ln>
                          <a:noFill/>
                        </a:ln>
                        <a:solidFill>
                          <a:srgbClr val="0070C0"/>
                        </a:solidFill>
                        <a:effectLst/>
                        <a:latin typeface="Arial" panose="020B0604020202020204" pitchFamily="34" charset="0"/>
                        <a:cs typeface="Arial" panose="020B0604020202020204" pitchFamily="34" charset="0"/>
                      </a:endParaRPr>
                    </a:p>
                  </a:txBody>
                  <a:tcPr anchor="b" horzOverflow="overflow">
                    <a:lnB w="12700" cap="flat" cmpd="sng" algn="ctr">
                      <a:solidFill>
                        <a:srgbClr val="007B85"/>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sz="3600" u="none" strike="noStrike" cap="none" normalizeH="0" baseline="0" dirty="0" smtClean="0">
                          <a:ln>
                            <a:noFill/>
                          </a:ln>
                          <a:solidFill>
                            <a:srgbClr val="00B0F0"/>
                          </a:solidFill>
                          <a:effectLst/>
                          <a:latin typeface="Arial" panose="020B0604020202020204" pitchFamily="34" charset="0"/>
                          <a:cs typeface="Arial" panose="020B0604020202020204" pitchFamily="34" charset="0"/>
                        </a:rPr>
                        <a:t>97%</a:t>
                      </a:r>
                      <a:endParaRPr kumimoji="0" lang="en-GB" sz="3600" b="0" i="0" u="none" strike="noStrike" cap="none" normalizeH="0" baseline="0" dirty="0" smtClean="0">
                        <a:ln>
                          <a:noFill/>
                        </a:ln>
                        <a:solidFill>
                          <a:srgbClr val="00B0F0"/>
                        </a:solidFill>
                        <a:effectLst/>
                        <a:latin typeface="Arial" panose="020B0604020202020204" pitchFamily="34" charset="0"/>
                        <a:cs typeface="Arial" panose="020B0604020202020204" pitchFamily="34" charset="0"/>
                      </a:endParaRPr>
                    </a:p>
                  </a:txBody>
                  <a:tcPr anchor="b" horzOverflow="overflow">
                    <a:lnB w="12700" cap="flat" cmpd="sng" algn="ctr">
                      <a:solidFill>
                        <a:srgbClr val="007B85"/>
                      </a:solidFill>
                      <a:prstDash val="solid"/>
                      <a:round/>
                      <a:headEnd type="none" w="med" len="med"/>
                      <a:tailEnd type="none" w="med" len="med"/>
                    </a:lnB>
                    <a:noFill/>
                  </a:tcPr>
                </a:tc>
              </a:tr>
            </a:tbl>
          </a:graphicData>
        </a:graphic>
      </p:graphicFrame>
      <p:sp>
        <p:nvSpPr>
          <p:cNvPr id="1094" name="Rectangle 57"/>
          <p:cNvSpPr>
            <a:spLocks noChangeArrowheads="1"/>
          </p:cNvSpPr>
          <p:nvPr/>
        </p:nvSpPr>
        <p:spPr bwMode="auto">
          <a:xfrm>
            <a:off x="32576074" y="3707142"/>
            <a:ext cx="9712094" cy="5262979"/>
          </a:xfrm>
          <a:prstGeom prst="rect">
            <a:avLst/>
          </a:prstGeom>
          <a:solidFill>
            <a:srgbClr val="EEECE1"/>
          </a:solidFill>
          <a:ln>
            <a:noFill/>
          </a:ln>
          <a:effectLst/>
        </p:spPr>
        <p:txBody>
          <a:bodyPr wrap="square">
            <a:spAutoFit/>
          </a:bodyPr>
          <a:lstStyle/>
          <a:p>
            <a:pPr defTabSz="914400"/>
            <a:r>
              <a:rPr lang="en-GB" sz="2800" b="1" dirty="0" smtClean="0">
                <a:solidFill>
                  <a:srgbClr val="005258"/>
                </a:solidFill>
                <a:latin typeface="Arial" panose="020B0604020202020204" pitchFamily="34" charset="0"/>
              </a:rPr>
              <a:t>NUTH Success Criteria</a:t>
            </a:r>
          </a:p>
          <a:p>
            <a:pPr marL="342900" indent="-342900" defTabSz="914400">
              <a:buFont typeface="Arial" panose="020B0604020202020204" pitchFamily="34" charset="0"/>
              <a:buChar char="•"/>
            </a:pPr>
            <a:r>
              <a:rPr lang="en-GB" sz="2800" dirty="0" smtClean="0">
                <a:solidFill>
                  <a:srgbClr val="007B85"/>
                </a:solidFill>
                <a:latin typeface="Arial" panose="020B0604020202020204" pitchFamily="34" charset="0"/>
              </a:rPr>
              <a:t>To </a:t>
            </a:r>
            <a:r>
              <a:rPr lang="en-GB" sz="2800" dirty="0">
                <a:solidFill>
                  <a:srgbClr val="007B85"/>
                </a:solidFill>
                <a:latin typeface="Arial" panose="020B0604020202020204" pitchFamily="34" charset="0"/>
              </a:rPr>
              <a:t>demonstrate how adult inpatients feel their pain is managed within our Trust</a:t>
            </a:r>
          </a:p>
          <a:p>
            <a:pPr marL="357188" indent="-357188" defTabSz="914400">
              <a:buFontTx/>
              <a:buChar char="•"/>
              <a:defRPr/>
            </a:pPr>
            <a:r>
              <a:rPr lang="en-GB" sz="2800" dirty="0">
                <a:solidFill>
                  <a:srgbClr val="007B85"/>
                </a:solidFill>
                <a:latin typeface="Arial" panose="020B0604020202020204" pitchFamily="34" charset="0"/>
              </a:rPr>
              <a:t>To discover how our staff feel about their knowledge, skills &amp; ability to deal with patients who have or are likely to experience pain</a:t>
            </a:r>
          </a:p>
          <a:p>
            <a:pPr marL="357188" indent="-357188" defTabSz="914400">
              <a:buFontTx/>
              <a:buChar char="•"/>
              <a:defRPr/>
            </a:pPr>
            <a:r>
              <a:rPr lang="en-GB" sz="2800" dirty="0">
                <a:solidFill>
                  <a:srgbClr val="007B85"/>
                </a:solidFill>
                <a:latin typeface="Arial" panose="020B0604020202020204" pitchFamily="34" charset="0"/>
              </a:rPr>
              <a:t>To positively inform us how to transform patient &amp; staff experiences where necessary when dealing with pain management</a:t>
            </a:r>
          </a:p>
          <a:p>
            <a:pPr marL="357188" indent="-357188" defTabSz="914400">
              <a:buFontTx/>
              <a:buChar char="•"/>
              <a:defRPr/>
            </a:pPr>
            <a:r>
              <a:rPr lang="en-GB" sz="2800" dirty="0">
                <a:solidFill>
                  <a:srgbClr val="007B85"/>
                </a:solidFill>
                <a:latin typeface="Arial" panose="020B0604020202020204" pitchFamily="34" charset="0"/>
              </a:rPr>
              <a:t>To demonstrate the effectiveness of the ‘Raid Model’ and its transferability to other areas of health care</a:t>
            </a:r>
            <a:r>
              <a:rPr lang="en-GB" sz="2800" dirty="0" smtClean="0">
                <a:solidFill>
                  <a:srgbClr val="007B85"/>
                </a:solidFill>
                <a:latin typeface="Arial" panose="020B0604020202020204" pitchFamily="34" charset="0"/>
              </a:rPr>
              <a:t>.</a:t>
            </a:r>
          </a:p>
          <a:p>
            <a:pPr marL="357188" indent="-357188" defTabSz="914400">
              <a:buFontTx/>
              <a:buChar char="•"/>
              <a:defRPr/>
            </a:pPr>
            <a:endParaRPr lang="en-GB" sz="2800" dirty="0">
              <a:solidFill>
                <a:srgbClr val="007B85"/>
              </a:solidFill>
              <a:latin typeface="Arial" panose="020B0604020202020204" pitchFamily="34" charset="0"/>
            </a:endParaRPr>
          </a:p>
        </p:txBody>
      </p:sp>
      <p:sp>
        <p:nvSpPr>
          <p:cNvPr id="1095" name="Rectangle 58"/>
          <p:cNvSpPr>
            <a:spLocks noChangeArrowheads="1"/>
          </p:cNvSpPr>
          <p:nvPr/>
        </p:nvSpPr>
        <p:spPr bwMode="auto">
          <a:xfrm>
            <a:off x="737966" y="11179547"/>
            <a:ext cx="8568952" cy="7417415"/>
          </a:xfrm>
          <a:prstGeom prst="rect">
            <a:avLst/>
          </a:prstGeom>
          <a:solidFill>
            <a:srgbClr val="EEECE1"/>
          </a:solidFill>
          <a:ln>
            <a:noFill/>
          </a:ln>
          <a:effectLst/>
        </p:spPr>
        <p:txBody>
          <a:bodyPr wrap="square">
            <a:spAutoFit/>
          </a:bodyPr>
          <a:lstStyle/>
          <a:p>
            <a:pPr defTabSz="914400"/>
            <a:r>
              <a:rPr lang="en-GB" sz="2800" b="1" dirty="0" smtClean="0">
                <a:solidFill>
                  <a:srgbClr val="005258"/>
                </a:solidFill>
                <a:latin typeface="Arial" panose="020B0604020202020204" pitchFamily="34" charset="0"/>
              </a:rPr>
              <a:t>Conclusions</a:t>
            </a:r>
            <a:endParaRPr lang="en-GB" sz="2800" dirty="0">
              <a:solidFill>
                <a:srgbClr val="007B85"/>
              </a:solidFill>
              <a:latin typeface="Arial" panose="020B0604020202020204" pitchFamily="34" charset="0"/>
            </a:endParaRPr>
          </a:p>
          <a:p>
            <a:pPr marL="457200" indent="-457200" defTabSz="914400">
              <a:buFont typeface="Arial" panose="020B0604020202020204" pitchFamily="34" charset="0"/>
              <a:buChar char="•"/>
            </a:pPr>
            <a:r>
              <a:rPr lang="en-GB" sz="2800" dirty="0" smtClean="0">
                <a:solidFill>
                  <a:srgbClr val="007B85"/>
                </a:solidFill>
                <a:latin typeface="Arial" panose="020B0604020202020204" pitchFamily="34" charset="0"/>
              </a:rPr>
              <a:t>Patients </a:t>
            </a:r>
            <a:r>
              <a:rPr lang="en-GB" sz="2800" dirty="0">
                <a:solidFill>
                  <a:srgbClr val="007B85"/>
                </a:solidFill>
                <a:latin typeface="Arial" panose="020B0604020202020204" pitchFamily="34" charset="0"/>
              </a:rPr>
              <a:t>admitted with chronic pain are more likely to experience pain and rate it more severely in comparison to those patients admitted for surgery or with cancer or none of these</a:t>
            </a:r>
            <a:r>
              <a:rPr lang="en-GB" sz="2800" dirty="0" smtClean="0">
                <a:solidFill>
                  <a:srgbClr val="007B85"/>
                </a:solidFill>
                <a:latin typeface="Arial" panose="020B0604020202020204" pitchFamily="34" charset="0"/>
              </a:rPr>
              <a:t>.</a:t>
            </a:r>
          </a:p>
          <a:p>
            <a:pPr marL="457200" indent="-457200" defTabSz="914400">
              <a:buFont typeface="Arial" panose="020B0604020202020204" pitchFamily="34" charset="0"/>
              <a:buChar char="•"/>
            </a:pPr>
            <a:r>
              <a:rPr lang="en-GB" sz="2800" dirty="0" smtClean="0">
                <a:solidFill>
                  <a:srgbClr val="007B85"/>
                </a:solidFill>
                <a:latin typeface="Arial" panose="020B0604020202020204" pitchFamily="34" charset="0"/>
              </a:rPr>
              <a:t>Increased pain management training and knowledge would help nursing staff.</a:t>
            </a:r>
            <a:endParaRPr lang="en-GB" sz="2800" dirty="0">
              <a:solidFill>
                <a:srgbClr val="007B85"/>
              </a:solidFill>
              <a:latin typeface="Arial" panose="020B0604020202020204" pitchFamily="34" charset="0"/>
            </a:endParaRPr>
          </a:p>
          <a:p>
            <a:pPr marL="457200" indent="-457200" defTabSz="914400">
              <a:buFont typeface="Arial" panose="020B0604020202020204" pitchFamily="34" charset="0"/>
              <a:buChar char="•"/>
            </a:pPr>
            <a:r>
              <a:rPr lang="en-GB" sz="2800" dirty="0" smtClean="0">
                <a:solidFill>
                  <a:srgbClr val="007B85"/>
                </a:solidFill>
                <a:latin typeface="Arial" panose="020B0604020202020204" pitchFamily="34" charset="0"/>
              </a:rPr>
              <a:t>Volunteers </a:t>
            </a:r>
            <a:r>
              <a:rPr lang="en-GB" sz="2800" dirty="0">
                <a:solidFill>
                  <a:srgbClr val="007B85"/>
                </a:solidFill>
                <a:latin typeface="Arial" panose="020B0604020202020204" pitchFamily="34" charset="0"/>
              </a:rPr>
              <a:t>found the </a:t>
            </a:r>
            <a:r>
              <a:rPr lang="en-GB" sz="2800" dirty="0" smtClean="0">
                <a:solidFill>
                  <a:srgbClr val="007B85"/>
                </a:solidFill>
                <a:latin typeface="Arial" panose="020B0604020202020204" pitchFamily="34" charset="0"/>
              </a:rPr>
              <a:t>experience insightful and rewarding.</a:t>
            </a:r>
          </a:p>
          <a:p>
            <a:pPr marL="457200" indent="-457200" defTabSz="914400">
              <a:buFont typeface="Arial" panose="020B0604020202020204" pitchFamily="34" charset="0"/>
              <a:buChar char="•"/>
            </a:pPr>
            <a:r>
              <a:rPr lang="en-GB" sz="2800" dirty="0" smtClean="0">
                <a:solidFill>
                  <a:srgbClr val="007B85"/>
                </a:solidFill>
                <a:latin typeface="Arial" panose="020B0604020202020204" pitchFamily="34" charset="0"/>
              </a:rPr>
              <a:t>Patients </a:t>
            </a:r>
            <a:r>
              <a:rPr lang="en-GB" sz="2800" dirty="0">
                <a:solidFill>
                  <a:srgbClr val="007B85"/>
                </a:solidFill>
                <a:latin typeface="Arial" panose="020B0604020202020204" pitchFamily="34" charset="0"/>
              </a:rPr>
              <a:t>were </a:t>
            </a:r>
            <a:r>
              <a:rPr lang="en-GB" sz="2800" dirty="0" smtClean="0">
                <a:solidFill>
                  <a:srgbClr val="007B85"/>
                </a:solidFill>
                <a:latin typeface="Arial" panose="020B0604020202020204" pitchFamily="34" charset="0"/>
              </a:rPr>
              <a:t>happy to participate and have someone to talk to.</a:t>
            </a:r>
            <a:endParaRPr lang="en-GB" sz="2800" dirty="0">
              <a:solidFill>
                <a:srgbClr val="007B85"/>
              </a:solidFill>
              <a:latin typeface="Arial" panose="020B0604020202020204" pitchFamily="34" charset="0"/>
            </a:endParaRPr>
          </a:p>
          <a:p>
            <a:pPr marL="457200" indent="-457200" defTabSz="914400">
              <a:buFont typeface="Arial" panose="020B0604020202020204" pitchFamily="34" charset="0"/>
              <a:buChar char="•"/>
            </a:pPr>
            <a:r>
              <a:rPr lang="en-GB" sz="2800" dirty="0">
                <a:solidFill>
                  <a:srgbClr val="007B85"/>
                </a:solidFill>
                <a:latin typeface="Arial" panose="020B0604020202020204" pitchFamily="34" charset="0"/>
              </a:rPr>
              <a:t>Successful demonstration of the effectiveness of the raid </a:t>
            </a:r>
            <a:r>
              <a:rPr lang="en-GB" sz="2800" dirty="0" smtClean="0">
                <a:solidFill>
                  <a:srgbClr val="007B85"/>
                </a:solidFill>
                <a:latin typeface="Arial" panose="020B0604020202020204" pitchFamily="34" charset="0"/>
              </a:rPr>
              <a:t>model.</a:t>
            </a:r>
            <a:endParaRPr lang="en-GB" sz="2800" dirty="0">
              <a:solidFill>
                <a:srgbClr val="007B85"/>
              </a:solidFill>
              <a:latin typeface="Arial" panose="020B0604020202020204" pitchFamily="34" charset="0"/>
            </a:endParaRPr>
          </a:p>
          <a:p>
            <a:pPr marL="457200" indent="-457200" defTabSz="914400">
              <a:buFont typeface="Arial" panose="020B0604020202020204" pitchFamily="34" charset="0"/>
              <a:buChar char="•"/>
            </a:pPr>
            <a:r>
              <a:rPr lang="en-GB" sz="2800" dirty="0" smtClean="0">
                <a:solidFill>
                  <a:srgbClr val="007B85"/>
                </a:solidFill>
                <a:latin typeface="Arial" panose="020B0604020202020204" pitchFamily="34" charset="0"/>
              </a:rPr>
              <a:t>Useful data, but unable to benchmark against other organisations.</a:t>
            </a:r>
          </a:p>
          <a:p>
            <a:pPr marL="457200" indent="-457200" defTabSz="914400">
              <a:buFont typeface="Arial" panose="020B0604020202020204" pitchFamily="34" charset="0"/>
              <a:buChar char="•"/>
            </a:pPr>
            <a:r>
              <a:rPr lang="en-GB" sz="2800" dirty="0" smtClean="0">
                <a:solidFill>
                  <a:srgbClr val="007B85"/>
                </a:solidFill>
                <a:latin typeface="Arial" panose="020B0604020202020204" pitchFamily="34" charset="0"/>
              </a:rPr>
              <a:t>Lots of opportunity for improvement</a:t>
            </a:r>
          </a:p>
          <a:p>
            <a:pPr marL="457200" indent="-457200" defTabSz="914400">
              <a:buFont typeface="Arial" panose="020B0604020202020204" pitchFamily="34" charset="0"/>
              <a:buChar char="•"/>
            </a:pPr>
            <a:endParaRPr lang="en-GB" sz="2800" dirty="0">
              <a:solidFill>
                <a:srgbClr val="007B85"/>
              </a:solidFill>
              <a:latin typeface="Arial" panose="020B0604020202020204" pitchFamily="34" charset="0"/>
            </a:endParaRPr>
          </a:p>
        </p:txBody>
      </p:sp>
      <p:pic>
        <p:nvPicPr>
          <p:cNvPr id="1097" name="Picture 4" descr="240_F_54475842_D6Q176g7tbExa0yGpeexISP9pNVNenCh"/>
          <p:cNvPicPr>
            <a:picLocks noChangeAspect="1" noChangeArrowheads="1"/>
          </p:cNvPicPr>
          <p:nvPr/>
        </p:nvPicPr>
        <p:blipFill>
          <a:blip r:embed="rId5"/>
          <a:srcRect/>
          <a:stretch>
            <a:fillRect/>
          </a:stretch>
        </p:blipFill>
        <p:spPr bwMode="auto">
          <a:xfrm>
            <a:off x="21154097" y="22987554"/>
            <a:ext cx="22198013" cy="10910888"/>
          </a:xfrm>
          <a:prstGeom prst="rect">
            <a:avLst/>
          </a:prstGeom>
          <a:noFill/>
          <a:ln w="9525">
            <a:noFill/>
            <a:miter lim="800000"/>
            <a:headEnd/>
            <a:tailEnd/>
          </a:ln>
        </p:spPr>
      </p:pic>
      <p:graphicFrame>
        <p:nvGraphicFramePr>
          <p:cNvPr id="1035" name="Object 11"/>
          <p:cNvGraphicFramePr>
            <a:graphicFrameLocks/>
          </p:cNvGraphicFramePr>
          <p:nvPr>
            <p:extLst>
              <p:ext uri="{D42A27DB-BD31-4B8C-83A1-F6EECF244321}">
                <p14:modId xmlns:p14="http://schemas.microsoft.com/office/powerpoint/2010/main" val="1950705029"/>
              </p:ext>
            </p:extLst>
          </p:nvPr>
        </p:nvGraphicFramePr>
        <p:xfrm>
          <a:off x="16377582" y="20314747"/>
          <a:ext cx="4563914" cy="4400809"/>
        </p:xfrm>
        <a:graphic>
          <a:graphicData uri="http://schemas.openxmlformats.org/presentationml/2006/ole">
            <mc:AlternateContent xmlns:mc="http://schemas.openxmlformats.org/markup-compatibility/2006">
              <mc:Choice xmlns:v="urn:schemas-microsoft-com:vml" Requires="v">
                <p:oleObj spid="_x0000_s1217" name="Worksheet" r:id="rId7" imgW="6238959" imgH="6086409" progId="Excel.Sheet.8">
                  <p:embed/>
                </p:oleObj>
              </mc:Choice>
              <mc:Fallback>
                <p:oleObj name="Worksheet" r:id="rId7" imgW="6238959" imgH="6086409" progId="Excel.Sheet.8">
                  <p:embed/>
                  <p:pic>
                    <p:nvPicPr>
                      <p:cNvPr id="0" name="Picture 11"/>
                      <p:cNvPicPr>
                        <a:picLocks noChangeArrowheads="1"/>
                      </p:cNvPicPr>
                      <p:nvPr/>
                    </p:nvPicPr>
                    <p:blipFill>
                      <a:blip r:embed="rId8"/>
                      <a:srcRect/>
                      <a:stretch>
                        <a:fillRect/>
                      </a:stretch>
                    </p:blipFill>
                    <p:spPr bwMode="auto">
                      <a:xfrm>
                        <a:off x="16377582" y="20314747"/>
                        <a:ext cx="4563914" cy="4400809"/>
                      </a:xfrm>
                      <a:prstGeom prst="rect">
                        <a:avLst/>
                      </a:prstGeom>
                      <a:noFill/>
                      <a:ln>
                        <a:noFill/>
                      </a:ln>
                    </p:spPr>
                  </p:pic>
                </p:oleObj>
              </mc:Fallback>
            </mc:AlternateContent>
          </a:graphicData>
        </a:graphic>
      </p:graphicFrame>
      <p:sp>
        <p:nvSpPr>
          <p:cNvPr id="1099" name="Text Box 4"/>
          <p:cNvSpPr txBox="1">
            <a:spLocks noChangeArrowheads="1"/>
          </p:cNvSpPr>
          <p:nvPr/>
        </p:nvSpPr>
        <p:spPr bwMode="auto">
          <a:xfrm>
            <a:off x="6210574" y="25191490"/>
            <a:ext cx="32161187" cy="461665"/>
          </a:xfrm>
          <a:prstGeom prst="rect">
            <a:avLst/>
          </a:prstGeom>
          <a:solidFill>
            <a:schemeClr val="tx1"/>
          </a:solidFill>
          <a:ln w="9525">
            <a:noFill/>
            <a:miter lim="800000"/>
            <a:headEnd/>
            <a:tailEnd/>
          </a:ln>
        </p:spPr>
        <p:txBody>
          <a:bodyPr wrap="square">
            <a:spAutoFit/>
          </a:bodyPr>
          <a:lstStyle/>
          <a:p>
            <a:r>
              <a:rPr lang="en-GB" sz="2400" dirty="0">
                <a:solidFill>
                  <a:schemeClr val="bg1"/>
                </a:solidFill>
                <a:latin typeface="Arial" panose="020B0604020202020204" pitchFamily="34" charset="0"/>
                <a:cs typeface="Arial" panose="020B0604020202020204" pitchFamily="34" charset="0"/>
              </a:rPr>
              <a:t>Special thanks to all the volunteers and executive boards at UCLH and NUTH who helped bring this project to fruition, and to the steering committees and senior nurses who facilitated the project from its inception through </a:t>
            </a:r>
            <a:r>
              <a:rPr lang="en-GB" sz="2400" dirty="0" smtClean="0">
                <a:solidFill>
                  <a:schemeClr val="bg1"/>
                </a:solidFill>
                <a:latin typeface="Arial" panose="020B0604020202020204" pitchFamily="34" charset="0"/>
                <a:cs typeface="Arial" panose="020B0604020202020204" pitchFamily="34" charset="0"/>
              </a:rPr>
              <a:t>to completion</a:t>
            </a:r>
            <a:r>
              <a:rPr lang="en-GB" sz="2400" dirty="0">
                <a:solidFill>
                  <a:schemeClr val="bg1"/>
                </a:solidFill>
                <a:latin typeface="Arial" panose="020B0604020202020204" pitchFamily="34" charset="0"/>
                <a:cs typeface="Arial" panose="020B0604020202020204" pitchFamily="34" charset="0"/>
              </a:rPr>
              <a:t>.</a:t>
            </a:r>
          </a:p>
        </p:txBody>
      </p:sp>
      <p:graphicFrame>
        <p:nvGraphicFramePr>
          <p:cNvPr id="1037" name="Object 13"/>
          <p:cNvGraphicFramePr>
            <a:graphicFrameLocks/>
          </p:cNvGraphicFramePr>
          <p:nvPr>
            <p:extLst>
              <p:ext uri="{D42A27DB-BD31-4B8C-83A1-F6EECF244321}">
                <p14:modId xmlns:p14="http://schemas.microsoft.com/office/powerpoint/2010/main" val="2280392116"/>
              </p:ext>
            </p:extLst>
          </p:nvPr>
        </p:nvGraphicFramePr>
        <p:xfrm>
          <a:off x="33232044" y="20721354"/>
          <a:ext cx="4188254" cy="4028515"/>
        </p:xfrm>
        <a:graphic>
          <a:graphicData uri="http://schemas.openxmlformats.org/presentationml/2006/ole">
            <mc:AlternateContent xmlns:mc="http://schemas.openxmlformats.org/markup-compatibility/2006">
              <mc:Choice xmlns:v="urn:schemas-microsoft-com:vml" Requires="v">
                <p:oleObj spid="_x0000_s1218" name="Worksheet" r:id="rId10" imgW="4279763" imgH="5206435" progId="Excel.Sheet.8">
                  <p:embed/>
                </p:oleObj>
              </mc:Choice>
              <mc:Fallback>
                <p:oleObj name="Worksheet" r:id="rId10" imgW="4279763" imgH="5206435" progId="Excel.Sheet.8">
                  <p:embed/>
                  <p:pic>
                    <p:nvPicPr>
                      <p:cNvPr id="0" name="Picture 13"/>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232044" y="20721354"/>
                        <a:ext cx="4188254" cy="4028515"/>
                      </a:xfrm>
                      <a:prstGeom prst="rect">
                        <a:avLst/>
                      </a:prstGeom>
                      <a:noFill/>
                    </p:spPr>
                  </p:pic>
                </p:oleObj>
              </mc:Fallback>
            </mc:AlternateContent>
          </a:graphicData>
        </a:graphic>
      </p:graphicFrame>
      <p:graphicFrame>
        <p:nvGraphicFramePr>
          <p:cNvPr id="1038" name="Object 14"/>
          <p:cNvGraphicFramePr>
            <a:graphicFrameLocks/>
          </p:cNvGraphicFramePr>
          <p:nvPr>
            <p:extLst>
              <p:ext uri="{D42A27DB-BD31-4B8C-83A1-F6EECF244321}">
                <p14:modId xmlns:p14="http://schemas.microsoft.com/office/powerpoint/2010/main" val="3097905809"/>
              </p:ext>
            </p:extLst>
          </p:nvPr>
        </p:nvGraphicFramePr>
        <p:xfrm>
          <a:off x="38078670" y="20937700"/>
          <a:ext cx="4238322" cy="3777856"/>
        </p:xfrm>
        <a:graphic>
          <a:graphicData uri="http://schemas.openxmlformats.org/presentationml/2006/ole">
            <mc:AlternateContent xmlns:mc="http://schemas.openxmlformats.org/markup-compatibility/2006">
              <mc:Choice xmlns:v="urn:schemas-microsoft-com:vml" Requires="v">
                <p:oleObj spid="_x0000_s1219" name="Worksheet" r:id="rId13" imgW="4562602" imgH="5286552" progId="Excel.Sheet.8">
                  <p:embed/>
                </p:oleObj>
              </mc:Choice>
              <mc:Fallback>
                <p:oleObj name="Worksheet" r:id="rId13" imgW="4562602" imgH="5286552" progId="Excel.Sheet.8">
                  <p:embed/>
                  <p:pic>
                    <p:nvPicPr>
                      <p:cNvPr id="0" name="Picture 14"/>
                      <p:cNvPicPr>
                        <a:picLocks noChangeArrowheads="1"/>
                      </p:cNvPicPr>
                      <p:nvPr/>
                    </p:nvPicPr>
                    <p:blipFill>
                      <a:blip r:embed="rId14"/>
                      <a:srcRect/>
                      <a:stretch>
                        <a:fillRect/>
                      </a:stretch>
                    </p:blipFill>
                    <p:spPr bwMode="auto">
                      <a:xfrm>
                        <a:off x="38078670" y="20937700"/>
                        <a:ext cx="4238322" cy="3777856"/>
                      </a:xfrm>
                      <a:prstGeom prst="rect">
                        <a:avLst/>
                      </a:prstGeom>
                      <a:noFill/>
                    </p:spPr>
                  </p:pic>
                </p:oleObj>
              </mc:Fallback>
            </mc:AlternateContent>
          </a:graphicData>
        </a:graphic>
      </p:graphicFrame>
      <p:sp>
        <p:nvSpPr>
          <p:cNvPr id="1101" name="Text Box 14"/>
          <p:cNvSpPr txBox="1">
            <a:spLocks noChangeArrowheads="1"/>
          </p:cNvSpPr>
          <p:nvPr/>
        </p:nvSpPr>
        <p:spPr bwMode="auto">
          <a:xfrm>
            <a:off x="22772688" y="15716250"/>
            <a:ext cx="6953250" cy="307975"/>
          </a:xfrm>
          <a:prstGeom prst="rect">
            <a:avLst/>
          </a:prstGeom>
          <a:noFill/>
          <a:ln w="9525">
            <a:noFill/>
            <a:miter lim="800000"/>
            <a:headEnd/>
            <a:tailEnd/>
          </a:ln>
        </p:spPr>
        <p:txBody>
          <a:bodyPr>
            <a:spAutoFit/>
          </a:bodyPr>
          <a:lstStyle/>
          <a:p>
            <a:pPr algn="ctr"/>
            <a:r>
              <a:rPr lang="en-GB" sz="1400">
                <a:latin typeface="Constantia" pitchFamily="18" charset="0"/>
              </a:rPr>
              <a:t>Worst pain score</a:t>
            </a:r>
          </a:p>
        </p:txBody>
      </p:sp>
      <p:sp>
        <p:nvSpPr>
          <p:cNvPr id="1102" name="Text Box 79"/>
          <p:cNvSpPr txBox="1">
            <a:spLocks noChangeArrowheads="1"/>
          </p:cNvSpPr>
          <p:nvPr/>
        </p:nvSpPr>
        <p:spPr bwMode="auto">
          <a:xfrm>
            <a:off x="33015876" y="20114253"/>
            <a:ext cx="4547004" cy="523220"/>
          </a:xfrm>
          <a:prstGeom prst="rect">
            <a:avLst/>
          </a:prstGeom>
          <a:noFill/>
          <a:ln w="9525">
            <a:noFill/>
            <a:miter lim="800000"/>
            <a:headEnd/>
            <a:tailEnd/>
          </a:ln>
        </p:spPr>
        <p:txBody>
          <a:bodyPr wrap="square">
            <a:spAutoFit/>
          </a:bodyPr>
          <a:lstStyle/>
          <a:p>
            <a:pPr defTabSz="914400" fontAlgn="b"/>
            <a:r>
              <a:rPr lang="en-GB" sz="2800" dirty="0" smtClean="0">
                <a:solidFill>
                  <a:srgbClr val="007B85"/>
                </a:solidFill>
                <a:latin typeface="Arial" panose="020B0604020202020204" pitchFamily="34" charset="0"/>
                <a:cs typeface="Arial" panose="020B0604020202020204" pitchFamily="34" charset="0"/>
              </a:rPr>
              <a:t>(NUTH) Current </a:t>
            </a:r>
            <a:r>
              <a:rPr lang="en-GB" sz="2800" dirty="0">
                <a:solidFill>
                  <a:srgbClr val="007B85"/>
                </a:solidFill>
                <a:latin typeface="Arial" panose="020B0604020202020204" pitchFamily="34" charset="0"/>
                <a:cs typeface="Arial" panose="020B0604020202020204" pitchFamily="34" charset="0"/>
              </a:rPr>
              <a:t>Pain Score</a:t>
            </a:r>
          </a:p>
        </p:txBody>
      </p:sp>
      <p:sp>
        <p:nvSpPr>
          <p:cNvPr id="1103" name="Text Box 80"/>
          <p:cNvSpPr txBox="1">
            <a:spLocks noChangeArrowheads="1"/>
          </p:cNvSpPr>
          <p:nvPr/>
        </p:nvSpPr>
        <p:spPr bwMode="auto">
          <a:xfrm>
            <a:off x="38021571" y="20103414"/>
            <a:ext cx="4292669" cy="523220"/>
          </a:xfrm>
          <a:prstGeom prst="rect">
            <a:avLst/>
          </a:prstGeom>
          <a:noFill/>
          <a:ln w="9525">
            <a:noFill/>
            <a:miter lim="800000"/>
            <a:headEnd/>
            <a:tailEnd/>
          </a:ln>
        </p:spPr>
        <p:txBody>
          <a:bodyPr wrap="square">
            <a:spAutoFit/>
          </a:bodyPr>
          <a:lstStyle/>
          <a:p>
            <a:pPr defTabSz="914400" fontAlgn="b"/>
            <a:r>
              <a:rPr lang="en-GB" sz="2800" dirty="0" smtClean="0">
                <a:solidFill>
                  <a:srgbClr val="007B85"/>
                </a:solidFill>
                <a:latin typeface="Arial" panose="020B0604020202020204" pitchFamily="34" charset="0"/>
                <a:cs typeface="Arial" panose="020B0604020202020204" pitchFamily="34" charset="0"/>
              </a:rPr>
              <a:t>(NUTH) Worst </a:t>
            </a:r>
            <a:r>
              <a:rPr lang="en-GB" sz="2800" dirty="0">
                <a:solidFill>
                  <a:srgbClr val="007B85"/>
                </a:solidFill>
                <a:latin typeface="Arial" panose="020B0604020202020204" pitchFamily="34" charset="0"/>
                <a:cs typeface="Arial" panose="020B0604020202020204" pitchFamily="34" charset="0"/>
              </a:rPr>
              <a:t>Pain Score</a:t>
            </a:r>
          </a:p>
        </p:txBody>
      </p:sp>
      <p:sp>
        <p:nvSpPr>
          <p:cNvPr id="3" name="Rectangle 2"/>
          <p:cNvSpPr/>
          <p:nvPr/>
        </p:nvSpPr>
        <p:spPr>
          <a:xfrm>
            <a:off x="35189455" y="234331"/>
            <a:ext cx="7314345" cy="115689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42" name="Picture 7" descr="NUTH logo"/>
          <p:cNvPicPr>
            <a:picLocks noChangeAspect="1" noChangeArrowheads="1"/>
          </p:cNvPicPr>
          <p:nvPr/>
        </p:nvPicPr>
        <p:blipFill>
          <a:blip r:embed="rId15"/>
          <a:srcRect/>
          <a:stretch>
            <a:fillRect/>
          </a:stretch>
        </p:blipFill>
        <p:spPr bwMode="auto">
          <a:xfrm>
            <a:off x="35157790" y="234331"/>
            <a:ext cx="7368883" cy="1339850"/>
          </a:xfrm>
          <a:prstGeom prst="rect">
            <a:avLst/>
          </a:prstGeom>
          <a:noFill/>
          <a:ln w="9525">
            <a:noFill/>
            <a:miter lim="800000"/>
            <a:headEnd/>
            <a:tailEnd/>
          </a:ln>
        </p:spPr>
      </p:pic>
      <p:sp>
        <p:nvSpPr>
          <p:cNvPr id="34" name="Rectangle 56"/>
          <p:cNvSpPr>
            <a:spLocks noChangeArrowheads="1"/>
          </p:cNvSpPr>
          <p:nvPr/>
        </p:nvSpPr>
        <p:spPr bwMode="auto">
          <a:xfrm>
            <a:off x="737966" y="3978747"/>
            <a:ext cx="8568952" cy="6986528"/>
          </a:xfrm>
          <a:prstGeom prst="rect">
            <a:avLst/>
          </a:prstGeom>
          <a:solidFill>
            <a:srgbClr val="EEECE1"/>
          </a:solidFill>
          <a:ln>
            <a:noFill/>
          </a:ln>
          <a:effectLst/>
          <a:extLst/>
        </p:spPr>
        <p:txBody>
          <a:bodyPr wrap="square">
            <a:spAutoFit/>
          </a:bodyPr>
          <a:lstStyle/>
          <a:p>
            <a:pPr defTabSz="914400">
              <a:defRPr/>
            </a:pPr>
            <a:r>
              <a:rPr lang="en-GB" altLang="en-US" sz="2800" b="1" dirty="0" smtClean="0">
                <a:solidFill>
                  <a:srgbClr val="005258"/>
                </a:solidFill>
                <a:latin typeface="Arial" panose="020B0604020202020204" pitchFamily="34" charset="0"/>
              </a:rPr>
              <a:t>UCLH Success </a:t>
            </a:r>
            <a:r>
              <a:rPr lang="en-GB" altLang="en-US" sz="2800" b="1" dirty="0">
                <a:solidFill>
                  <a:srgbClr val="005258"/>
                </a:solidFill>
                <a:latin typeface="Arial" panose="020B0604020202020204" pitchFamily="34" charset="0"/>
              </a:rPr>
              <a:t>Criteria </a:t>
            </a:r>
          </a:p>
          <a:p>
            <a:pPr marL="357188" indent="-357188" defTabSz="914400">
              <a:buFont typeface="Arial" panose="020B0604020202020204" pitchFamily="34" charset="0"/>
              <a:buChar char="•"/>
              <a:defRPr/>
            </a:pPr>
            <a:r>
              <a:rPr lang="en-GB" altLang="en-US" sz="2800" dirty="0">
                <a:solidFill>
                  <a:srgbClr val="007B85"/>
                </a:solidFill>
                <a:latin typeface="Arial" panose="020B0604020202020204" pitchFamily="34" charset="0"/>
              </a:rPr>
              <a:t>Providing depth to data available from national inpatient surveys about </a:t>
            </a:r>
            <a:r>
              <a:rPr lang="en-GB" altLang="en-US" sz="2800" dirty="0" smtClean="0">
                <a:solidFill>
                  <a:srgbClr val="007B85"/>
                </a:solidFill>
                <a:latin typeface="Arial" panose="020B0604020202020204" pitchFamily="34" charset="0"/>
              </a:rPr>
              <a:t>pain </a:t>
            </a:r>
            <a:r>
              <a:rPr lang="en-GB" altLang="en-US" sz="2800" dirty="0">
                <a:solidFill>
                  <a:srgbClr val="007B85"/>
                </a:solidFill>
                <a:latin typeface="Arial" panose="020B0604020202020204" pitchFamily="34" charset="0"/>
              </a:rPr>
              <a:t>management </a:t>
            </a:r>
            <a:r>
              <a:rPr lang="en-GB" altLang="en-US" sz="2800" dirty="0" smtClean="0">
                <a:solidFill>
                  <a:srgbClr val="007B85"/>
                </a:solidFill>
                <a:latin typeface="Arial" panose="020B0604020202020204" pitchFamily="34" charset="0"/>
              </a:rPr>
              <a:t>experience.</a:t>
            </a:r>
            <a:endParaRPr lang="en-GB" altLang="en-US" sz="2800" dirty="0">
              <a:solidFill>
                <a:srgbClr val="007B85"/>
              </a:solidFill>
              <a:latin typeface="Arial" panose="020B0604020202020204" pitchFamily="34" charset="0"/>
            </a:endParaRPr>
          </a:p>
          <a:p>
            <a:pPr marL="357188" indent="-357188" defTabSz="914400">
              <a:buFontTx/>
              <a:buChar char="•"/>
              <a:defRPr/>
            </a:pPr>
            <a:r>
              <a:rPr lang="en-GB" altLang="en-US" sz="2800" dirty="0">
                <a:solidFill>
                  <a:srgbClr val="007B85"/>
                </a:solidFill>
                <a:latin typeface="Arial" panose="020B0604020202020204" pitchFamily="34" charset="0"/>
              </a:rPr>
              <a:t>Obtaining snapshot information about inpatient pain experience across all </a:t>
            </a:r>
            <a:r>
              <a:rPr lang="en-GB" altLang="en-US" sz="2800" dirty="0" smtClean="0">
                <a:solidFill>
                  <a:srgbClr val="007B85"/>
                </a:solidFill>
                <a:latin typeface="Arial" panose="020B0604020202020204" pitchFamily="34" charset="0"/>
              </a:rPr>
              <a:t>sites.</a:t>
            </a:r>
            <a:endParaRPr lang="en-GB" altLang="en-US" sz="2800" dirty="0">
              <a:solidFill>
                <a:srgbClr val="007B85"/>
              </a:solidFill>
              <a:latin typeface="Arial" panose="020B0604020202020204" pitchFamily="34" charset="0"/>
            </a:endParaRPr>
          </a:p>
          <a:p>
            <a:pPr marL="357188" indent="-357188" defTabSz="914400">
              <a:buFontTx/>
              <a:buChar char="•"/>
              <a:defRPr/>
            </a:pPr>
            <a:r>
              <a:rPr lang="en-GB" altLang="en-US" sz="2800" dirty="0">
                <a:solidFill>
                  <a:srgbClr val="007B85"/>
                </a:solidFill>
                <a:latin typeface="Arial" panose="020B0604020202020204" pitchFamily="34" charset="0"/>
              </a:rPr>
              <a:t>Stratifying data on pain experience and its management by conditions </a:t>
            </a:r>
            <a:r>
              <a:rPr lang="en-GB" altLang="en-US" sz="2800" dirty="0" smtClean="0">
                <a:solidFill>
                  <a:srgbClr val="007B85"/>
                </a:solidFill>
                <a:latin typeface="Arial" panose="020B0604020202020204" pitchFamily="34" charset="0"/>
              </a:rPr>
              <a:t>.</a:t>
            </a:r>
            <a:endParaRPr lang="en-GB" altLang="en-US" sz="2800" dirty="0">
              <a:solidFill>
                <a:srgbClr val="007B85"/>
              </a:solidFill>
              <a:latin typeface="Arial" panose="020B0604020202020204" pitchFamily="34" charset="0"/>
            </a:endParaRPr>
          </a:p>
          <a:p>
            <a:pPr marL="357188" indent="-357188" defTabSz="914400">
              <a:buFontTx/>
              <a:buChar char="•"/>
              <a:defRPr/>
            </a:pPr>
            <a:r>
              <a:rPr lang="en-GB" altLang="en-US" sz="2800" dirty="0">
                <a:solidFill>
                  <a:srgbClr val="007B85"/>
                </a:solidFill>
                <a:latin typeface="Arial" panose="020B0604020202020204" pitchFamily="34" charset="0"/>
              </a:rPr>
              <a:t>Understanding how pain management practices may vary across the Trust, the confidence staff have in caring for patients in pain, and what can be done to improve the quality of care </a:t>
            </a:r>
            <a:r>
              <a:rPr lang="en-GB" altLang="en-US" sz="2800" dirty="0" smtClean="0">
                <a:solidFill>
                  <a:srgbClr val="007B85"/>
                </a:solidFill>
                <a:latin typeface="Arial" panose="020B0604020202020204" pitchFamily="34" charset="0"/>
              </a:rPr>
              <a:t>staff are </a:t>
            </a:r>
            <a:r>
              <a:rPr lang="en-GB" altLang="en-US" sz="2800" dirty="0">
                <a:solidFill>
                  <a:srgbClr val="007B85"/>
                </a:solidFill>
                <a:latin typeface="Arial" panose="020B0604020202020204" pitchFamily="34" charset="0"/>
              </a:rPr>
              <a:t>able to provide.</a:t>
            </a:r>
          </a:p>
          <a:p>
            <a:pPr marL="357188" indent="-357188" defTabSz="914400">
              <a:buFontTx/>
              <a:buChar char="•"/>
              <a:defRPr/>
            </a:pPr>
            <a:r>
              <a:rPr lang="en-GB" altLang="en-US" sz="2800" dirty="0">
                <a:solidFill>
                  <a:srgbClr val="007B85"/>
                </a:solidFill>
                <a:latin typeface="Arial" panose="020B0604020202020204" pitchFamily="34" charset="0"/>
              </a:rPr>
              <a:t>Informing </a:t>
            </a:r>
            <a:r>
              <a:rPr lang="en-GB" altLang="en-US" sz="2800" dirty="0" smtClean="0">
                <a:solidFill>
                  <a:srgbClr val="007B85"/>
                </a:solidFill>
                <a:latin typeface="Arial" panose="020B0604020202020204" pitchFamily="34" charset="0"/>
              </a:rPr>
              <a:t>improvements to patient </a:t>
            </a:r>
            <a:r>
              <a:rPr lang="en-GB" altLang="en-US" sz="2800" dirty="0">
                <a:solidFill>
                  <a:srgbClr val="007B85"/>
                </a:solidFill>
                <a:latin typeface="Arial" panose="020B0604020202020204" pitchFamily="34" charset="0"/>
              </a:rPr>
              <a:t>and staff experience of pain </a:t>
            </a:r>
            <a:r>
              <a:rPr lang="en-GB" altLang="en-US" sz="2800" dirty="0" smtClean="0">
                <a:solidFill>
                  <a:srgbClr val="007B85"/>
                </a:solidFill>
                <a:latin typeface="Arial" panose="020B0604020202020204" pitchFamily="34" charset="0"/>
              </a:rPr>
              <a:t>management.</a:t>
            </a:r>
          </a:p>
          <a:p>
            <a:pPr marL="357188" indent="-357188" defTabSz="914400">
              <a:buFontTx/>
              <a:buChar char="•"/>
              <a:defRPr/>
            </a:pPr>
            <a:endParaRPr lang="en-GB" altLang="en-US" sz="2800" dirty="0">
              <a:solidFill>
                <a:srgbClr val="007B85"/>
              </a:solidFill>
              <a:latin typeface="Arial" panose="020B0604020202020204" pitchFamily="34" charset="0"/>
            </a:endParaRPr>
          </a:p>
        </p:txBody>
      </p:sp>
      <p:sp>
        <p:nvSpPr>
          <p:cNvPr id="36" name="Rectangle 59"/>
          <p:cNvSpPr>
            <a:spLocks noChangeArrowheads="1"/>
          </p:cNvSpPr>
          <p:nvPr/>
        </p:nvSpPr>
        <p:spPr bwMode="auto">
          <a:xfrm>
            <a:off x="737966" y="19045270"/>
            <a:ext cx="8568952" cy="5262979"/>
          </a:xfrm>
          <a:prstGeom prst="rect">
            <a:avLst/>
          </a:prstGeom>
          <a:solidFill>
            <a:srgbClr val="EEECE1"/>
          </a:solidFill>
          <a:ln>
            <a:noFill/>
          </a:ln>
          <a:effectLst/>
          <a:extLst/>
        </p:spPr>
        <p:txBody>
          <a:bodyPr wrap="square">
            <a:spAutoFit/>
          </a:bodyPr>
          <a:lstStyle/>
          <a:p>
            <a:pPr defTabSz="914400">
              <a:defRPr/>
            </a:pPr>
            <a:r>
              <a:rPr lang="en-GB" altLang="en-US" sz="2800" b="1" u="sng" dirty="0">
                <a:solidFill>
                  <a:srgbClr val="005258"/>
                </a:solidFill>
                <a:latin typeface="Arial" panose="020B0604020202020204" pitchFamily="34" charset="0"/>
              </a:rPr>
              <a:t>Recommendations</a:t>
            </a:r>
          </a:p>
          <a:p>
            <a:pPr marL="374650" indent="-374650" defTabSz="914400">
              <a:buFontTx/>
              <a:buChar char="•"/>
              <a:defRPr/>
            </a:pPr>
            <a:r>
              <a:rPr lang="en-GB" altLang="en-US" sz="2800" dirty="0">
                <a:solidFill>
                  <a:srgbClr val="007B85"/>
                </a:solidFill>
                <a:latin typeface="Arial" panose="020B0604020202020204" pitchFamily="34" charset="0"/>
              </a:rPr>
              <a:t>Education package for staff</a:t>
            </a:r>
          </a:p>
          <a:p>
            <a:pPr marL="374650" indent="-374650" defTabSz="914400">
              <a:buFontTx/>
              <a:buChar char="•"/>
              <a:defRPr/>
            </a:pPr>
            <a:r>
              <a:rPr lang="en-GB" altLang="en-US" sz="2800" dirty="0">
                <a:solidFill>
                  <a:srgbClr val="007B85"/>
                </a:solidFill>
                <a:latin typeface="Arial" panose="020B0604020202020204" pitchFamily="34" charset="0"/>
              </a:rPr>
              <a:t>Integrated care model for pain (including multidisciplinary specialist pain management support available for inpatients and closer working with community services)</a:t>
            </a:r>
          </a:p>
          <a:p>
            <a:pPr marL="374650" indent="-374650" defTabSz="914400">
              <a:buFontTx/>
              <a:buChar char="•"/>
              <a:defRPr/>
            </a:pPr>
            <a:r>
              <a:rPr lang="en-GB" altLang="en-US" sz="2800" dirty="0">
                <a:solidFill>
                  <a:srgbClr val="007B85"/>
                </a:solidFill>
                <a:latin typeface="Arial" panose="020B0604020202020204" pitchFamily="34" charset="0"/>
              </a:rPr>
              <a:t>Increased capacity within the interventional oncology service</a:t>
            </a:r>
          </a:p>
          <a:p>
            <a:pPr marL="374650" indent="-374650" defTabSz="914400">
              <a:buFontTx/>
              <a:buChar char="•"/>
              <a:defRPr/>
            </a:pPr>
            <a:r>
              <a:rPr lang="en-GB" altLang="en-US" sz="2800" dirty="0">
                <a:solidFill>
                  <a:srgbClr val="007B85"/>
                </a:solidFill>
                <a:latin typeface="Arial" panose="020B0604020202020204" pitchFamily="34" charset="0"/>
              </a:rPr>
              <a:t>Pain information booklets for </a:t>
            </a:r>
            <a:r>
              <a:rPr lang="en-GB" altLang="en-US" sz="2800" dirty="0" smtClean="0">
                <a:solidFill>
                  <a:srgbClr val="007B85"/>
                </a:solidFill>
                <a:latin typeface="Arial" panose="020B0604020202020204" pitchFamily="34" charset="0"/>
              </a:rPr>
              <a:t>patients</a:t>
            </a:r>
          </a:p>
          <a:p>
            <a:pPr marL="374650" indent="-374650" defTabSz="914400">
              <a:buFontTx/>
              <a:buChar char="•"/>
              <a:defRPr/>
            </a:pPr>
            <a:r>
              <a:rPr lang="en-GB" altLang="en-US" sz="2800" dirty="0" err="1" smtClean="0">
                <a:solidFill>
                  <a:srgbClr val="007B85"/>
                </a:solidFill>
                <a:latin typeface="Arial" panose="020B0604020202020204" pitchFamily="34" charset="0"/>
              </a:rPr>
              <a:t>Shelford</a:t>
            </a:r>
            <a:r>
              <a:rPr lang="en-GB" altLang="en-US" sz="2800" dirty="0" smtClean="0">
                <a:solidFill>
                  <a:srgbClr val="007B85"/>
                </a:solidFill>
                <a:latin typeface="Arial" panose="020B0604020202020204" pitchFamily="34" charset="0"/>
              </a:rPr>
              <a:t> Group to repeat the Pain Raid to obtain data for benchmarking purposes.</a:t>
            </a:r>
          </a:p>
          <a:p>
            <a:pPr marL="374650" indent="-374650" defTabSz="914400">
              <a:buFontTx/>
              <a:buChar char="•"/>
              <a:defRPr/>
            </a:pPr>
            <a:endParaRPr lang="en-GB" altLang="en-US" sz="2800" dirty="0">
              <a:solidFill>
                <a:srgbClr val="007B85"/>
              </a:solidFill>
              <a:latin typeface="Arial" panose="020B0604020202020204" pitchFamily="34" charset="0"/>
            </a:endParaRPr>
          </a:p>
        </p:txBody>
      </p:sp>
      <p:sp>
        <p:nvSpPr>
          <p:cNvPr id="38" name="Rectangle 55"/>
          <p:cNvSpPr>
            <a:spLocks noChangeArrowheads="1"/>
          </p:cNvSpPr>
          <p:nvPr/>
        </p:nvSpPr>
        <p:spPr bwMode="auto">
          <a:xfrm>
            <a:off x="10895385" y="5078422"/>
            <a:ext cx="5868391" cy="5616624"/>
          </a:xfrm>
          <a:prstGeom prst="rect">
            <a:avLst/>
          </a:prstGeom>
          <a:noFill/>
          <a:ln>
            <a:noFill/>
          </a:ln>
        </p:spPr>
        <p:txBody>
          <a:bodyPr/>
          <a:lstStyle>
            <a:lvl1pPr marL="88900" indent="-88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eaLnBrk="1" hangingPunct="1">
              <a:spcBef>
                <a:spcPct val="0"/>
              </a:spcBef>
              <a:buNone/>
            </a:pPr>
            <a:r>
              <a:rPr lang="en-GB" altLang="en-US" sz="4400" dirty="0" smtClean="0">
                <a:solidFill>
                  <a:srgbClr val="007B85"/>
                </a:solidFill>
              </a:rPr>
              <a:t>   UCLH 2013</a:t>
            </a:r>
          </a:p>
          <a:p>
            <a:pPr marL="539750" indent="-539750" eaLnBrk="1" hangingPunct="1">
              <a:spcBef>
                <a:spcPct val="0"/>
              </a:spcBef>
            </a:pPr>
            <a:r>
              <a:rPr lang="en-GB" altLang="en-US" sz="2800" dirty="0" smtClean="0">
                <a:solidFill>
                  <a:srgbClr val="007B85"/>
                </a:solidFill>
              </a:rPr>
              <a:t>Inpatients </a:t>
            </a:r>
            <a:r>
              <a:rPr lang="en-GB" altLang="en-US" sz="2800" dirty="0">
                <a:solidFill>
                  <a:srgbClr val="007B85"/>
                </a:solidFill>
              </a:rPr>
              <a:t>aged 12 years and </a:t>
            </a:r>
            <a:r>
              <a:rPr lang="en-GB" altLang="en-US" sz="2800" dirty="0" smtClean="0">
                <a:solidFill>
                  <a:srgbClr val="007B85"/>
                </a:solidFill>
              </a:rPr>
              <a:t>over who had at least 1 overnight stay</a:t>
            </a:r>
            <a:endParaRPr lang="en-GB" altLang="en-US" sz="2800" dirty="0">
              <a:solidFill>
                <a:srgbClr val="007B85"/>
              </a:solidFill>
            </a:endParaRPr>
          </a:p>
          <a:p>
            <a:pPr marL="539750" indent="-539750" eaLnBrk="1" hangingPunct="1">
              <a:spcBef>
                <a:spcPct val="0"/>
              </a:spcBef>
            </a:pPr>
            <a:r>
              <a:rPr lang="en-GB" altLang="en-US" sz="2800" dirty="0">
                <a:solidFill>
                  <a:srgbClr val="007B85"/>
                </a:solidFill>
              </a:rPr>
              <a:t>Exclusions included maternity </a:t>
            </a:r>
            <a:r>
              <a:rPr lang="en-GB" altLang="en-US" sz="2800" dirty="0" smtClean="0">
                <a:solidFill>
                  <a:srgbClr val="007B85"/>
                </a:solidFill>
              </a:rPr>
              <a:t>patients, psychiatric </a:t>
            </a:r>
            <a:r>
              <a:rPr lang="en-GB" altLang="en-US" sz="2800" dirty="0">
                <a:solidFill>
                  <a:srgbClr val="007B85"/>
                </a:solidFill>
              </a:rPr>
              <a:t>patients and day cases</a:t>
            </a:r>
          </a:p>
          <a:p>
            <a:pPr marL="539750" indent="-539750" eaLnBrk="1" hangingPunct="1">
              <a:spcBef>
                <a:spcPct val="0"/>
              </a:spcBef>
            </a:pPr>
            <a:r>
              <a:rPr lang="en-GB" altLang="en-US" sz="2800" dirty="0">
                <a:solidFill>
                  <a:srgbClr val="007B85"/>
                </a:solidFill>
              </a:rPr>
              <a:t>Two hours, 50 non-clinical volunteers, 4 sites</a:t>
            </a:r>
          </a:p>
          <a:p>
            <a:pPr marL="539750" indent="-539750" eaLnBrk="1" hangingPunct="1">
              <a:spcBef>
                <a:spcPct val="0"/>
              </a:spcBef>
            </a:pPr>
            <a:r>
              <a:rPr lang="en-GB" altLang="en-US" sz="2800" dirty="0">
                <a:solidFill>
                  <a:srgbClr val="007B85"/>
                </a:solidFill>
              </a:rPr>
              <a:t>Main survey- 13 questions </a:t>
            </a:r>
          </a:p>
          <a:p>
            <a:pPr marL="539750" indent="-539750" eaLnBrk="1" hangingPunct="1">
              <a:spcBef>
                <a:spcPct val="0"/>
              </a:spcBef>
            </a:pPr>
            <a:r>
              <a:rPr lang="en-GB" altLang="en-US" sz="2800" dirty="0">
                <a:solidFill>
                  <a:srgbClr val="007B85"/>
                </a:solidFill>
              </a:rPr>
              <a:t>Abby Scale used to assess pain for patients cognitively impaired</a:t>
            </a:r>
          </a:p>
          <a:p>
            <a:pPr marL="539750" indent="-539750" eaLnBrk="1" hangingPunct="1">
              <a:spcBef>
                <a:spcPct val="0"/>
              </a:spcBef>
            </a:pPr>
            <a:r>
              <a:rPr lang="en-GB" altLang="en-US" sz="2800" dirty="0">
                <a:solidFill>
                  <a:srgbClr val="007B85"/>
                </a:solidFill>
              </a:rPr>
              <a:t>Nursing staff survey</a:t>
            </a:r>
          </a:p>
        </p:txBody>
      </p:sp>
      <p:sp>
        <p:nvSpPr>
          <p:cNvPr id="39" name="Rectangle 8"/>
          <p:cNvSpPr>
            <a:spLocks noChangeArrowheads="1"/>
          </p:cNvSpPr>
          <p:nvPr/>
        </p:nvSpPr>
        <p:spPr bwMode="auto">
          <a:xfrm>
            <a:off x="10928995" y="3059614"/>
            <a:ext cx="20516426" cy="1974462"/>
          </a:xfrm>
          <a:prstGeom prst="rect">
            <a:avLst/>
          </a:prstGeom>
          <a:noFill/>
          <a:ln>
            <a:noFill/>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0"/>
              </a:spcBef>
              <a:buFontTx/>
              <a:buNone/>
            </a:pPr>
            <a:r>
              <a:rPr lang="en-GB" altLang="en-US" sz="2400" dirty="0" smtClean="0">
                <a:solidFill>
                  <a:schemeClr val="bg1"/>
                </a:solidFill>
              </a:rPr>
              <a:t>In May 2013, UCLH designed and carried to repeat the survey, NUTH carried out a ‘Pain Raid’ in April 2014. This poster outlines the approach taken, findings and recommendations. out the ‘Pain Raid’ to obtain data to better understand the pain management experiences of inpatients within the Trust. In response a call out to the </a:t>
            </a:r>
            <a:r>
              <a:rPr lang="en-GB" altLang="en-US" sz="2400" dirty="0" err="1" smtClean="0">
                <a:solidFill>
                  <a:schemeClr val="bg1"/>
                </a:solidFill>
              </a:rPr>
              <a:t>Shelford</a:t>
            </a:r>
            <a:r>
              <a:rPr lang="en-GB" altLang="en-US" sz="2400" dirty="0" smtClean="0">
                <a:solidFill>
                  <a:schemeClr val="bg1"/>
                </a:solidFill>
              </a:rPr>
              <a:t> Group </a:t>
            </a:r>
            <a:endParaRPr lang="en-GB" altLang="en-US" sz="2400" dirty="0">
              <a:solidFill>
                <a:schemeClr val="bg1"/>
              </a:solidFill>
            </a:endParaRPr>
          </a:p>
        </p:txBody>
      </p:sp>
      <p:sp>
        <p:nvSpPr>
          <p:cNvPr id="40" name="Rectangle 55"/>
          <p:cNvSpPr>
            <a:spLocks noChangeArrowheads="1"/>
          </p:cNvSpPr>
          <p:nvPr/>
        </p:nvSpPr>
        <p:spPr bwMode="auto">
          <a:xfrm>
            <a:off x="18239631" y="5078422"/>
            <a:ext cx="3923952" cy="3528392"/>
          </a:xfrm>
          <a:prstGeom prst="rect">
            <a:avLst/>
          </a:prstGeom>
          <a:noFill/>
          <a:ln>
            <a:noFill/>
          </a:ln>
        </p:spPr>
        <p:txBody>
          <a:bodyPr/>
          <a:lstStyle>
            <a:lvl1pPr marL="90488" indent="-90488">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eaLnBrk="1" hangingPunct="1">
              <a:spcBef>
                <a:spcPct val="0"/>
              </a:spcBef>
              <a:buNone/>
            </a:pPr>
            <a:r>
              <a:rPr lang="en-GB" altLang="en-US" sz="2800" dirty="0" smtClean="0">
                <a:solidFill>
                  <a:srgbClr val="007B85"/>
                </a:solidFill>
              </a:rPr>
              <a:t>      </a:t>
            </a:r>
            <a:r>
              <a:rPr lang="en-GB" altLang="en-US" sz="4400" dirty="0" smtClean="0">
                <a:solidFill>
                  <a:srgbClr val="007B85"/>
                </a:solidFill>
              </a:rPr>
              <a:t>NUTH 2014</a:t>
            </a:r>
          </a:p>
          <a:p>
            <a:pPr marL="539750" indent="-539750" eaLnBrk="1" hangingPunct="1">
              <a:spcBef>
                <a:spcPct val="0"/>
              </a:spcBef>
            </a:pPr>
            <a:r>
              <a:rPr lang="en-GB" altLang="en-US" sz="2800" dirty="0" smtClean="0">
                <a:solidFill>
                  <a:srgbClr val="007B85"/>
                </a:solidFill>
              </a:rPr>
              <a:t>Inpatients </a:t>
            </a:r>
            <a:r>
              <a:rPr lang="en-GB" altLang="en-US" sz="2800" dirty="0">
                <a:solidFill>
                  <a:srgbClr val="007B85"/>
                </a:solidFill>
              </a:rPr>
              <a:t>aged 18 years and over</a:t>
            </a:r>
          </a:p>
          <a:p>
            <a:pPr marL="539750" indent="-539750" eaLnBrk="1" hangingPunct="1">
              <a:spcBef>
                <a:spcPct val="0"/>
              </a:spcBef>
            </a:pPr>
            <a:r>
              <a:rPr lang="en-GB" altLang="en-US" sz="2800" dirty="0">
                <a:solidFill>
                  <a:srgbClr val="007B85"/>
                </a:solidFill>
              </a:rPr>
              <a:t>Exclusions included only critical care patients</a:t>
            </a:r>
          </a:p>
          <a:p>
            <a:pPr marL="539750" indent="-539750" eaLnBrk="1" hangingPunct="1">
              <a:spcBef>
                <a:spcPct val="0"/>
              </a:spcBef>
            </a:pPr>
            <a:r>
              <a:rPr lang="en-GB" altLang="en-US" sz="2800" dirty="0">
                <a:solidFill>
                  <a:srgbClr val="007B85"/>
                </a:solidFill>
              </a:rPr>
              <a:t>Two hours, 50 paired volunteers clinical/ non-clinical, one </a:t>
            </a:r>
            <a:r>
              <a:rPr lang="en-GB" altLang="en-US" sz="2800" dirty="0" smtClean="0">
                <a:solidFill>
                  <a:srgbClr val="007B85"/>
                </a:solidFill>
              </a:rPr>
              <a:t>script, 2 sites</a:t>
            </a:r>
            <a:endParaRPr lang="en-GB" altLang="en-US" sz="2800" dirty="0">
              <a:solidFill>
                <a:srgbClr val="007B85"/>
              </a:solidFill>
            </a:endParaRPr>
          </a:p>
          <a:p>
            <a:pPr marL="539750" indent="-539750" eaLnBrk="1" hangingPunct="1">
              <a:spcBef>
                <a:spcPct val="0"/>
              </a:spcBef>
            </a:pPr>
            <a:r>
              <a:rPr lang="en-GB" altLang="en-US" sz="2800" dirty="0">
                <a:solidFill>
                  <a:srgbClr val="007B85"/>
                </a:solidFill>
              </a:rPr>
              <a:t>Staff on-line survey</a:t>
            </a:r>
          </a:p>
          <a:p>
            <a:pPr marL="539750" indent="-539750" eaLnBrk="1" hangingPunct="1">
              <a:spcBef>
                <a:spcPct val="0"/>
              </a:spcBef>
            </a:pPr>
            <a:r>
              <a:rPr lang="en-GB" altLang="en-US" sz="2800" dirty="0">
                <a:solidFill>
                  <a:srgbClr val="007B85"/>
                </a:solidFill>
              </a:rPr>
              <a:t>Data collated electronically</a:t>
            </a:r>
          </a:p>
          <a:p>
            <a:pPr marL="539750" indent="-539750" eaLnBrk="1" hangingPunct="1">
              <a:spcBef>
                <a:spcPct val="0"/>
              </a:spcBef>
            </a:pPr>
            <a:endParaRPr lang="en-GB" altLang="en-US" sz="2800" dirty="0">
              <a:solidFill>
                <a:srgbClr val="007B85"/>
              </a:solidFill>
            </a:endParaRPr>
          </a:p>
          <a:p>
            <a:pPr eaLnBrk="1" hangingPunct="1">
              <a:spcBef>
                <a:spcPct val="0"/>
              </a:spcBef>
            </a:pPr>
            <a:endParaRPr lang="en-GB" altLang="en-US" sz="2800" dirty="0">
              <a:solidFill>
                <a:srgbClr val="007B85"/>
              </a:solidFill>
            </a:endParaRPr>
          </a:p>
        </p:txBody>
      </p:sp>
      <p:sp>
        <p:nvSpPr>
          <p:cNvPr id="41" name="Rectangle 58"/>
          <p:cNvSpPr>
            <a:spLocks noChangeArrowheads="1"/>
          </p:cNvSpPr>
          <p:nvPr/>
        </p:nvSpPr>
        <p:spPr bwMode="auto">
          <a:xfrm>
            <a:off x="32667722" y="9528302"/>
            <a:ext cx="9646518" cy="6986528"/>
          </a:xfrm>
          <a:prstGeom prst="rect">
            <a:avLst/>
          </a:prstGeom>
          <a:solidFill>
            <a:srgbClr val="EEECE1"/>
          </a:solidFill>
          <a:ln>
            <a:noFill/>
          </a:ln>
          <a:effectLst/>
        </p:spPr>
        <p:txBody>
          <a:bodyPr wrap="square">
            <a:spAutoFit/>
          </a:bodyPr>
          <a:lstStyle/>
          <a:p>
            <a:pPr defTabSz="914400"/>
            <a:r>
              <a:rPr lang="en-GB" sz="2800" b="1" dirty="0">
                <a:solidFill>
                  <a:srgbClr val="005258"/>
                </a:solidFill>
                <a:latin typeface="Arial" panose="020B0604020202020204" pitchFamily="34" charset="0"/>
              </a:rPr>
              <a:t>Conclusions</a:t>
            </a:r>
          </a:p>
          <a:p>
            <a:pPr marL="457200" indent="-457200" defTabSz="914400">
              <a:buFont typeface="Arial" panose="020B0604020202020204" pitchFamily="34" charset="0"/>
              <a:buChar char="•"/>
            </a:pPr>
            <a:r>
              <a:rPr lang="en-GB" sz="2800" dirty="0">
                <a:solidFill>
                  <a:srgbClr val="007B85"/>
                </a:solidFill>
                <a:latin typeface="Arial" panose="020B0604020202020204" pitchFamily="34" charset="0"/>
              </a:rPr>
              <a:t>Patients admitted with chronic pain are more likely to experience pain and rate it more severely in comparison to those patients admitted </a:t>
            </a:r>
            <a:r>
              <a:rPr lang="en-GB" sz="2800" dirty="0" smtClean="0">
                <a:solidFill>
                  <a:srgbClr val="007B85"/>
                </a:solidFill>
                <a:latin typeface="Arial" panose="020B0604020202020204" pitchFamily="34" charset="0"/>
              </a:rPr>
              <a:t>with acute pain </a:t>
            </a:r>
            <a:r>
              <a:rPr lang="en-GB" sz="2800" dirty="0">
                <a:solidFill>
                  <a:srgbClr val="007B85"/>
                </a:solidFill>
                <a:latin typeface="Arial" panose="020B0604020202020204" pitchFamily="34" charset="0"/>
              </a:rPr>
              <a:t>or with cancer or none of these</a:t>
            </a:r>
            <a:r>
              <a:rPr lang="en-GB" sz="2800" dirty="0" smtClean="0">
                <a:solidFill>
                  <a:srgbClr val="007B85"/>
                </a:solidFill>
                <a:latin typeface="Arial" panose="020B0604020202020204" pitchFamily="34" charset="0"/>
              </a:rPr>
              <a:t>.</a:t>
            </a:r>
          </a:p>
          <a:p>
            <a:pPr marL="457200" indent="-457200" defTabSz="914400">
              <a:buFont typeface="Arial" panose="020B0604020202020204" pitchFamily="34" charset="0"/>
              <a:buChar char="•"/>
            </a:pPr>
            <a:r>
              <a:rPr lang="en-GB" sz="2800" dirty="0" smtClean="0">
                <a:solidFill>
                  <a:srgbClr val="007B85"/>
                </a:solidFill>
                <a:latin typeface="Arial" panose="020B0604020202020204" pitchFamily="34" charset="0"/>
              </a:rPr>
              <a:t>Staff </a:t>
            </a:r>
            <a:r>
              <a:rPr lang="en-GB" sz="2800" dirty="0">
                <a:solidFill>
                  <a:srgbClr val="007B85"/>
                </a:solidFill>
                <a:latin typeface="Arial" panose="020B0604020202020204" pitchFamily="34" charset="0"/>
              </a:rPr>
              <a:t>seem to under-represent chronic pain and over-represent acute pain in comparison to patient perception of their pain.</a:t>
            </a:r>
          </a:p>
          <a:p>
            <a:pPr marL="457200" indent="-457200" defTabSz="914400">
              <a:buFont typeface="Arial" panose="020B0604020202020204" pitchFamily="34" charset="0"/>
              <a:buChar char="•"/>
            </a:pPr>
            <a:r>
              <a:rPr lang="en-GB" sz="2800" dirty="0">
                <a:solidFill>
                  <a:srgbClr val="007B85"/>
                </a:solidFill>
                <a:latin typeface="Arial" panose="020B0604020202020204" pitchFamily="34" charset="0"/>
              </a:rPr>
              <a:t>Volunteers found the experience very rewarding and would volunteer again</a:t>
            </a:r>
          </a:p>
          <a:p>
            <a:pPr marL="457200" indent="-457200" defTabSz="914400">
              <a:buFont typeface="Arial" panose="020B0604020202020204" pitchFamily="34" charset="0"/>
              <a:buChar char="•"/>
            </a:pPr>
            <a:r>
              <a:rPr lang="en-GB" sz="2800" dirty="0">
                <a:solidFill>
                  <a:srgbClr val="007B85"/>
                </a:solidFill>
                <a:latin typeface="Arial" panose="020B0604020202020204" pitchFamily="34" charset="0"/>
              </a:rPr>
              <a:t>Patients were keen to participate.</a:t>
            </a:r>
          </a:p>
          <a:p>
            <a:pPr marL="457200" indent="-457200" defTabSz="914400">
              <a:buFont typeface="Arial" panose="020B0604020202020204" pitchFamily="34" charset="0"/>
              <a:buChar char="•"/>
            </a:pPr>
            <a:r>
              <a:rPr lang="en-GB" sz="2800" dirty="0">
                <a:solidFill>
                  <a:srgbClr val="007B85"/>
                </a:solidFill>
                <a:latin typeface="Arial" panose="020B0604020202020204" pitchFamily="34" charset="0"/>
              </a:rPr>
              <a:t>Successful demonstration of the effectiveness of the raid model, and suggest its transferability to other areas of health care.</a:t>
            </a:r>
          </a:p>
          <a:p>
            <a:pPr marL="457200" indent="-457200" defTabSz="914400">
              <a:buFont typeface="Arial" panose="020B0604020202020204" pitchFamily="34" charset="0"/>
              <a:buChar char="•"/>
            </a:pPr>
            <a:r>
              <a:rPr lang="en-GB" sz="2800" dirty="0">
                <a:solidFill>
                  <a:srgbClr val="007B85"/>
                </a:solidFill>
                <a:latin typeface="Arial" panose="020B0604020202020204" pitchFamily="34" charset="0"/>
              </a:rPr>
              <a:t>Ability to benchmark data</a:t>
            </a:r>
            <a:r>
              <a:rPr lang="en-GB" sz="2800" dirty="0" smtClean="0">
                <a:solidFill>
                  <a:srgbClr val="007B85"/>
                </a:solidFill>
                <a:latin typeface="Arial" panose="020B0604020202020204" pitchFamily="34" charset="0"/>
              </a:rPr>
              <a:t>.</a:t>
            </a:r>
          </a:p>
          <a:p>
            <a:pPr defTabSz="914400"/>
            <a:endParaRPr lang="en-GB" sz="2800" dirty="0">
              <a:solidFill>
                <a:srgbClr val="007B85"/>
              </a:solidFill>
              <a:latin typeface="Arial" panose="020B0604020202020204" pitchFamily="34" charset="0"/>
            </a:endParaRPr>
          </a:p>
        </p:txBody>
      </p:sp>
      <p:sp>
        <p:nvSpPr>
          <p:cNvPr id="42" name="Rectangle 59"/>
          <p:cNvSpPr>
            <a:spLocks noChangeArrowheads="1"/>
          </p:cNvSpPr>
          <p:nvPr/>
        </p:nvSpPr>
        <p:spPr bwMode="auto">
          <a:xfrm>
            <a:off x="32576074" y="16861866"/>
            <a:ext cx="9712094" cy="3108543"/>
          </a:xfrm>
          <a:prstGeom prst="rect">
            <a:avLst/>
          </a:prstGeom>
          <a:solidFill>
            <a:srgbClr val="EEECE1"/>
          </a:solidFill>
          <a:ln>
            <a:noFill/>
          </a:ln>
          <a:effectLst/>
          <a:extLst/>
        </p:spPr>
        <p:txBody>
          <a:bodyPr wrap="square">
            <a:spAutoFit/>
          </a:bodyPr>
          <a:lstStyle/>
          <a:p>
            <a:pPr defTabSz="914400">
              <a:defRPr/>
            </a:pPr>
            <a:r>
              <a:rPr lang="en-GB" altLang="en-US" sz="2800" b="1" u="sng" dirty="0" smtClean="0">
                <a:solidFill>
                  <a:srgbClr val="005258"/>
                </a:solidFill>
                <a:latin typeface="Arial" panose="020B0604020202020204" pitchFamily="34" charset="0"/>
              </a:rPr>
              <a:t>Recommendations</a:t>
            </a:r>
            <a:endParaRPr lang="en-GB" altLang="en-US" sz="2800" b="1" u="sng" dirty="0">
              <a:solidFill>
                <a:srgbClr val="005258"/>
              </a:solidFill>
              <a:latin typeface="Arial" panose="020B0604020202020204" pitchFamily="34" charset="0"/>
            </a:endParaRPr>
          </a:p>
          <a:p>
            <a:pPr marL="374650" indent="-374650" defTabSz="914400">
              <a:buFontTx/>
              <a:buChar char="•"/>
              <a:defRPr/>
            </a:pPr>
            <a:r>
              <a:rPr lang="en-GB" altLang="en-US" sz="2800" dirty="0" smtClean="0">
                <a:solidFill>
                  <a:srgbClr val="007B85"/>
                </a:solidFill>
                <a:latin typeface="Arial" panose="020B0604020202020204" pitchFamily="34" charset="0"/>
              </a:rPr>
              <a:t>Education package for staff</a:t>
            </a:r>
          </a:p>
          <a:p>
            <a:pPr marL="374650" indent="-374650" defTabSz="914400">
              <a:buFontTx/>
              <a:buChar char="•"/>
              <a:defRPr/>
            </a:pPr>
            <a:r>
              <a:rPr lang="en-GB" altLang="en-US" sz="2800" dirty="0" smtClean="0">
                <a:solidFill>
                  <a:srgbClr val="007B85"/>
                </a:solidFill>
                <a:latin typeface="Arial" panose="020B0604020202020204" pitchFamily="34" charset="0"/>
              </a:rPr>
              <a:t>Map </a:t>
            </a:r>
            <a:r>
              <a:rPr lang="en-GB" altLang="en-US" sz="2800" dirty="0">
                <a:solidFill>
                  <a:srgbClr val="007B85"/>
                </a:solidFill>
                <a:latin typeface="Arial" panose="020B0604020202020204" pitchFamily="34" charset="0"/>
              </a:rPr>
              <a:t>journey for patients admitted with chronic pain - is admission the best option if surgery is not required?</a:t>
            </a:r>
          </a:p>
          <a:p>
            <a:pPr marL="374650" indent="-374650" defTabSz="914400">
              <a:buFontTx/>
              <a:buChar char="•"/>
              <a:defRPr/>
            </a:pPr>
            <a:r>
              <a:rPr lang="en-GB" altLang="en-US" sz="2800" dirty="0">
                <a:solidFill>
                  <a:srgbClr val="007B85"/>
                </a:solidFill>
                <a:latin typeface="Arial" panose="020B0604020202020204" pitchFamily="34" charset="0"/>
              </a:rPr>
              <a:t>Review when staff survey results are available.</a:t>
            </a:r>
          </a:p>
          <a:p>
            <a:pPr marL="374650" indent="-374650" defTabSz="914400">
              <a:buFontTx/>
              <a:buChar char="•"/>
              <a:defRPr/>
            </a:pPr>
            <a:endParaRPr lang="en-GB" altLang="en-US" sz="2800" dirty="0" smtClean="0">
              <a:solidFill>
                <a:srgbClr val="007B85"/>
              </a:solidFill>
              <a:latin typeface="Arial" panose="020B0604020202020204" pitchFamily="34" charset="0"/>
            </a:endParaRPr>
          </a:p>
          <a:p>
            <a:pPr marL="374650" indent="-374650" defTabSz="914400">
              <a:buFontTx/>
              <a:buChar char="•"/>
              <a:defRPr/>
            </a:pPr>
            <a:endParaRPr lang="en-GB" altLang="en-US" sz="2800" dirty="0">
              <a:solidFill>
                <a:srgbClr val="007B85"/>
              </a:solidFill>
              <a:latin typeface="Arial" panose="020B0604020202020204" pitchFamily="34" charset="0"/>
            </a:endParaRPr>
          </a:p>
        </p:txBody>
      </p:sp>
      <p:sp>
        <p:nvSpPr>
          <p:cNvPr id="4" name="Rectangle 3"/>
          <p:cNvSpPr/>
          <p:nvPr/>
        </p:nvSpPr>
        <p:spPr>
          <a:xfrm>
            <a:off x="10725764" y="4557786"/>
            <a:ext cx="20621048" cy="6668375"/>
          </a:xfrm>
          <a:prstGeom prst="rect">
            <a:avLst/>
          </a:prstGeom>
          <a:noFill/>
          <a:ln w="12700">
            <a:solidFill>
              <a:srgbClr val="007B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 Box 80"/>
          <p:cNvSpPr txBox="1">
            <a:spLocks noChangeArrowheads="1"/>
          </p:cNvSpPr>
          <p:nvPr/>
        </p:nvSpPr>
        <p:spPr bwMode="auto">
          <a:xfrm>
            <a:off x="9359148" y="19625447"/>
            <a:ext cx="6696744" cy="1015663"/>
          </a:xfrm>
          <a:prstGeom prst="rect">
            <a:avLst/>
          </a:prstGeom>
          <a:solidFill>
            <a:schemeClr val="tx1"/>
          </a:solidFill>
          <a:ln w="9525">
            <a:noFill/>
            <a:miter lim="800000"/>
            <a:headEnd/>
            <a:tailEnd/>
          </a:ln>
        </p:spPr>
        <p:txBody>
          <a:bodyPr wrap="square">
            <a:spAutoFit/>
          </a:bodyPr>
          <a:lstStyle/>
          <a:p>
            <a:pPr algn="ctr" defTabSz="914400" fontAlgn="b"/>
            <a:r>
              <a:rPr lang="en-GB" sz="3200" dirty="0" smtClean="0">
                <a:solidFill>
                  <a:srgbClr val="007B85"/>
                </a:solidFill>
                <a:latin typeface="Arial" panose="020B0604020202020204" pitchFamily="34" charset="0"/>
                <a:cs typeface="Arial" panose="020B0604020202020204" pitchFamily="34" charset="0"/>
              </a:rPr>
              <a:t>(</a:t>
            </a:r>
            <a:r>
              <a:rPr lang="en-GB" sz="2800" dirty="0" smtClean="0">
                <a:solidFill>
                  <a:srgbClr val="007B85"/>
                </a:solidFill>
                <a:latin typeface="Arial" panose="020B0604020202020204" pitchFamily="34" charset="0"/>
                <a:cs typeface="Arial" panose="020B0604020202020204" pitchFamily="34" charset="0"/>
              </a:rPr>
              <a:t>UCLH) Classification of conditions of patients currently in pain</a:t>
            </a:r>
            <a:endParaRPr lang="en-GB" sz="2800" dirty="0">
              <a:solidFill>
                <a:srgbClr val="007B85"/>
              </a:solidFill>
              <a:latin typeface="Arial" panose="020B0604020202020204" pitchFamily="34" charset="0"/>
              <a:cs typeface="Arial" panose="020B0604020202020204" pitchFamily="34" charset="0"/>
            </a:endParaRPr>
          </a:p>
        </p:txBody>
      </p:sp>
      <p:graphicFrame>
        <p:nvGraphicFramePr>
          <p:cNvPr id="43" name="Chart 2"/>
          <p:cNvGraphicFramePr>
            <a:graphicFrameLocks/>
          </p:cNvGraphicFramePr>
          <p:nvPr>
            <p:extLst>
              <p:ext uri="{D42A27DB-BD31-4B8C-83A1-F6EECF244321}">
                <p14:modId xmlns:p14="http://schemas.microsoft.com/office/powerpoint/2010/main" val="2699430496"/>
              </p:ext>
            </p:extLst>
          </p:nvPr>
        </p:nvGraphicFramePr>
        <p:xfrm>
          <a:off x="10018839" y="20781867"/>
          <a:ext cx="5008458" cy="3998931"/>
        </p:xfrm>
        <a:graphic>
          <a:graphicData uri="http://schemas.openxmlformats.org/drawingml/2006/chart">
            <c:chart xmlns:c="http://schemas.openxmlformats.org/drawingml/2006/chart" xmlns:r="http://schemas.openxmlformats.org/officeDocument/2006/relationships" r:id="rId16"/>
          </a:graphicData>
        </a:graphic>
      </p:graphicFrame>
      <p:sp>
        <p:nvSpPr>
          <p:cNvPr id="46" name="Text Box 80"/>
          <p:cNvSpPr txBox="1">
            <a:spLocks noChangeArrowheads="1"/>
          </p:cNvSpPr>
          <p:nvPr/>
        </p:nvSpPr>
        <p:spPr bwMode="auto">
          <a:xfrm>
            <a:off x="27093630" y="20137144"/>
            <a:ext cx="5922246" cy="523220"/>
          </a:xfrm>
          <a:prstGeom prst="rect">
            <a:avLst/>
          </a:prstGeom>
          <a:solidFill>
            <a:schemeClr val="tx1"/>
          </a:solidFill>
          <a:ln w="9525">
            <a:noFill/>
            <a:miter lim="800000"/>
            <a:headEnd/>
            <a:tailEnd/>
          </a:ln>
        </p:spPr>
        <p:txBody>
          <a:bodyPr wrap="square">
            <a:spAutoFit/>
          </a:bodyPr>
          <a:lstStyle/>
          <a:p>
            <a:pPr algn="ctr" defTabSz="914400" fontAlgn="b"/>
            <a:r>
              <a:rPr lang="en-GB" sz="2800" dirty="0" smtClean="0">
                <a:solidFill>
                  <a:srgbClr val="007B85"/>
                </a:solidFill>
                <a:latin typeface="Arial" panose="020B0604020202020204" pitchFamily="34" charset="0"/>
                <a:cs typeface="Arial" panose="020B0604020202020204" pitchFamily="34" charset="0"/>
              </a:rPr>
              <a:t>(UCLH) Pain rating at its worst</a:t>
            </a:r>
            <a:endParaRPr lang="en-GB" sz="2800" dirty="0">
              <a:solidFill>
                <a:srgbClr val="007B85"/>
              </a:solidFill>
              <a:latin typeface="Arial" panose="020B0604020202020204" pitchFamily="34" charset="0"/>
              <a:cs typeface="Arial" panose="020B0604020202020204" pitchFamily="34" charset="0"/>
            </a:endParaRPr>
          </a:p>
        </p:txBody>
      </p:sp>
      <p:sp>
        <p:nvSpPr>
          <p:cNvPr id="47" name="Text Box 80"/>
          <p:cNvSpPr txBox="1">
            <a:spLocks noChangeArrowheads="1"/>
          </p:cNvSpPr>
          <p:nvPr/>
        </p:nvSpPr>
        <p:spPr bwMode="auto">
          <a:xfrm>
            <a:off x="21679669" y="20125585"/>
            <a:ext cx="5617071" cy="523220"/>
          </a:xfrm>
          <a:prstGeom prst="rect">
            <a:avLst/>
          </a:prstGeom>
          <a:solidFill>
            <a:schemeClr val="tx1"/>
          </a:solidFill>
          <a:ln w="9525">
            <a:noFill/>
            <a:miter lim="800000"/>
            <a:headEnd/>
            <a:tailEnd/>
          </a:ln>
        </p:spPr>
        <p:txBody>
          <a:bodyPr wrap="square">
            <a:spAutoFit/>
          </a:bodyPr>
          <a:lstStyle/>
          <a:p>
            <a:pPr algn="ctr" defTabSz="914400" fontAlgn="b"/>
            <a:r>
              <a:rPr lang="en-GB" sz="2800" dirty="0" smtClean="0">
                <a:solidFill>
                  <a:srgbClr val="007B85"/>
                </a:solidFill>
                <a:latin typeface="Arial" panose="020B0604020202020204" pitchFamily="34" charset="0"/>
                <a:cs typeface="Arial" panose="020B0604020202020204" pitchFamily="34" charset="0"/>
              </a:rPr>
              <a:t>(UCLH) Current pain rating</a:t>
            </a:r>
            <a:endParaRPr lang="en-GB" sz="2800" dirty="0">
              <a:solidFill>
                <a:srgbClr val="007B85"/>
              </a:solidFill>
              <a:latin typeface="Arial" panose="020B0604020202020204" pitchFamily="34" charset="0"/>
              <a:cs typeface="Arial" panose="020B0604020202020204" pitchFamily="34" charset="0"/>
            </a:endParaRPr>
          </a:p>
        </p:txBody>
      </p:sp>
      <p:grpSp>
        <p:nvGrpSpPr>
          <p:cNvPr id="10" name="Group 9"/>
          <p:cNvGrpSpPr/>
          <p:nvPr/>
        </p:nvGrpSpPr>
        <p:grpSpPr>
          <a:xfrm>
            <a:off x="21875906" y="20766040"/>
            <a:ext cx="4516790" cy="3955366"/>
            <a:chOff x="16694125" y="19456968"/>
            <a:chExt cx="4439270" cy="5091360"/>
          </a:xfrm>
        </p:grpSpPr>
        <p:graphicFrame>
          <p:nvGraphicFramePr>
            <p:cNvPr id="8" name="Object 6"/>
            <p:cNvGraphicFramePr>
              <a:graphicFrameLocks/>
            </p:cNvGraphicFramePr>
            <p:nvPr>
              <p:extLst>
                <p:ext uri="{D42A27DB-BD31-4B8C-83A1-F6EECF244321}">
                  <p14:modId xmlns:p14="http://schemas.microsoft.com/office/powerpoint/2010/main" val="3044286918"/>
                </p:ext>
              </p:extLst>
            </p:nvPr>
          </p:nvGraphicFramePr>
          <p:xfrm>
            <a:off x="16920170" y="19456968"/>
            <a:ext cx="4213225" cy="5091360"/>
          </p:xfrm>
          <a:graphic>
            <a:graphicData uri="http://schemas.openxmlformats.org/drawingml/2006/chart">
              <c:chart xmlns:c="http://schemas.openxmlformats.org/drawingml/2006/chart" xmlns:r="http://schemas.openxmlformats.org/officeDocument/2006/relationships" r:id="rId17"/>
            </a:graphicData>
          </a:graphic>
        </p:graphicFrame>
        <p:sp>
          <p:nvSpPr>
            <p:cNvPr id="9" name="TextBox 8"/>
            <p:cNvSpPr txBox="1"/>
            <p:nvPr/>
          </p:nvSpPr>
          <p:spPr>
            <a:xfrm>
              <a:off x="16694125" y="20324563"/>
              <a:ext cx="461665" cy="2304256"/>
            </a:xfrm>
            <a:prstGeom prst="rect">
              <a:avLst/>
            </a:prstGeom>
            <a:noFill/>
          </p:spPr>
          <p:txBody>
            <a:bodyPr vert="vert270" wrap="square" rtlCol="0">
              <a:spAutoFit/>
            </a:bodyPr>
            <a:lstStyle/>
            <a:p>
              <a:r>
                <a:rPr lang="en-GB" sz="1800" dirty="0" smtClean="0">
                  <a:solidFill>
                    <a:schemeClr val="bg1"/>
                  </a:solidFill>
                </a:rPr>
                <a:t>Percentage (%)</a:t>
              </a:r>
              <a:endParaRPr lang="en-GB" sz="1800" dirty="0">
                <a:solidFill>
                  <a:schemeClr val="bg1"/>
                </a:solidFill>
              </a:endParaRPr>
            </a:p>
          </p:txBody>
        </p:sp>
      </p:grpSp>
      <p:grpSp>
        <p:nvGrpSpPr>
          <p:cNvPr id="11" name="Group 10"/>
          <p:cNvGrpSpPr/>
          <p:nvPr/>
        </p:nvGrpSpPr>
        <p:grpSpPr>
          <a:xfrm>
            <a:off x="27014306" y="20766040"/>
            <a:ext cx="5282563" cy="4020229"/>
            <a:chOff x="22310749" y="19530745"/>
            <a:chExt cx="5141862" cy="5156714"/>
          </a:xfrm>
        </p:grpSpPr>
        <p:graphicFrame>
          <p:nvGraphicFramePr>
            <p:cNvPr id="6" name="Object 4"/>
            <p:cNvGraphicFramePr>
              <a:graphicFrameLocks/>
            </p:cNvGraphicFramePr>
            <p:nvPr>
              <p:extLst>
                <p:ext uri="{D42A27DB-BD31-4B8C-83A1-F6EECF244321}">
                  <p14:modId xmlns:p14="http://schemas.microsoft.com/office/powerpoint/2010/main" val="1348334812"/>
                </p:ext>
              </p:extLst>
            </p:nvPr>
          </p:nvGraphicFramePr>
          <p:xfrm>
            <a:off x="22628398" y="19530745"/>
            <a:ext cx="4824213" cy="5156714"/>
          </p:xfrm>
          <a:graphic>
            <a:graphicData uri="http://schemas.openxmlformats.org/drawingml/2006/chart">
              <c:chart xmlns:c="http://schemas.openxmlformats.org/drawingml/2006/chart" xmlns:r="http://schemas.openxmlformats.org/officeDocument/2006/relationships" r:id="rId18"/>
            </a:graphicData>
          </a:graphic>
        </p:graphicFrame>
        <p:sp>
          <p:nvSpPr>
            <p:cNvPr id="48" name="TextBox 47"/>
            <p:cNvSpPr txBox="1"/>
            <p:nvPr/>
          </p:nvSpPr>
          <p:spPr>
            <a:xfrm>
              <a:off x="22310749" y="20252555"/>
              <a:ext cx="461665" cy="2304256"/>
            </a:xfrm>
            <a:prstGeom prst="rect">
              <a:avLst/>
            </a:prstGeom>
            <a:noFill/>
          </p:spPr>
          <p:txBody>
            <a:bodyPr vert="vert270" wrap="square" rtlCol="0">
              <a:spAutoFit/>
            </a:bodyPr>
            <a:lstStyle/>
            <a:p>
              <a:r>
                <a:rPr lang="en-GB" sz="1800" dirty="0" smtClean="0">
                  <a:solidFill>
                    <a:schemeClr val="bg1"/>
                  </a:solidFill>
                </a:rPr>
                <a:t>Percentage (%)</a:t>
              </a:r>
              <a:endParaRPr lang="en-GB" sz="1800" dirty="0">
                <a:solidFill>
                  <a:schemeClr val="bg1"/>
                </a:solidFill>
              </a:endParaRPr>
            </a:p>
          </p:txBody>
        </p:sp>
      </p:grpSp>
      <p:graphicFrame>
        <p:nvGraphicFramePr>
          <p:cNvPr id="49" name="Chart 48"/>
          <p:cNvGraphicFramePr>
            <a:graphicFrameLocks/>
          </p:cNvGraphicFramePr>
          <p:nvPr>
            <p:extLst>
              <p:ext uri="{D42A27DB-BD31-4B8C-83A1-F6EECF244321}">
                <p14:modId xmlns:p14="http://schemas.microsoft.com/office/powerpoint/2010/main" val="1520804132"/>
              </p:ext>
            </p:extLst>
          </p:nvPr>
        </p:nvGraphicFramePr>
        <p:xfrm>
          <a:off x="23484493" y="5057128"/>
          <a:ext cx="7272808" cy="7239982"/>
        </p:xfrm>
        <a:graphic>
          <a:graphicData uri="http://schemas.openxmlformats.org/drawingml/2006/chart">
            <c:chart xmlns:c="http://schemas.openxmlformats.org/drawingml/2006/chart" xmlns:r="http://schemas.openxmlformats.org/officeDocument/2006/relationships" r:id="rId19"/>
          </a:graphicData>
        </a:graphic>
      </p:graphicFrame>
      <p:sp>
        <p:nvSpPr>
          <p:cNvPr id="5" name="Rectangle 4"/>
          <p:cNvSpPr/>
          <p:nvPr/>
        </p:nvSpPr>
        <p:spPr>
          <a:xfrm>
            <a:off x="16381670" y="20365024"/>
            <a:ext cx="4654618" cy="833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Text Box 80"/>
          <p:cNvSpPr txBox="1">
            <a:spLocks noChangeArrowheads="1"/>
          </p:cNvSpPr>
          <p:nvPr/>
        </p:nvSpPr>
        <p:spPr bwMode="auto">
          <a:xfrm>
            <a:off x="15717710" y="19617753"/>
            <a:ext cx="6454331" cy="1015663"/>
          </a:xfrm>
          <a:prstGeom prst="rect">
            <a:avLst/>
          </a:prstGeom>
          <a:solidFill>
            <a:schemeClr val="tx1"/>
          </a:solidFill>
          <a:ln w="9525">
            <a:noFill/>
            <a:miter lim="800000"/>
            <a:headEnd/>
            <a:tailEnd/>
          </a:ln>
        </p:spPr>
        <p:txBody>
          <a:bodyPr wrap="square">
            <a:spAutoFit/>
          </a:bodyPr>
          <a:lstStyle/>
          <a:p>
            <a:pPr algn="ctr" defTabSz="914400" fontAlgn="b"/>
            <a:r>
              <a:rPr lang="en-GB" sz="3200" dirty="0" smtClean="0">
                <a:solidFill>
                  <a:srgbClr val="007B85"/>
                </a:solidFill>
                <a:latin typeface="Arial" panose="020B0604020202020204" pitchFamily="34" charset="0"/>
                <a:cs typeface="Arial" panose="020B0604020202020204" pitchFamily="34" charset="0"/>
              </a:rPr>
              <a:t>(</a:t>
            </a:r>
            <a:r>
              <a:rPr lang="en-GB" sz="2800" dirty="0" smtClean="0">
                <a:solidFill>
                  <a:srgbClr val="007B85"/>
                </a:solidFill>
                <a:latin typeface="Arial" panose="020B0604020202020204" pitchFamily="34" charset="0"/>
                <a:cs typeface="Arial" panose="020B0604020202020204" pitchFamily="34" charset="0"/>
              </a:rPr>
              <a:t>NUTH) Do you have an acute or chronic pain problem?</a:t>
            </a:r>
            <a:endParaRPr lang="en-GB" sz="2800" dirty="0">
              <a:solidFill>
                <a:srgbClr val="007B85"/>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462</TotalTime>
  <Words>880</Words>
  <Application>Microsoft Office PowerPoint</Application>
  <PresentationFormat>Custom</PresentationFormat>
  <Paragraphs>112</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Flow</vt:lpstr>
      <vt:lpstr>Worksheet</vt:lpstr>
      <vt:lpstr>PowerPoint Presentation</vt:lpstr>
    </vt:vector>
  </TitlesOfParts>
  <Company>NUTH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Jennings</dc:creator>
  <cp:lastModifiedBy>Blackburn, Alison (Pain Nurse)</cp:lastModifiedBy>
  <cp:revision>48</cp:revision>
  <cp:lastPrinted>2014-09-05T07:52:00Z</cp:lastPrinted>
  <dcterms:created xsi:type="dcterms:W3CDTF">2014-08-19T13:30:53Z</dcterms:created>
  <dcterms:modified xsi:type="dcterms:W3CDTF">2014-09-05T07:52:52Z</dcterms:modified>
</cp:coreProperties>
</file>