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collins2" initials="j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24" y="6588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layout/>
      <c:txPr>
        <a:bodyPr/>
        <a:lstStyle/>
        <a:p>
          <a:pPr>
            <a:defRPr sz="2200"/>
          </a:pPr>
          <a:endParaRPr lang="en-US"/>
        </a:p>
      </c:txPr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PCAs after exclusions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Morphine PCA n=51</c:v>
                </c:pt>
                <c:pt idx="1">
                  <c:v>Fentanyl PCA n=47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51</c:v>
                </c:pt>
                <c:pt idx="1">
                  <c:v>47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59008942176626356"/>
          <c:y val="0.35999380571970013"/>
          <c:w val="0.32712498032035336"/>
          <c:h val="0.43097465061534074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Morphine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23</c:v>
                </c:pt>
                <c:pt idx="1">
                  <c:v>16</c:v>
                </c:pt>
                <c:pt idx="2">
                  <c:v>5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Fentanyl</c:v>
                </c:pt>
              </c:strCache>
            </c:strRef>
          </c:tx>
          <c:cat>
            <c:numRef>
              <c:f>Sheet1!$A$2:$A$17</c:f>
              <c:numCache>
                <c:formatCode>General</c:formatCode>
                <c:ptCount val="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8</c:v>
                </c:pt>
                <c:pt idx="1">
                  <c:v>6</c:v>
                </c:pt>
                <c:pt idx="2">
                  <c:v>4</c:v>
                </c:pt>
                <c:pt idx="3">
                  <c:v>9</c:v>
                </c:pt>
                <c:pt idx="4">
                  <c:v>2</c:v>
                </c:pt>
                <c:pt idx="5">
                  <c:v>6</c:v>
                </c:pt>
                <c:pt idx="6">
                  <c:v>3</c:v>
                </c:pt>
                <c:pt idx="7">
                  <c:v>4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</c:numCache>
            </c:numRef>
          </c:val>
        </c:ser>
        <c:axId val="109415808"/>
        <c:axId val="109425792"/>
      </c:barChart>
      <c:catAx>
        <c:axId val="109415808"/>
        <c:scaling>
          <c:orientation val="minMax"/>
        </c:scaling>
        <c:axPos val="b"/>
        <c:numFmt formatCode="General" sourceLinked="1"/>
        <c:tickLblPos val="nextTo"/>
        <c:crossAx val="109425792"/>
        <c:crosses val="autoZero"/>
        <c:auto val="1"/>
        <c:lblAlgn val="ctr"/>
        <c:lblOffset val="100"/>
      </c:catAx>
      <c:valAx>
        <c:axId val="109425792"/>
        <c:scaling>
          <c:orientation val="minMax"/>
        </c:scaling>
        <c:axPos val="l"/>
        <c:majorGridlines/>
        <c:numFmt formatCode="General" sourceLinked="1"/>
        <c:tickLblPos val="nextTo"/>
        <c:crossAx val="10941580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795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8566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9060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9499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8103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340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4837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9293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0666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0967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8192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7884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4E462-2D6D-48CB-A542-9D40EDF4B915}" type="datetimeFigureOut">
              <a:rPr lang="en-GB" smtClean="0"/>
              <a:pPr/>
              <a:t>27/07/2019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BB6-1AB1-4D78-8EF7-7FFD7C0A544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2093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4"/>
            <a:ext cx="15960764" cy="4422328"/>
          </a:xfrm>
        </p:spPr>
        <p:txBody>
          <a:bodyPr>
            <a:normAutofit/>
          </a:bodyPr>
          <a:lstStyle/>
          <a:p>
            <a:r>
              <a:rPr lang="en-GB" sz="8000" dirty="0" smtClean="0"/>
              <a:t>Service Evaluation of Morphine vs Fentanyl PCA</a:t>
            </a:r>
            <a:br>
              <a:rPr lang="en-GB" sz="8000" dirty="0" smtClean="0"/>
            </a:br>
            <a:r>
              <a:rPr lang="en-GB" sz="4000" dirty="0" smtClean="0"/>
              <a:t>Dr O. H. Whinn, Sister J. Collins.</a:t>
            </a:r>
            <a:br>
              <a:rPr lang="en-GB" sz="4000" dirty="0" smtClean="0"/>
            </a:br>
            <a:r>
              <a:rPr lang="en-GB" sz="4000" dirty="0" smtClean="0"/>
              <a:t>Acute pain team, University Hospital of North Durham.</a:t>
            </a:r>
            <a:endParaRPr lang="en-GB" sz="8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044328" y="5778947"/>
            <a:ext cx="9505056" cy="4464496"/>
          </a:xfrm>
        </p:spPr>
        <p:txBody>
          <a:bodyPr>
            <a:normAutofit fontScale="55000" lnSpcReduction="20000"/>
          </a:bodyPr>
          <a:lstStyle/>
          <a:p>
            <a:r>
              <a:rPr lang="en-GB" sz="7300" dirty="0" smtClean="0"/>
              <a:t>Introduction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GB" sz="6200" b="0" dirty="0" smtClean="0"/>
              <a:t>Increasing need to change from morphine to </a:t>
            </a:r>
            <a:r>
              <a:rPr lang="en-GB" sz="6200" b="0" dirty="0" err="1" smtClean="0"/>
              <a:t>fentanyl</a:t>
            </a:r>
            <a:r>
              <a:rPr lang="en-GB" sz="6200" b="0" dirty="0" smtClean="0"/>
              <a:t> PCAs for elderly patients and those with renal impairment.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GB" sz="6200" b="0" dirty="0" smtClean="0"/>
              <a:t>Little evidence could be found about use of </a:t>
            </a:r>
            <a:r>
              <a:rPr lang="en-GB" sz="6200" b="0" dirty="0" err="1" smtClean="0"/>
              <a:t>fentanyl</a:t>
            </a:r>
            <a:r>
              <a:rPr lang="en-GB" sz="6200" b="0" dirty="0" smtClean="0"/>
              <a:t> PCAs compared with morphine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GB" sz="6200" b="0" dirty="0" smtClean="0"/>
              <a:t>Is it worth changing our default PCA?  What is the optimum dose?  Are there other unrecognised advantages of </a:t>
            </a:r>
            <a:r>
              <a:rPr lang="en-GB" sz="6200" b="0" dirty="0" err="1" smtClean="0"/>
              <a:t>Fentanyl</a:t>
            </a:r>
            <a:r>
              <a:rPr lang="en-GB" sz="6200" b="0" dirty="0" smtClean="0"/>
              <a:t> PCAs?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044328" y="10171435"/>
            <a:ext cx="9449551" cy="19082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4000" b="1" dirty="0" smtClean="0"/>
              <a:t>Method</a:t>
            </a:r>
          </a:p>
          <a:p>
            <a:r>
              <a:rPr lang="en-GB" sz="3400" dirty="0" smtClean="0"/>
              <a:t>Retrospective review most recent 60 Morphine (1mg/ml) PCAs (1mg bolus 5 min lockout)</a:t>
            </a:r>
          </a:p>
          <a:p>
            <a:r>
              <a:rPr lang="en-GB" sz="3400" dirty="0" smtClean="0"/>
              <a:t>Prospectively use fentanyl (10mcg/ml; 10mcg bolus 6 min lock out) as default PCA unless clinical indication for morphine.</a:t>
            </a:r>
          </a:p>
          <a:p>
            <a:r>
              <a:rPr lang="en-GB" sz="3400" dirty="0" smtClean="0"/>
              <a:t>Maintain regular review to ensure patient care not compromised by the change</a:t>
            </a:r>
          </a:p>
          <a:p>
            <a:r>
              <a:rPr lang="en-GB" sz="3400" dirty="0" smtClean="0"/>
              <a:t>Data collected:-</a:t>
            </a:r>
          </a:p>
          <a:p>
            <a:pPr lvl="1"/>
            <a:r>
              <a:rPr lang="en-GB" sz="3400" dirty="0" smtClean="0"/>
              <a:t>Patient Demographics</a:t>
            </a:r>
          </a:p>
          <a:p>
            <a:pPr lvl="1"/>
            <a:r>
              <a:rPr lang="en-GB" sz="3400" dirty="0" smtClean="0"/>
              <a:t>Pain scores</a:t>
            </a:r>
          </a:p>
          <a:p>
            <a:pPr lvl="1"/>
            <a:r>
              <a:rPr lang="en-GB" sz="3400" dirty="0" smtClean="0"/>
              <a:t>Changes to bolus dose or drug</a:t>
            </a:r>
          </a:p>
          <a:p>
            <a:pPr lvl="1"/>
            <a:r>
              <a:rPr lang="en-GB" sz="3400" dirty="0" smtClean="0"/>
              <a:t>Side effects</a:t>
            </a:r>
          </a:p>
          <a:p>
            <a:pPr lvl="1"/>
            <a:r>
              <a:rPr lang="en-GB" sz="3400" dirty="0" smtClean="0"/>
              <a:t>Duration of use and total dose used</a:t>
            </a:r>
          </a:p>
          <a:p>
            <a:pPr lvl="1"/>
            <a:r>
              <a:rPr lang="en-GB" sz="3400" dirty="0" smtClean="0"/>
              <a:t>Number of syringe refills</a:t>
            </a:r>
          </a:p>
          <a:p>
            <a:r>
              <a:rPr lang="en-GB" sz="3400" dirty="0" smtClean="0"/>
              <a:t>Interim analysis  - 8 of the first 25 fentanyl PCAs required increase in bolus dose to 20mcg  - default set up changed to 20mcg for the rest of the fentanyl PCA patients</a:t>
            </a:r>
          </a:p>
          <a:p>
            <a:pPr marL="0" indent="0">
              <a:buNone/>
            </a:pPr>
            <a:r>
              <a:rPr lang="en-GB" sz="4000" b="1" dirty="0" smtClean="0"/>
              <a:t>Results</a:t>
            </a:r>
          </a:p>
          <a:p>
            <a:endParaRPr lang="en-GB" sz="4000" dirty="0" smtClean="0"/>
          </a:p>
          <a:p>
            <a:endParaRPr lang="en-GB" sz="4000" dirty="0"/>
          </a:p>
          <a:p>
            <a:pPr>
              <a:buNone/>
            </a:pPr>
            <a:endParaRPr lang="en-GB" sz="4000" dirty="0" smtClean="0"/>
          </a:p>
          <a:p>
            <a:endParaRPr lang="en-GB" sz="4000" dirty="0"/>
          </a:p>
          <a:p>
            <a:endParaRPr lang="en-GB" sz="3200" b="0" dirty="0" smtClean="0"/>
          </a:p>
          <a:p>
            <a:endParaRPr lang="en-GB" sz="3400" b="0" dirty="0" smtClean="0"/>
          </a:p>
          <a:p>
            <a:r>
              <a:rPr lang="en-GB" sz="3400" b="0" dirty="0" smtClean="0"/>
              <a:t>Groups </a:t>
            </a:r>
            <a:r>
              <a:rPr lang="en-GB" sz="3400" b="0" dirty="0" smtClean="0"/>
              <a:t>comparable for age, additional techniques  eg. spinals, blocks etc.  Variety of surgical specialties but colorectal most common in both groups.</a:t>
            </a:r>
          </a:p>
          <a:p>
            <a:r>
              <a:rPr lang="en-GB" sz="3400" dirty="0" smtClean="0"/>
              <a:t>Median duration of PCA usage :- Morphine 25 to 48 hours; Fentanyl 49 to 72 hours</a:t>
            </a:r>
          </a:p>
          <a:p>
            <a:pPr>
              <a:buNone/>
            </a:pPr>
            <a:endParaRPr lang="en-GB" sz="3200" b="0" dirty="0" smtClean="0"/>
          </a:p>
          <a:p>
            <a:endParaRPr lang="en-GB" sz="4000" dirty="0" smtClean="0"/>
          </a:p>
          <a:p>
            <a:pPr marL="1476162" lvl="1" indent="0">
              <a:buNone/>
            </a:pPr>
            <a:endParaRPr lang="en-GB" sz="2800" dirty="0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10837416" y="5706939"/>
            <a:ext cx="9453263" cy="23690632"/>
          </a:xfrm>
        </p:spPr>
        <p:txBody>
          <a:bodyPr anchor="t" anchorCtr="0"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400" b="0" dirty="0" smtClean="0"/>
              <a:t>Similar rates of nausea and vomiting.</a:t>
            </a:r>
          </a:p>
          <a:p>
            <a:endParaRPr lang="en-GB" sz="4000" dirty="0" smtClean="0"/>
          </a:p>
          <a:p>
            <a:endParaRPr lang="en-GB" sz="4000" dirty="0" smtClean="0"/>
          </a:p>
          <a:p>
            <a:endParaRPr lang="en-GB" sz="4000" dirty="0"/>
          </a:p>
          <a:p>
            <a:endParaRPr lang="en-GB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400" b="0" dirty="0" smtClean="0"/>
              <a:t>Pain scores – huge amount of data.  Worst pain scores were recorded for the audit but for these the majority were only 1 or 2 episodes.  Mostly mild – moderate pain with no great difference between fentanyl 20mcg bolus and morphine.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/>
            <a:endParaRPr lang="en-GB" sz="3200" b="0" dirty="0" smtClean="0"/>
          </a:p>
          <a:p>
            <a:pPr marL="571500" indent="-571500"/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400" b="0" dirty="0" smtClean="0"/>
              <a:t>Syringe refills – Fentanyl PCA needed more refills than morphine.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b="0" dirty="0" smtClean="0"/>
          </a:p>
          <a:p>
            <a:pPr marL="571500" indent="-571500"/>
            <a:endParaRPr lang="en-GB" sz="4000" dirty="0" smtClean="0"/>
          </a:p>
          <a:p>
            <a:pPr marL="571500" indent="-571500"/>
            <a:r>
              <a:rPr lang="en-GB" sz="4000" dirty="0" smtClean="0"/>
              <a:t>Discussion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400" b="0" dirty="0" smtClean="0"/>
              <a:t>Morphine and Fentanyl (20mcg bolus) PCAs were comparable.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400" b="0" dirty="0" smtClean="0"/>
              <a:t>PCA policy updated to include Fentanyl as an equal option to morphine where clinically indicated.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400" b="0" dirty="0" smtClean="0"/>
              <a:t>Fentanyl PCA 20mcg bolus as standard.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400" b="0" dirty="0" smtClean="0"/>
              <a:t>Concentration in fentanyl syringe increased to 20mcg/ml to decrease syringe changes.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3400" b="0" dirty="0" smtClean="0"/>
              <a:t>Useful exercise to help us find the best dose and increase familiarity of staff with fentanyl PCAs so more likely to be used in vulnerable patients</a:t>
            </a:r>
            <a:r>
              <a:rPr lang="en-GB" sz="3400" b="0" dirty="0" smtClean="0"/>
              <a:t>.</a:t>
            </a:r>
          </a:p>
          <a:p>
            <a:pPr marL="571500" indent="-571500">
              <a:buFont typeface="Arial" pitchFamily="34" charset="0"/>
              <a:buChar char="•"/>
            </a:pPr>
            <a:endParaRPr lang="en-GB" sz="3500" b="0" dirty="0" smtClean="0"/>
          </a:p>
          <a:p>
            <a:pPr marL="571500" indent="-571500"/>
            <a:r>
              <a:rPr lang="en-GB" sz="2800" b="0" dirty="0" smtClean="0"/>
              <a:t>Contact:- h.whinn@nhs.net</a:t>
            </a:r>
            <a:endParaRPr lang="en-GB" sz="2800" b="0" dirty="0" smtClean="0"/>
          </a:p>
          <a:p>
            <a:endParaRPr lang="en-GB" sz="4000" b="0" dirty="0" smtClean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2356586440"/>
              </p:ext>
            </p:extLst>
          </p:nvPr>
        </p:nvGraphicFramePr>
        <p:xfrm>
          <a:off x="2196456" y="21620707"/>
          <a:ext cx="7056783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30104" y="1098427"/>
            <a:ext cx="2842756" cy="1256665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14856423"/>
              </p:ext>
            </p:extLst>
          </p:nvPr>
        </p:nvGraphicFramePr>
        <p:xfrm>
          <a:off x="11341472" y="6427019"/>
          <a:ext cx="7992888" cy="2404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2664296"/>
                <a:gridCol w="2664296"/>
              </a:tblGrid>
              <a:tr h="57606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Nausea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Morphine PCA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Fentanyl PCA</a:t>
                      </a:r>
                      <a:endParaRPr lang="en-GB" sz="24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None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31</a:t>
                      </a:r>
                      <a:endParaRPr lang="en-GB" sz="2400" dirty="0"/>
                    </a:p>
                  </a:txBody>
                  <a:tcPr/>
                </a:tc>
              </a:tr>
              <a:tr h="40689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Once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/>
                </a:tc>
              </a:tr>
              <a:tr h="45375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Twice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</a:t>
                      </a:r>
                      <a:endParaRPr lang="en-GB" sz="2400" dirty="0"/>
                    </a:p>
                  </a:txBody>
                  <a:tcPr/>
                </a:tc>
              </a:tr>
              <a:tr h="42860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Several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77445519"/>
              </p:ext>
            </p:extLst>
          </p:nvPr>
        </p:nvGraphicFramePr>
        <p:xfrm>
          <a:off x="11629504" y="12115651"/>
          <a:ext cx="8064896" cy="270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87734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Worst pain scores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Morphine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Fentanyl 10mcg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Fentanyl 20mcg</a:t>
                      </a:r>
                      <a:endParaRPr lang="en-GB" sz="2400" dirty="0"/>
                    </a:p>
                  </a:txBody>
                  <a:tcPr/>
                </a:tc>
              </a:tr>
              <a:tr h="451794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0-3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/>
                </a:tc>
              </a:tr>
              <a:tr h="453596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4-6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8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5</a:t>
                      </a:r>
                      <a:endParaRPr lang="en-GB" sz="2400" dirty="0"/>
                    </a:p>
                  </a:txBody>
                  <a:tcPr/>
                </a:tc>
              </a:tr>
              <a:tr h="455398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7-10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17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19</a:t>
                      </a:r>
                      <a:endParaRPr lang="en-GB" sz="2400" dirty="0"/>
                    </a:p>
                  </a:txBody>
                  <a:tcPr/>
                </a:tc>
              </a:tr>
              <a:tr h="44395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Unable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11341472" y="16220107"/>
          <a:ext cx="813690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385261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399</Words>
  <Application>Microsoft Office PowerPoint</Application>
  <PresentationFormat>Custom</PresentationFormat>
  <Paragraphs>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Service Evaluation of Morphine vs Fentanyl PCA Dr O. H. Whinn, Sister J. Collins. Acute pain team, University Hospital of North Durham.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 Evaluation of Morphine vs Fentanyl PCA.</dc:title>
  <dc:creator>Whinn Hannah (RXP) Consultant Anaesthetist</dc:creator>
  <cp:lastModifiedBy>Olivia George</cp:lastModifiedBy>
  <cp:revision>23</cp:revision>
  <dcterms:created xsi:type="dcterms:W3CDTF">2019-03-22T11:42:41Z</dcterms:created>
  <dcterms:modified xsi:type="dcterms:W3CDTF">2019-07-27T21:34:08Z</dcterms:modified>
</cp:coreProperties>
</file>