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72" r:id="rId10"/>
    <p:sldId id="268" r:id="rId11"/>
    <p:sldId id="264" r:id="rId12"/>
    <p:sldId id="265" r:id="rId13"/>
    <p:sldId id="267" r:id="rId14"/>
    <p:sldId id="266"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1" d="100"/>
          <a:sy n="81" d="100"/>
        </p:scale>
        <p:origin x="89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dLbls>
          <c:showLegendKey val="0"/>
          <c:showVal val="0"/>
          <c:showCatName val="0"/>
          <c:showSerName val="0"/>
          <c:showPercent val="1"/>
          <c:showBubbleSize val="0"/>
          <c:showLeaderLines val="1"/>
        </c:dLbls>
        <c:firstSliceAng val="0"/>
      </c:pieChart>
    </c:plotArea>
    <c:legend>
      <c:legendPos val="r"/>
      <c:layout>
        <c:manualLayout>
          <c:xMode val="edge"/>
          <c:yMode val="edge"/>
          <c:x val="0.63818840579710134"/>
          <c:y val="0.45448250630036102"/>
          <c:w val="0.16857487922705311"/>
          <c:h val="0.15225339883962127"/>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Lbls>
            <c:showLegendKey val="0"/>
            <c:showVal val="0"/>
            <c:showCatName val="0"/>
            <c:showSerName val="0"/>
            <c:showPercent val="1"/>
            <c:showBubbleSize val="0"/>
            <c:showLeaderLines val="1"/>
          </c:dLbls>
          <c:cat>
            <c:strRef>
              <c:f>'Completed by'!$A$1:$B$1</c:f>
              <c:strCache>
                <c:ptCount val="2"/>
                <c:pt idx="0">
                  <c:v>Completed by self</c:v>
                </c:pt>
                <c:pt idx="1">
                  <c:v>Completed by partner</c:v>
                </c:pt>
              </c:strCache>
            </c:strRef>
          </c:cat>
          <c:val>
            <c:numRef>
              <c:f>'Completed by'!$A$2:$B$2</c:f>
              <c:numCache>
                <c:formatCode>General</c:formatCode>
                <c:ptCount val="2"/>
                <c:pt idx="0">
                  <c:v>19</c:v>
                </c:pt>
                <c:pt idx="1">
                  <c:v>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Q1a!$B$1</c:f>
              <c:strCache>
                <c:ptCount val="1"/>
                <c:pt idx="0">
                  <c:v>Strongly disagree</c:v>
                </c:pt>
              </c:strCache>
            </c:strRef>
          </c:tx>
          <c:invertIfNegative val="0"/>
          <c:cat>
            <c:strRef>
              <c:f>Q1a!$A$2:$A$25</c:f>
              <c:strCache>
                <c:ptCount val="24"/>
                <c:pt idx="0">
                  <c:v>1a</c:v>
                </c:pt>
                <c:pt idx="1">
                  <c:v>1b</c:v>
                </c:pt>
                <c:pt idx="2">
                  <c:v>1c</c:v>
                </c:pt>
                <c:pt idx="3">
                  <c:v>1d</c:v>
                </c:pt>
                <c:pt idx="4">
                  <c:v>1e</c:v>
                </c:pt>
                <c:pt idx="5">
                  <c:v>1f</c:v>
                </c:pt>
                <c:pt idx="6">
                  <c:v>2</c:v>
                </c:pt>
                <c:pt idx="7">
                  <c:v>3a</c:v>
                </c:pt>
                <c:pt idx="8">
                  <c:v>3b</c:v>
                </c:pt>
                <c:pt idx="9">
                  <c:v>3c</c:v>
                </c:pt>
                <c:pt idx="10">
                  <c:v>4a</c:v>
                </c:pt>
                <c:pt idx="11">
                  <c:v>4b</c:v>
                </c:pt>
                <c:pt idx="12">
                  <c:v>4c</c:v>
                </c:pt>
                <c:pt idx="13">
                  <c:v>5a</c:v>
                </c:pt>
                <c:pt idx="14">
                  <c:v>5b</c:v>
                </c:pt>
                <c:pt idx="15">
                  <c:v>6a</c:v>
                </c:pt>
                <c:pt idx="16">
                  <c:v>6b</c:v>
                </c:pt>
                <c:pt idx="17">
                  <c:v>6c</c:v>
                </c:pt>
                <c:pt idx="18">
                  <c:v>6d</c:v>
                </c:pt>
                <c:pt idx="19">
                  <c:v>7</c:v>
                </c:pt>
                <c:pt idx="20">
                  <c:v>8</c:v>
                </c:pt>
                <c:pt idx="21">
                  <c:v>9</c:v>
                </c:pt>
                <c:pt idx="22">
                  <c:v>10</c:v>
                </c:pt>
                <c:pt idx="23">
                  <c:v>11</c:v>
                </c:pt>
              </c:strCache>
            </c:strRef>
          </c:cat>
          <c:val>
            <c:numRef>
              <c:f>Q1a!$B$2:$B$25</c:f>
              <c:numCache>
                <c:formatCode>General</c:formatCode>
                <c:ptCount val="24"/>
                <c:pt idx="0">
                  <c:v>0</c:v>
                </c:pt>
                <c:pt idx="1">
                  <c:v>0</c:v>
                </c:pt>
                <c:pt idx="2">
                  <c:v>0</c:v>
                </c:pt>
                <c:pt idx="3">
                  <c:v>0</c:v>
                </c:pt>
                <c:pt idx="4">
                  <c:v>0</c:v>
                </c:pt>
                <c:pt idx="5">
                  <c:v>0</c:v>
                </c:pt>
                <c:pt idx="6">
                  <c:v>0</c:v>
                </c:pt>
                <c:pt idx="7">
                  <c:v>10</c:v>
                </c:pt>
                <c:pt idx="8">
                  <c:v>10</c:v>
                </c:pt>
                <c:pt idx="9">
                  <c:v>8</c:v>
                </c:pt>
                <c:pt idx="10">
                  <c:v>11</c:v>
                </c:pt>
                <c:pt idx="11">
                  <c:v>13</c:v>
                </c:pt>
                <c:pt idx="12">
                  <c:v>11</c:v>
                </c:pt>
                <c:pt idx="13">
                  <c:v>10</c:v>
                </c:pt>
                <c:pt idx="14">
                  <c:v>8</c:v>
                </c:pt>
                <c:pt idx="15">
                  <c:v>0</c:v>
                </c:pt>
                <c:pt idx="16">
                  <c:v>0</c:v>
                </c:pt>
                <c:pt idx="17">
                  <c:v>0</c:v>
                </c:pt>
                <c:pt idx="18">
                  <c:v>0</c:v>
                </c:pt>
                <c:pt idx="19">
                  <c:v>0</c:v>
                </c:pt>
                <c:pt idx="20">
                  <c:v>0</c:v>
                </c:pt>
                <c:pt idx="21">
                  <c:v>0</c:v>
                </c:pt>
                <c:pt idx="22">
                  <c:v>0</c:v>
                </c:pt>
                <c:pt idx="23">
                  <c:v>0</c:v>
                </c:pt>
              </c:numCache>
            </c:numRef>
          </c:val>
        </c:ser>
        <c:ser>
          <c:idx val="1"/>
          <c:order val="1"/>
          <c:tx>
            <c:strRef>
              <c:f>Q1a!$C$1</c:f>
              <c:strCache>
                <c:ptCount val="1"/>
                <c:pt idx="0">
                  <c:v>Disagree</c:v>
                </c:pt>
              </c:strCache>
            </c:strRef>
          </c:tx>
          <c:invertIfNegative val="0"/>
          <c:cat>
            <c:strRef>
              <c:f>Q1a!$A$2:$A$25</c:f>
              <c:strCache>
                <c:ptCount val="24"/>
                <c:pt idx="0">
                  <c:v>1a</c:v>
                </c:pt>
                <c:pt idx="1">
                  <c:v>1b</c:v>
                </c:pt>
                <c:pt idx="2">
                  <c:v>1c</c:v>
                </c:pt>
                <c:pt idx="3">
                  <c:v>1d</c:v>
                </c:pt>
                <c:pt idx="4">
                  <c:v>1e</c:v>
                </c:pt>
                <c:pt idx="5">
                  <c:v>1f</c:v>
                </c:pt>
                <c:pt idx="6">
                  <c:v>2</c:v>
                </c:pt>
                <c:pt idx="7">
                  <c:v>3a</c:v>
                </c:pt>
                <c:pt idx="8">
                  <c:v>3b</c:v>
                </c:pt>
                <c:pt idx="9">
                  <c:v>3c</c:v>
                </c:pt>
                <c:pt idx="10">
                  <c:v>4a</c:v>
                </c:pt>
                <c:pt idx="11">
                  <c:v>4b</c:v>
                </c:pt>
                <c:pt idx="12">
                  <c:v>4c</c:v>
                </c:pt>
                <c:pt idx="13">
                  <c:v>5a</c:v>
                </c:pt>
                <c:pt idx="14">
                  <c:v>5b</c:v>
                </c:pt>
                <c:pt idx="15">
                  <c:v>6a</c:v>
                </c:pt>
                <c:pt idx="16">
                  <c:v>6b</c:v>
                </c:pt>
                <c:pt idx="17">
                  <c:v>6c</c:v>
                </c:pt>
                <c:pt idx="18">
                  <c:v>6d</c:v>
                </c:pt>
                <c:pt idx="19">
                  <c:v>7</c:v>
                </c:pt>
                <c:pt idx="20">
                  <c:v>8</c:v>
                </c:pt>
                <c:pt idx="21">
                  <c:v>9</c:v>
                </c:pt>
                <c:pt idx="22">
                  <c:v>10</c:v>
                </c:pt>
                <c:pt idx="23">
                  <c:v>11</c:v>
                </c:pt>
              </c:strCache>
            </c:strRef>
          </c:cat>
          <c:val>
            <c:numRef>
              <c:f>Q1a!$C$2:$C$25</c:f>
              <c:numCache>
                <c:formatCode>General</c:formatCode>
                <c:ptCount val="24"/>
                <c:pt idx="0">
                  <c:v>0</c:v>
                </c:pt>
                <c:pt idx="1">
                  <c:v>0</c:v>
                </c:pt>
                <c:pt idx="2">
                  <c:v>0</c:v>
                </c:pt>
                <c:pt idx="3">
                  <c:v>0</c:v>
                </c:pt>
                <c:pt idx="4">
                  <c:v>0</c:v>
                </c:pt>
                <c:pt idx="5">
                  <c:v>0</c:v>
                </c:pt>
                <c:pt idx="6">
                  <c:v>0</c:v>
                </c:pt>
                <c:pt idx="7">
                  <c:v>1</c:v>
                </c:pt>
                <c:pt idx="8">
                  <c:v>4</c:v>
                </c:pt>
                <c:pt idx="9">
                  <c:v>4</c:v>
                </c:pt>
                <c:pt idx="10">
                  <c:v>3</c:v>
                </c:pt>
                <c:pt idx="11">
                  <c:v>3</c:v>
                </c:pt>
                <c:pt idx="12">
                  <c:v>5</c:v>
                </c:pt>
                <c:pt idx="13">
                  <c:v>2</c:v>
                </c:pt>
                <c:pt idx="14">
                  <c:v>6</c:v>
                </c:pt>
                <c:pt idx="15">
                  <c:v>0</c:v>
                </c:pt>
                <c:pt idx="16">
                  <c:v>0</c:v>
                </c:pt>
                <c:pt idx="17">
                  <c:v>0</c:v>
                </c:pt>
                <c:pt idx="18">
                  <c:v>0</c:v>
                </c:pt>
                <c:pt idx="19">
                  <c:v>0</c:v>
                </c:pt>
                <c:pt idx="20">
                  <c:v>0</c:v>
                </c:pt>
                <c:pt idx="21">
                  <c:v>0</c:v>
                </c:pt>
                <c:pt idx="22">
                  <c:v>0</c:v>
                </c:pt>
                <c:pt idx="23">
                  <c:v>0</c:v>
                </c:pt>
              </c:numCache>
            </c:numRef>
          </c:val>
        </c:ser>
        <c:ser>
          <c:idx val="2"/>
          <c:order val="2"/>
          <c:tx>
            <c:strRef>
              <c:f>Q1a!$D$1</c:f>
              <c:strCache>
                <c:ptCount val="1"/>
                <c:pt idx="0">
                  <c:v>Neutral</c:v>
                </c:pt>
              </c:strCache>
            </c:strRef>
          </c:tx>
          <c:invertIfNegative val="0"/>
          <c:cat>
            <c:strRef>
              <c:f>Q1a!$A$2:$A$25</c:f>
              <c:strCache>
                <c:ptCount val="24"/>
                <c:pt idx="0">
                  <c:v>1a</c:v>
                </c:pt>
                <c:pt idx="1">
                  <c:v>1b</c:v>
                </c:pt>
                <c:pt idx="2">
                  <c:v>1c</c:v>
                </c:pt>
                <c:pt idx="3">
                  <c:v>1d</c:v>
                </c:pt>
                <c:pt idx="4">
                  <c:v>1e</c:v>
                </c:pt>
                <c:pt idx="5">
                  <c:v>1f</c:v>
                </c:pt>
                <c:pt idx="6">
                  <c:v>2</c:v>
                </c:pt>
                <c:pt idx="7">
                  <c:v>3a</c:v>
                </c:pt>
                <c:pt idx="8">
                  <c:v>3b</c:v>
                </c:pt>
                <c:pt idx="9">
                  <c:v>3c</c:v>
                </c:pt>
                <c:pt idx="10">
                  <c:v>4a</c:v>
                </c:pt>
                <c:pt idx="11">
                  <c:v>4b</c:v>
                </c:pt>
                <c:pt idx="12">
                  <c:v>4c</c:v>
                </c:pt>
                <c:pt idx="13">
                  <c:v>5a</c:v>
                </c:pt>
                <c:pt idx="14">
                  <c:v>5b</c:v>
                </c:pt>
                <c:pt idx="15">
                  <c:v>6a</c:v>
                </c:pt>
                <c:pt idx="16">
                  <c:v>6b</c:v>
                </c:pt>
                <c:pt idx="17">
                  <c:v>6c</c:v>
                </c:pt>
                <c:pt idx="18">
                  <c:v>6d</c:v>
                </c:pt>
                <c:pt idx="19">
                  <c:v>7</c:v>
                </c:pt>
                <c:pt idx="20">
                  <c:v>8</c:v>
                </c:pt>
                <c:pt idx="21">
                  <c:v>9</c:v>
                </c:pt>
                <c:pt idx="22">
                  <c:v>10</c:v>
                </c:pt>
                <c:pt idx="23">
                  <c:v>11</c:v>
                </c:pt>
              </c:strCache>
            </c:strRef>
          </c:cat>
          <c:val>
            <c:numRef>
              <c:f>Q1a!$D$2:$D$25</c:f>
              <c:numCache>
                <c:formatCode>General</c:formatCode>
                <c:ptCount val="24"/>
                <c:pt idx="0">
                  <c:v>0</c:v>
                </c:pt>
                <c:pt idx="1">
                  <c:v>0</c:v>
                </c:pt>
                <c:pt idx="2">
                  <c:v>0</c:v>
                </c:pt>
                <c:pt idx="3">
                  <c:v>0</c:v>
                </c:pt>
                <c:pt idx="4">
                  <c:v>0</c:v>
                </c:pt>
                <c:pt idx="5">
                  <c:v>0</c:v>
                </c:pt>
                <c:pt idx="6">
                  <c:v>0</c:v>
                </c:pt>
                <c:pt idx="7">
                  <c:v>2</c:v>
                </c:pt>
                <c:pt idx="8">
                  <c:v>1</c:v>
                </c:pt>
                <c:pt idx="9">
                  <c:v>2</c:v>
                </c:pt>
                <c:pt idx="10">
                  <c:v>1</c:v>
                </c:pt>
                <c:pt idx="11">
                  <c:v>2</c:v>
                </c:pt>
                <c:pt idx="12">
                  <c:v>3</c:v>
                </c:pt>
                <c:pt idx="13">
                  <c:v>2</c:v>
                </c:pt>
                <c:pt idx="14">
                  <c:v>2</c:v>
                </c:pt>
                <c:pt idx="15">
                  <c:v>0</c:v>
                </c:pt>
                <c:pt idx="16">
                  <c:v>0</c:v>
                </c:pt>
                <c:pt idx="17">
                  <c:v>0</c:v>
                </c:pt>
                <c:pt idx="18">
                  <c:v>2</c:v>
                </c:pt>
                <c:pt idx="19">
                  <c:v>0</c:v>
                </c:pt>
                <c:pt idx="20">
                  <c:v>0</c:v>
                </c:pt>
                <c:pt idx="21">
                  <c:v>0</c:v>
                </c:pt>
                <c:pt idx="22">
                  <c:v>0</c:v>
                </c:pt>
                <c:pt idx="23">
                  <c:v>0</c:v>
                </c:pt>
              </c:numCache>
            </c:numRef>
          </c:val>
        </c:ser>
        <c:ser>
          <c:idx val="3"/>
          <c:order val="3"/>
          <c:tx>
            <c:strRef>
              <c:f>Q1a!$E$1</c:f>
              <c:strCache>
                <c:ptCount val="1"/>
                <c:pt idx="0">
                  <c:v>Agree</c:v>
                </c:pt>
              </c:strCache>
            </c:strRef>
          </c:tx>
          <c:invertIfNegative val="0"/>
          <c:cat>
            <c:strRef>
              <c:f>Q1a!$A$2:$A$25</c:f>
              <c:strCache>
                <c:ptCount val="24"/>
                <c:pt idx="0">
                  <c:v>1a</c:v>
                </c:pt>
                <c:pt idx="1">
                  <c:v>1b</c:v>
                </c:pt>
                <c:pt idx="2">
                  <c:v>1c</c:v>
                </c:pt>
                <c:pt idx="3">
                  <c:v>1d</c:v>
                </c:pt>
                <c:pt idx="4">
                  <c:v>1e</c:v>
                </c:pt>
                <c:pt idx="5">
                  <c:v>1f</c:v>
                </c:pt>
                <c:pt idx="6">
                  <c:v>2</c:v>
                </c:pt>
                <c:pt idx="7">
                  <c:v>3a</c:v>
                </c:pt>
                <c:pt idx="8">
                  <c:v>3b</c:v>
                </c:pt>
                <c:pt idx="9">
                  <c:v>3c</c:v>
                </c:pt>
                <c:pt idx="10">
                  <c:v>4a</c:v>
                </c:pt>
                <c:pt idx="11">
                  <c:v>4b</c:v>
                </c:pt>
                <c:pt idx="12">
                  <c:v>4c</c:v>
                </c:pt>
                <c:pt idx="13">
                  <c:v>5a</c:v>
                </c:pt>
                <c:pt idx="14">
                  <c:v>5b</c:v>
                </c:pt>
                <c:pt idx="15">
                  <c:v>6a</c:v>
                </c:pt>
                <c:pt idx="16">
                  <c:v>6b</c:v>
                </c:pt>
                <c:pt idx="17">
                  <c:v>6c</c:v>
                </c:pt>
                <c:pt idx="18">
                  <c:v>6d</c:v>
                </c:pt>
                <c:pt idx="19">
                  <c:v>7</c:v>
                </c:pt>
                <c:pt idx="20">
                  <c:v>8</c:v>
                </c:pt>
                <c:pt idx="21">
                  <c:v>9</c:v>
                </c:pt>
                <c:pt idx="22">
                  <c:v>10</c:v>
                </c:pt>
                <c:pt idx="23">
                  <c:v>11</c:v>
                </c:pt>
              </c:strCache>
            </c:strRef>
          </c:cat>
          <c:val>
            <c:numRef>
              <c:f>Q1a!$E$2:$E$25</c:f>
              <c:numCache>
                <c:formatCode>General</c:formatCode>
                <c:ptCount val="24"/>
                <c:pt idx="0">
                  <c:v>3</c:v>
                </c:pt>
                <c:pt idx="1">
                  <c:v>3</c:v>
                </c:pt>
                <c:pt idx="2">
                  <c:v>5</c:v>
                </c:pt>
                <c:pt idx="3">
                  <c:v>3</c:v>
                </c:pt>
                <c:pt idx="4">
                  <c:v>3</c:v>
                </c:pt>
                <c:pt idx="5">
                  <c:v>5</c:v>
                </c:pt>
                <c:pt idx="6">
                  <c:v>4</c:v>
                </c:pt>
                <c:pt idx="7">
                  <c:v>3</c:v>
                </c:pt>
                <c:pt idx="8">
                  <c:v>2</c:v>
                </c:pt>
                <c:pt idx="9">
                  <c:v>3</c:v>
                </c:pt>
                <c:pt idx="10">
                  <c:v>3</c:v>
                </c:pt>
                <c:pt idx="11">
                  <c:v>2</c:v>
                </c:pt>
                <c:pt idx="12">
                  <c:v>0</c:v>
                </c:pt>
                <c:pt idx="13">
                  <c:v>2</c:v>
                </c:pt>
                <c:pt idx="14">
                  <c:v>1</c:v>
                </c:pt>
                <c:pt idx="15">
                  <c:v>3</c:v>
                </c:pt>
                <c:pt idx="16">
                  <c:v>6</c:v>
                </c:pt>
                <c:pt idx="17">
                  <c:v>4</c:v>
                </c:pt>
                <c:pt idx="18">
                  <c:v>5</c:v>
                </c:pt>
                <c:pt idx="19">
                  <c:v>4</c:v>
                </c:pt>
                <c:pt idx="20">
                  <c:v>4</c:v>
                </c:pt>
                <c:pt idx="21">
                  <c:v>1</c:v>
                </c:pt>
                <c:pt idx="22">
                  <c:v>2</c:v>
                </c:pt>
                <c:pt idx="23">
                  <c:v>7</c:v>
                </c:pt>
              </c:numCache>
            </c:numRef>
          </c:val>
        </c:ser>
        <c:ser>
          <c:idx val="4"/>
          <c:order val="4"/>
          <c:tx>
            <c:strRef>
              <c:f>Q1a!$F$1</c:f>
              <c:strCache>
                <c:ptCount val="1"/>
                <c:pt idx="0">
                  <c:v>Strongly agree</c:v>
                </c:pt>
              </c:strCache>
            </c:strRef>
          </c:tx>
          <c:invertIfNegative val="0"/>
          <c:cat>
            <c:strRef>
              <c:f>Q1a!$A$2:$A$25</c:f>
              <c:strCache>
                <c:ptCount val="24"/>
                <c:pt idx="0">
                  <c:v>1a</c:v>
                </c:pt>
                <c:pt idx="1">
                  <c:v>1b</c:v>
                </c:pt>
                <c:pt idx="2">
                  <c:v>1c</c:v>
                </c:pt>
                <c:pt idx="3">
                  <c:v>1d</c:v>
                </c:pt>
                <c:pt idx="4">
                  <c:v>1e</c:v>
                </c:pt>
                <c:pt idx="5">
                  <c:v>1f</c:v>
                </c:pt>
                <c:pt idx="6">
                  <c:v>2</c:v>
                </c:pt>
                <c:pt idx="7">
                  <c:v>3a</c:v>
                </c:pt>
                <c:pt idx="8">
                  <c:v>3b</c:v>
                </c:pt>
                <c:pt idx="9">
                  <c:v>3c</c:v>
                </c:pt>
                <c:pt idx="10">
                  <c:v>4a</c:v>
                </c:pt>
                <c:pt idx="11">
                  <c:v>4b</c:v>
                </c:pt>
                <c:pt idx="12">
                  <c:v>4c</c:v>
                </c:pt>
                <c:pt idx="13">
                  <c:v>5a</c:v>
                </c:pt>
                <c:pt idx="14">
                  <c:v>5b</c:v>
                </c:pt>
                <c:pt idx="15">
                  <c:v>6a</c:v>
                </c:pt>
                <c:pt idx="16">
                  <c:v>6b</c:v>
                </c:pt>
                <c:pt idx="17">
                  <c:v>6c</c:v>
                </c:pt>
                <c:pt idx="18">
                  <c:v>6d</c:v>
                </c:pt>
                <c:pt idx="19">
                  <c:v>7</c:v>
                </c:pt>
                <c:pt idx="20">
                  <c:v>8</c:v>
                </c:pt>
                <c:pt idx="21">
                  <c:v>9</c:v>
                </c:pt>
                <c:pt idx="22">
                  <c:v>10</c:v>
                </c:pt>
                <c:pt idx="23">
                  <c:v>11</c:v>
                </c:pt>
              </c:strCache>
            </c:strRef>
          </c:cat>
          <c:val>
            <c:numRef>
              <c:f>Q1a!$F$2:$F$25</c:f>
              <c:numCache>
                <c:formatCode>General</c:formatCode>
                <c:ptCount val="24"/>
                <c:pt idx="0">
                  <c:v>16</c:v>
                </c:pt>
                <c:pt idx="1">
                  <c:v>16</c:v>
                </c:pt>
                <c:pt idx="2">
                  <c:v>13</c:v>
                </c:pt>
                <c:pt idx="3">
                  <c:v>15</c:v>
                </c:pt>
                <c:pt idx="4">
                  <c:v>16</c:v>
                </c:pt>
                <c:pt idx="5">
                  <c:v>13</c:v>
                </c:pt>
                <c:pt idx="6">
                  <c:v>15</c:v>
                </c:pt>
                <c:pt idx="7">
                  <c:v>1</c:v>
                </c:pt>
                <c:pt idx="8">
                  <c:v>0</c:v>
                </c:pt>
                <c:pt idx="9">
                  <c:v>0</c:v>
                </c:pt>
                <c:pt idx="10">
                  <c:v>1</c:v>
                </c:pt>
                <c:pt idx="11">
                  <c:v>0</c:v>
                </c:pt>
                <c:pt idx="12">
                  <c:v>0</c:v>
                </c:pt>
                <c:pt idx="13">
                  <c:v>1</c:v>
                </c:pt>
                <c:pt idx="14">
                  <c:v>0</c:v>
                </c:pt>
                <c:pt idx="15">
                  <c:v>17</c:v>
                </c:pt>
                <c:pt idx="16">
                  <c:v>13</c:v>
                </c:pt>
                <c:pt idx="17">
                  <c:v>16</c:v>
                </c:pt>
                <c:pt idx="18">
                  <c:v>13</c:v>
                </c:pt>
                <c:pt idx="19">
                  <c:v>16</c:v>
                </c:pt>
                <c:pt idx="20">
                  <c:v>16</c:v>
                </c:pt>
                <c:pt idx="21">
                  <c:v>19</c:v>
                </c:pt>
                <c:pt idx="22">
                  <c:v>18</c:v>
                </c:pt>
                <c:pt idx="23">
                  <c:v>13</c:v>
                </c:pt>
              </c:numCache>
            </c:numRef>
          </c:val>
        </c:ser>
        <c:ser>
          <c:idx val="5"/>
          <c:order val="5"/>
          <c:tx>
            <c:strRef>
              <c:f>Q1a!$G$1</c:f>
              <c:strCache>
                <c:ptCount val="1"/>
                <c:pt idx="0">
                  <c:v>Not answered</c:v>
                </c:pt>
              </c:strCache>
            </c:strRef>
          </c:tx>
          <c:invertIfNegative val="0"/>
          <c:cat>
            <c:strRef>
              <c:f>Q1a!$A$2:$A$25</c:f>
              <c:strCache>
                <c:ptCount val="24"/>
                <c:pt idx="0">
                  <c:v>1a</c:v>
                </c:pt>
                <c:pt idx="1">
                  <c:v>1b</c:v>
                </c:pt>
                <c:pt idx="2">
                  <c:v>1c</c:v>
                </c:pt>
                <c:pt idx="3">
                  <c:v>1d</c:v>
                </c:pt>
                <c:pt idx="4">
                  <c:v>1e</c:v>
                </c:pt>
                <c:pt idx="5">
                  <c:v>1f</c:v>
                </c:pt>
                <c:pt idx="6">
                  <c:v>2</c:v>
                </c:pt>
                <c:pt idx="7">
                  <c:v>3a</c:v>
                </c:pt>
                <c:pt idx="8">
                  <c:v>3b</c:v>
                </c:pt>
                <c:pt idx="9">
                  <c:v>3c</c:v>
                </c:pt>
                <c:pt idx="10">
                  <c:v>4a</c:v>
                </c:pt>
                <c:pt idx="11">
                  <c:v>4b</c:v>
                </c:pt>
                <c:pt idx="12">
                  <c:v>4c</c:v>
                </c:pt>
                <c:pt idx="13">
                  <c:v>5a</c:v>
                </c:pt>
                <c:pt idx="14">
                  <c:v>5b</c:v>
                </c:pt>
                <c:pt idx="15">
                  <c:v>6a</c:v>
                </c:pt>
                <c:pt idx="16">
                  <c:v>6b</c:v>
                </c:pt>
                <c:pt idx="17">
                  <c:v>6c</c:v>
                </c:pt>
                <c:pt idx="18">
                  <c:v>6d</c:v>
                </c:pt>
                <c:pt idx="19">
                  <c:v>7</c:v>
                </c:pt>
                <c:pt idx="20">
                  <c:v>8</c:v>
                </c:pt>
                <c:pt idx="21">
                  <c:v>9</c:v>
                </c:pt>
                <c:pt idx="22">
                  <c:v>10</c:v>
                </c:pt>
                <c:pt idx="23">
                  <c:v>11</c:v>
                </c:pt>
              </c:strCache>
            </c:strRef>
          </c:cat>
          <c:val>
            <c:numRef>
              <c:f>Q1a!$G$2:$G$25</c:f>
              <c:numCache>
                <c:formatCode>General</c:formatCode>
                <c:ptCount val="24"/>
                <c:pt idx="0">
                  <c:v>1</c:v>
                </c:pt>
                <c:pt idx="1">
                  <c:v>1</c:v>
                </c:pt>
                <c:pt idx="2">
                  <c:v>2</c:v>
                </c:pt>
                <c:pt idx="3">
                  <c:v>2</c:v>
                </c:pt>
                <c:pt idx="4">
                  <c:v>1</c:v>
                </c:pt>
                <c:pt idx="5">
                  <c:v>2</c:v>
                </c:pt>
                <c:pt idx="6">
                  <c:v>1</c:v>
                </c:pt>
                <c:pt idx="7">
                  <c:v>3</c:v>
                </c:pt>
                <c:pt idx="8">
                  <c:v>3</c:v>
                </c:pt>
                <c:pt idx="9">
                  <c:v>3</c:v>
                </c:pt>
                <c:pt idx="10">
                  <c:v>1</c:v>
                </c:pt>
                <c:pt idx="11">
                  <c:v>0</c:v>
                </c:pt>
                <c:pt idx="12">
                  <c:v>1</c:v>
                </c:pt>
                <c:pt idx="13">
                  <c:v>3</c:v>
                </c:pt>
                <c:pt idx="14">
                  <c:v>3</c:v>
                </c:pt>
                <c:pt idx="15">
                  <c:v>0</c:v>
                </c:pt>
                <c:pt idx="16">
                  <c:v>1</c:v>
                </c:pt>
                <c:pt idx="17">
                  <c:v>0</c:v>
                </c:pt>
                <c:pt idx="18">
                  <c:v>0</c:v>
                </c:pt>
                <c:pt idx="19">
                  <c:v>0</c:v>
                </c:pt>
                <c:pt idx="20">
                  <c:v>0</c:v>
                </c:pt>
                <c:pt idx="21">
                  <c:v>0</c:v>
                </c:pt>
                <c:pt idx="22">
                  <c:v>0</c:v>
                </c:pt>
                <c:pt idx="23">
                  <c:v>0</c:v>
                </c:pt>
              </c:numCache>
            </c:numRef>
          </c:val>
        </c:ser>
        <c:dLbls>
          <c:showLegendKey val="0"/>
          <c:showVal val="0"/>
          <c:showCatName val="0"/>
          <c:showSerName val="0"/>
          <c:showPercent val="0"/>
          <c:showBubbleSize val="0"/>
        </c:dLbls>
        <c:gapWidth val="150"/>
        <c:shape val="box"/>
        <c:axId val="108167552"/>
        <c:axId val="108169088"/>
        <c:axId val="0"/>
      </c:bar3DChart>
      <c:catAx>
        <c:axId val="108167552"/>
        <c:scaling>
          <c:orientation val="minMax"/>
        </c:scaling>
        <c:delete val="0"/>
        <c:axPos val="b"/>
        <c:majorTickMark val="out"/>
        <c:minorTickMark val="none"/>
        <c:tickLblPos val="nextTo"/>
        <c:crossAx val="108169088"/>
        <c:crosses val="autoZero"/>
        <c:auto val="1"/>
        <c:lblAlgn val="ctr"/>
        <c:lblOffset val="100"/>
        <c:noMultiLvlLbl val="0"/>
      </c:catAx>
      <c:valAx>
        <c:axId val="108169088"/>
        <c:scaling>
          <c:orientation val="minMax"/>
        </c:scaling>
        <c:delete val="0"/>
        <c:axPos val="l"/>
        <c:majorGridlines/>
        <c:numFmt formatCode="General" sourceLinked="1"/>
        <c:majorTickMark val="out"/>
        <c:minorTickMark val="none"/>
        <c:tickLblPos val="nextTo"/>
        <c:crossAx val="108167552"/>
        <c:crosses val="autoZero"/>
        <c:crossBetween val="between"/>
      </c:valAx>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E29D41-A75D-4D01-874E-2BB8378F0714}" type="datetimeFigureOut">
              <a:rPr lang="en-GB" smtClean="0"/>
              <a:t>03/09/2015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2113742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E29D41-A75D-4D01-874E-2BB8378F0714}" type="datetimeFigureOut">
              <a:rPr lang="en-GB" smtClean="0"/>
              <a:t>03/09/2015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293485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E29D41-A75D-4D01-874E-2BB8378F0714}" type="datetimeFigureOut">
              <a:rPr lang="en-GB" smtClean="0"/>
              <a:t>03/09/2015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4254386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E29D41-A75D-4D01-874E-2BB8378F0714}" type="datetimeFigureOut">
              <a:rPr lang="en-GB" smtClean="0"/>
              <a:t>03/09/2015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285258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E29D41-A75D-4D01-874E-2BB8378F0714}" type="datetimeFigureOut">
              <a:rPr lang="en-GB" smtClean="0"/>
              <a:t>03/09/2015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1209176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0E29D41-A75D-4D01-874E-2BB8378F0714}" type="datetimeFigureOut">
              <a:rPr lang="en-GB" smtClean="0"/>
              <a:t>03/09/2015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2518553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0E29D41-A75D-4D01-874E-2BB8378F0714}" type="datetimeFigureOut">
              <a:rPr lang="en-GB" smtClean="0"/>
              <a:t>03/09/2015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3398310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0E29D41-A75D-4D01-874E-2BB8378F0714}" type="datetimeFigureOut">
              <a:rPr lang="en-GB" smtClean="0"/>
              <a:t>03/09/2015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1391644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E29D41-A75D-4D01-874E-2BB8378F0714}" type="datetimeFigureOut">
              <a:rPr lang="en-GB" smtClean="0"/>
              <a:t>03/09/2015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3739915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E29D41-A75D-4D01-874E-2BB8378F0714}" type="datetimeFigureOut">
              <a:rPr lang="en-GB" smtClean="0"/>
              <a:t>03/09/2015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1983553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E29D41-A75D-4D01-874E-2BB8378F0714}" type="datetimeFigureOut">
              <a:rPr lang="en-GB" smtClean="0"/>
              <a:t>03/09/2015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EDC182-0C83-4C5B-9153-5DE98D05E5A2}" type="slidenum">
              <a:rPr lang="en-GB" smtClean="0"/>
              <a:t>‹#›</a:t>
            </a:fld>
            <a:endParaRPr lang="en-GB"/>
          </a:p>
        </p:txBody>
      </p:sp>
    </p:spTree>
    <p:extLst>
      <p:ext uri="{BB962C8B-B14F-4D97-AF65-F5344CB8AC3E}">
        <p14:creationId xmlns:p14="http://schemas.microsoft.com/office/powerpoint/2010/main" val="86800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E29D41-A75D-4D01-874E-2BB8378F0714}" type="datetimeFigureOut">
              <a:rPr lang="en-GB" smtClean="0"/>
              <a:t>03/09/2015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DC182-0C83-4C5B-9153-5DE98D05E5A2}" type="slidenum">
              <a:rPr lang="en-GB" smtClean="0"/>
              <a:t>‹#›</a:t>
            </a:fld>
            <a:endParaRPr lang="en-GB"/>
          </a:p>
        </p:txBody>
      </p:sp>
    </p:spTree>
    <p:extLst>
      <p:ext uri="{BB962C8B-B14F-4D97-AF65-F5344CB8AC3E}">
        <p14:creationId xmlns:p14="http://schemas.microsoft.com/office/powerpoint/2010/main" val="2984994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 Patient Satisfaction: Day case domiciliary </a:t>
            </a:r>
            <a:r>
              <a:rPr lang="en-GB" dirty="0" err="1" smtClean="0"/>
              <a:t>interscalene</a:t>
            </a:r>
            <a:r>
              <a:rPr lang="en-GB" dirty="0" smtClean="0"/>
              <a:t> </a:t>
            </a:r>
            <a:r>
              <a:rPr lang="en-GB" dirty="0" smtClean="0"/>
              <a:t>catheter service for shoulder surgery </a:t>
            </a:r>
            <a:endParaRPr lang="en-GB" dirty="0"/>
          </a:p>
        </p:txBody>
      </p:sp>
      <p:sp>
        <p:nvSpPr>
          <p:cNvPr id="3" name="Subtitle 2"/>
          <p:cNvSpPr>
            <a:spLocks noGrp="1"/>
          </p:cNvSpPr>
          <p:nvPr>
            <p:ph type="subTitle" idx="1"/>
          </p:nvPr>
        </p:nvSpPr>
        <p:spPr/>
        <p:txBody>
          <a:bodyPr>
            <a:normAutofit/>
          </a:bodyPr>
          <a:lstStyle/>
          <a:p>
            <a:r>
              <a:rPr lang="en-GB" dirty="0" smtClean="0"/>
              <a:t>A A </a:t>
            </a:r>
            <a:r>
              <a:rPr lang="en-GB" dirty="0" err="1" smtClean="0"/>
              <a:t>Bartakke</a:t>
            </a:r>
            <a:r>
              <a:rPr lang="en-GB" dirty="0" smtClean="0"/>
              <a:t>, J Womack, M K Varma </a:t>
            </a:r>
          </a:p>
          <a:p>
            <a:r>
              <a:rPr lang="en-GB" dirty="0" smtClean="0"/>
              <a:t>Royal Victoria Infirmary, Newcastle upon Tyne</a:t>
            </a:r>
          </a:p>
          <a:p>
            <a:r>
              <a:rPr lang="en-GB" dirty="0" smtClean="0"/>
              <a:t>Email – ashishbartakke@gmail.com</a:t>
            </a:r>
            <a:endParaRPr lang="en-GB" dirty="0"/>
          </a:p>
        </p:txBody>
      </p:sp>
    </p:spTree>
    <p:extLst>
      <p:ext uri="{BB962C8B-B14F-4D97-AF65-F5344CB8AC3E}">
        <p14:creationId xmlns:p14="http://schemas.microsoft.com/office/powerpoint/2010/main" val="3592450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574" y="2573936"/>
            <a:ext cx="10515600" cy="1325563"/>
          </a:xfrm>
        </p:spPr>
        <p:txBody>
          <a:bodyPr/>
          <a:lstStyle/>
          <a:p>
            <a:pPr algn="ctr"/>
            <a:r>
              <a:rPr lang="en-GB" dirty="0" smtClean="0"/>
              <a:t>Analysis</a:t>
            </a:r>
            <a:endParaRPr lang="en-GB" dirty="0"/>
          </a:p>
        </p:txBody>
      </p:sp>
      <p:sp>
        <p:nvSpPr>
          <p:cNvPr id="3" name="Content Placeholder 2"/>
          <p:cNvSpPr>
            <a:spLocks noGrp="1"/>
          </p:cNvSpPr>
          <p:nvPr>
            <p:ph idx="1"/>
          </p:nvPr>
        </p:nvSpPr>
        <p:spPr>
          <a:xfrm>
            <a:off x="838200" y="5937661"/>
            <a:ext cx="10515600" cy="239301"/>
          </a:xfrm>
        </p:spPr>
        <p:txBody>
          <a:bodyPr>
            <a:normAutofit fontScale="47500" lnSpcReduction="20000"/>
          </a:bodyPr>
          <a:lstStyle/>
          <a:p>
            <a:endParaRPr lang="en-GB" dirty="0"/>
          </a:p>
        </p:txBody>
      </p:sp>
    </p:spTree>
    <p:extLst>
      <p:ext uri="{BB962C8B-B14F-4D97-AF65-F5344CB8AC3E}">
        <p14:creationId xmlns:p14="http://schemas.microsoft.com/office/powerpoint/2010/main" val="2113386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Person completing survey</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3442621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1872650747"/>
              </p:ext>
            </p:extLst>
          </p:nvPr>
        </p:nvGraphicFramePr>
        <p:xfrm>
          <a:off x="3877478" y="1563615"/>
          <a:ext cx="5648325" cy="43957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0618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Patient responses</a:t>
            </a:r>
            <a:endParaRPr lang="en-GB" dirty="0"/>
          </a:p>
        </p:txBody>
      </p:sp>
      <p:graphicFrame>
        <p:nvGraphicFramePr>
          <p:cNvPr id="5" name="Content Placeholder 4"/>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2501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GB" dirty="0"/>
          </a:p>
        </p:txBody>
      </p:sp>
      <p:sp>
        <p:nvSpPr>
          <p:cNvPr id="3" name="Content Placeholder 2"/>
          <p:cNvSpPr>
            <a:spLocks noGrp="1"/>
          </p:cNvSpPr>
          <p:nvPr>
            <p:ph idx="1"/>
          </p:nvPr>
        </p:nvSpPr>
        <p:spPr/>
        <p:txBody>
          <a:bodyPr>
            <a:normAutofit/>
          </a:bodyPr>
          <a:lstStyle/>
          <a:p>
            <a:pPr marL="0" indent="0">
              <a:buNone/>
            </a:pPr>
            <a:r>
              <a:rPr lang="en-GB" sz="2200" dirty="0"/>
              <a:t>Most of the patients were very happy with the information given to them at the time of pre-assessment. </a:t>
            </a:r>
            <a:r>
              <a:rPr lang="en-GB" sz="2200" dirty="0" smtClean="0"/>
              <a:t>Majority were happy </a:t>
            </a:r>
            <a:r>
              <a:rPr lang="en-GB" sz="2200" dirty="0"/>
              <a:t>with the theatre experience as well.</a:t>
            </a:r>
          </a:p>
          <a:p>
            <a:pPr marL="0" indent="0">
              <a:buNone/>
            </a:pPr>
            <a:r>
              <a:rPr lang="en-GB" sz="2200" dirty="0"/>
              <a:t>All the patients agreed or strongly agreed that the post-operative period in  hospital as well as the home visits by the specialist nurse were a good experience for them. They </a:t>
            </a:r>
            <a:r>
              <a:rPr lang="en-GB" sz="2200" dirty="0" smtClean="0"/>
              <a:t>were also in </a:t>
            </a:r>
            <a:r>
              <a:rPr lang="en-GB" sz="2200" dirty="0"/>
              <a:t>full agreement that the information they received at the time of discharge from the hospital was adequate and useful.</a:t>
            </a:r>
          </a:p>
          <a:p>
            <a:pPr marL="0" indent="0">
              <a:buNone/>
            </a:pPr>
            <a:r>
              <a:rPr lang="en-GB" sz="2200" dirty="0" smtClean="0"/>
              <a:t>The overall experience regarding the service for all the patients was good and all of them agreed that they would recommend this service and experience to their friends and family members. </a:t>
            </a:r>
            <a:endParaRPr lang="en-GB" sz="2200" dirty="0"/>
          </a:p>
        </p:txBody>
      </p:sp>
    </p:spTree>
    <p:extLst>
      <p:ext uri="{BB962C8B-B14F-4D97-AF65-F5344CB8AC3E}">
        <p14:creationId xmlns:p14="http://schemas.microsoft.com/office/powerpoint/2010/main" val="1852362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normAutofit/>
          </a:bodyPr>
          <a:lstStyle/>
          <a:p>
            <a:r>
              <a:rPr lang="en-US" sz="2200" dirty="0"/>
              <a:t>The domiciliary nerve catheter service proved successful, albeit with small numbers of patients. Its safe implementation involved a lot of planning and hard work by a large multidisciplinary team.</a:t>
            </a:r>
          </a:p>
          <a:p>
            <a:r>
              <a:rPr lang="en-US" sz="2200" dirty="0"/>
              <a:t>Efficiency savings proved popular with hospital managers. </a:t>
            </a:r>
          </a:p>
          <a:p>
            <a:r>
              <a:rPr lang="en-US" sz="2200" dirty="0"/>
              <a:t>Most importantly it was deemed to be successful by patients </a:t>
            </a:r>
            <a:r>
              <a:rPr lang="en-US" sz="2200" dirty="0" smtClean="0"/>
              <a:t>and by </a:t>
            </a:r>
            <a:r>
              <a:rPr lang="en-US" sz="2200" dirty="0"/>
              <a:t>hospital specialist nurse who found it easy and satisfying </a:t>
            </a:r>
            <a:r>
              <a:rPr lang="en-US" sz="2200" dirty="0" smtClean="0"/>
              <a:t>to care </a:t>
            </a:r>
            <a:r>
              <a:rPr lang="en-US" sz="2200" dirty="0"/>
              <a:t>for these patients in their own </a:t>
            </a:r>
            <a:r>
              <a:rPr lang="en-US" sz="2200" dirty="0" smtClean="0"/>
              <a:t>homes.</a:t>
            </a:r>
            <a:endParaRPr lang="en-GB" sz="2200" dirty="0"/>
          </a:p>
        </p:txBody>
      </p:sp>
    </p:spTree>
    <p:extLst>
      <p:ext uri="{BB962C8B-B14F-4D97-AF65-F5344CB8AC3E}">
        <p14:creationId xmlns:p14="http://schemas.microsoft.com/office/powerpoint/2010/main" val="78464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0629"/>
          </a:xfrm>
        </p:spPr>
        <p:txBody>
          <a:bodyPr/>
          <a:lstStyle/>
          <a:p>
            <a:r>
              <a:rPr lang="en-GB" dirty="0" smtClean="0"/>
              <a:t>References</a:t>
            </a:r>
            <a:endParaRPr lang="en-GB" dirty="0"/>
          </a:p>
        </p:txBody>
      </p:sp>
      <p:sp>
        <p:nvSpPr>
          <p:cNvPr id="3" name="Content Placeholder 2"/>
          <p:cNvSpPr>
            <a:spLocks noGrp="1"/>
          </p:cNvSpPr>
          <p:nvPr>
            <p:ph idx="1"/>
          </p:nvPr>
        </p:nvSpPr>
        <p:spPr>
          <a:xfrm>
            <a:off x="838200" y="1418492"/>
            <a:ext cx="10515600" cy="5134708"/>
          </a:xfrm>
        </p:spPr>
        <p:txBody>
          <a:bodyPr>
            <a:normAutofit fontScale="77500" lnSpcReduction="20000"/>
          </a:bodyPr>
          <a:lstStyle/>
          <a:p>
            <a:pPr marL="514350" indent="-514350">
              <a:lnSpc>
                <a:spcPct val="110000"/>
              </a:lnSpc>
              <a:buFont typeface="+mj-lt"/>
              <a:buAutoNum type="arabicPeriod"/>
            </a:pPr>
            <a:r>
              <a:rPr lang="en-GB" dirty="0" smtClean="0"/>
              <a:t>Lehmann LJ, Loosen G, Weiss C, </a:t>
            </a:r>
            <a:r>
              <a:rPr lang="en-GB" dirty="0" err="1" smtClean="0"/>
              <a:t>Schmittner</a:t>
            </a:r>
            <a:r>
              <a:rPr lang="en-GB" dirty="0" smtClean="0"/>
              <a:t> MD. </a:t>
            </a:r>
            <a:r>
              <a:rPr lang="en-GB" dirty="0" err="1" smtClean="0"/>
              <a:t>Interscalene</a:t>
            </a:r>
            <a:r>
              <a:rPr lang="en-GB" dirty="0" smtClean="0"/>
              <a:t> plexus block versus general anaesthesia for shoulder surgery: a randomized controlled study. </a:t>
            </a:r>
            <a:r>
              <a:rPr lang="en-GB" i="1" dirty="0" smtClean="0"/>
              <a:t>European Journal of Orthopaedic Surgery and Traumatology 2015; 25 (2)</a:t>
            </a:r>
            <a:r>
              <a:rPr lang="en-GB" dirty="0"/>
              <a:t>:</a:t>
            </a:r>
            <a:r>
              <a:rPr lang="en-GB" dirty="0" smtClean="0"/>
              <a:t> 255-261</a:t>
            </a:r>
          </a:p>
          <a:p>
            <a:pPr marL="514350" indent="-514350">
              <a:lnSpc>
                <a:spcPct val="110000"/>
              </a:lnSpc>
              <a:buFont typeface="+mj-lt"/>
              <a:buAutoNum type="arabicPeriod"/>
            </a:pPr>
            <a:r>
              <a:rPr lang="en-GB" dirty="0" smtClean="0"/>
              <a:t>Richman </a:t>
            </a:r>
            <a:r>
              <a:rPr lang="en-GB" dirty="0"/>
              <a:t>JM, Liu SS, Wu C, et al. Does continuous peripheral nerve block provide superior pain control to opioids? A </a:t>
            </a:r>
            <a:r>
              <a:rPr lang="en-GB" dirty="0" smtClean="0"/>
              <a:t>meta analysis</a:t>
            </a:r>
            <a:r>
              <a:rPr lang="en-GB" dirty="0"/>
              <a:t>. </a:t>
            </a:r>
            <a:r>
              <a:rPr lang="en-GB" dirty="0" err="1" smtClean="0"/>
              <a:t>Anesthesia</a:t>
            </a:r>
            <a:r>
              <a:rPr lang="en-GB" dirty="0" smtClean="0"/>
              <a:t> and Analgesia </a:t>
            </a:r>
            <a:r>
              <a:rPr lang="en-GB" dirty="0"/>
              <a:t>2006; 102: </a:t>
            </a:r>
            <a:r>
              <a:rPr lang="en-GB" dirty="0" smtClean="0"/>
              <a:t>248–57</a:t>
            </a:r>
          </a:p>
          <a:p>
            <a:pPr marL="514350" indent="-514350">
              <a:lnSpc>
                <a:spcPct val="110000"/>
              </a:lnSpc>
              <a:buFont typeface="+mj-lt"/>
              <a:buAutoNum type="arabicPeriod"/>
            </a:pPr>
            <a:r>
              <a:rPr lang="en-GB" dirty="0" err="1" smtClean="0"/>
              <a:t>Ilfield</a:t>
            </a:r>
            <a:r>
              <a:rPr lang="en-GB" dirty="0" smtClean="0"/>
              <a:t> </a:t>
            </a:r>
            <a:r>
              <a:rPr lang="en-GB" dirty="0"/>
              <a:t>BM, </a:t>
            </a:r>
            <a:r>
              <a:rPr lang="en-GB" dirty="0" smtClean="0"/>
              <a:t>et </a:t>
            </a:r>
            <a:r>
              <a:rPr lang="en-GB" dirty="0"/>
              <a:t>al. Continuous </a:t>
            </a:r>
            <a:r>
              <a:rPr lang="en-GB" dirty="0" err="1"/>
              <a:t>interscalene</a:t>
            </a:r>
            <a:r>
              <a:rPr lang="en-GB" dirty="0"/>
              <a:t> brachial plexus block for postoperative pain control at home: a randomized, double-blinded, placebo-controlled study. </a:t>
            </a:r>
            <a:r>
              <a:rPr lang="en-GB" dirty="0" err="1" smtClean="0"/>
              <a:t>Anesthesia</a:t>
            </a:r>
            <a:r>
              <a:rPr lang="en-GB" dirty="0" smtClean="0"/>
              <a:t> and Analgesia </a:t>
            </a:r>
            <a:r>
              <a:rPr lang="en-GB" dirty="0"/>
              <a:t>2003; 96: </a:t>
            </a:r>
            <a:r>
              <a:rPr lang="en-GB" dirty="0" smtClean="0"/>
              <a:t>1089–95</a:t>
            </a:r>
          </a:p>
          <a:p>
            <a:pPr marL="514350" indent="-514350">
              <a:lnSpc>
                <a:spcPct val="110000"/>
              </a:lnSpc>
              <a:buFont typeface="+mj-lt"/>
              <a:buAutoNum type="arabicPeriod"/>
            </a:pPr>
            <a:r>
              <a:rPr lang="en-GB" dirty="0" smtClean="0"/>
              <a:t>Fredrickson </a:t>
            </a:r>
            <a:r>
              <a:rPr lang="en-GB" dirty="0"/>
              <a:t>MJ, Ball CM, </a:t>
            </a:r>
            <a:r>
              <a:rPr lang="en-GB" dirty="0" err="1"/>
              <a:t>Dalgleish</a:t>
            </a:r>
            <a:r>
              <a:rPr lang="en-GB" dirty="0"/>
              <a:t> AJ. Analgesic Effectiveness of a Continuous Versus Single-Injection </a:t>
            </a:r>
            <a:r>
              <a:rPr lang="en-GB" dirty="0" err="1"/>
              <a:t>Interscalene</a:t>
            </a:r>
            <a:r>
              <a:rPr lang="en-GB" dirty="0"/>
              <a:t> Block for Minor Arthroscopic Shoulder </a:t>
            </a:r>
            <a:r>
              <a:rPr lang="en-GB" dirty="0" smtClean="0"/>
              <a:t>Surgery. Regional </a:t>
            </a:r>
            <a:r>
              <a:rPr lang="en-GB" dirty="0" err="1" smtClean="0"/>
              <a:t>Anesthesia</a:t>
            </a:r>
            <a:r>
              <a:rPr lang="en-GB" dirty="0" smtClean="0"/>
              <a:t> and </a:t>
            </a:r>
            <a:r>
              <a:rPr lang="en-GB" dirty="0"/>
              <a:t>Pain </a:t>
            </a:r>
            <a:r>
              <a:rPr lang="en-GB" dirty="0" smtClean="0"/>
              <a:t>Medicine </a:t>
            </a:r>
            <a:r>
              <a:rPr lang="en-GB" dirty="0"/>
              <a:t>2010; 35: </a:t>
            </a:r>
            <a:r>
              <a:rPr lang="en-GB" dirty="0" smtClean="0"/>
              <a:t>28-33</a:t>
            </a:r>
          </a:p>
          <a:p>
            <a:pPr marL="514350" indent="-514350">
              <a:lnSpc>
                <a:spcPct val="110000"/>
              </a:lnSpc>
              <a:buFont typeface="+mj-lt"/>
              <a:buAutoNum type="arabicPeriod"/>
            </a:pPr>
            <a:r>
              <a:rPr lang="en-GB" dirty="0" err="1" smtClean="0"/>
              <a:t>Marhofer</a:t>
            </a:r>
            <a:r>
              <a:rPr lang="en-GB" dirty="0" smtClean="0"/>
              <a:t> </a:t>
            </a:r>
            <a:r>
              <a:rPr lang="en-GB" dirty="0"/>
              <a:t>P, </a:t>
            </a:r>
            <a:r>
              <a:rPr lang="en-GB" dirty="0" err="1"/>
              <a:t>Anderl</a:t>
            </a:r>
            <a:r>
              <a:rPr lang="en-GB" dirty="0"/>
              <a:t> W, </a:t>
            </a:r>
            <a:r>
              <a:rPr lang="en-GB" dirty="0" err="1"/>
              <a:t>Heuberer</a:t>
            </a:r>
            <a:r>
              <a:rPr lang="en-GB" dirty="0"/>
              <a:t> P, Fritz M, </a:t>
            </a:r>
            <a:r>
              <a:rPr lang="en-GB" dirty="0" err="1"/>
              <a:t>Kimberger</a:t>
            </a:r>
            <a:r>
              <a:rPr lang="en-GB" dirty="0"/>
              <a:t> O, </a:t>
            </a:r>
            <a:r>
              <a:rPr lang="en-GB" dirty="0" err="1"/>
              <a:t>Marhofer</a:t>
            </a:r>
            <a:r>
              <a:rPr lang="en-GB" dirty="0"/>
              <a:t> D, Klug W, </a:t>
            </a:r>
            <a:r>
              <a:rPr lang="en-GB" dirty="0" err="1"/>
              <a:t>Blasl</a:t>
            </a:r>
            <a:r>
              <a:rPr lang="en-GB" dirty="0"/>
              <a:t> J. A retrospective analysis of 509 consecutive </a:t>
            </a:r>
            <a:r>
              <a:rPr lang="en-GB" dirty="0" err="1"/>
              <a:t>interscalene</a:t>
            </a:r>
            <a:r>
              <a:rPr lang="en-GB" dirty="0"/>
              <a:t> catheter insertions for ambulatory surgery. Anaesthesia </a:t>
            </a:r>
            <a:r>
              <a:rPr lang="en-GB" dirty="0" smtClean="0"/>
              <a:t>2015; 70: </a:t>
            </a:r>
            <a:r>
              <a:rPr lang="en-GB" dirty="0"/>
              <a:t>41–46</a:t>
            </a:r>
          </a:p>
        </p:txBody>
      </p:sp>
    </p:spTree>
    <p:extLst>
      <p:ext uri="{BB962C8B-B14F-4D97-AF65-F5344CB8AC3E}">
        <p14:creationId xmlns:p14="http://schemas.microsoft.com/office/powerpoint/2010/main" val="2269043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normAutofit/>
          </a:bodyPr>
          <a:lstStyle/>
          <a:p>
            <a:pPr marL="0" indent="0">
              <a:buNone/>
            </a:pPr>
            <a:r>
              <a:rPr lang="en-GB" sz="2200" dirty="0" smtClean="0"/>
              <a:t>The extremely painful nature of shoulder procedures is well known.</a:t>
            </a:r>
            <a:r>
              <a:rPr lang="en-GB" sz="2200" b="1" baseline="30000" dirty="0" smtClean="0"/>
              <a:t>1, 2</a:t>
            </a:r>
            <a:r>
              <a:rPr lang="en-GB" sz="2200" dirty="0" smtClean="0"/>
              <a:t> </a:t>
            </a:r>
          </a:p>
          <a:p>
            <a:pPr marL="0" indent="0">
              <a:buNone/>
            </a:pPr>
            <a:r>
              <a:rPr lang="en-GB" sz="2200" dirty="0" smtClean="0"/>
              <a:t>Analgesia provided by single shot </a:t>
            </a:r>
            <a:r>
              <a:rPr lang="en-GB" sz="2200" dirty="0" err="1" smtClean="0"/>
              <a:t>interscalene</a:t>
            </a:r>
            <a:r>
              <a:rPr lang="en-GB" sz="2200" dirty="0" smtClean="0"/>
              <a:t> block lasts </a:t>
            </a:r>
            <a:r>
              <a:rPr lang="en-GB" sz="2200" dirty="0" err="1" smtClean="0"/>
              <a:t>upto</a:t>
            </a:r>
            <a:r>
              <a:rPr lang="en-GB" sz="2200" dirty="0" smtClean="0"/>
              <a:t> 18 hours. Once the block has worn off, the patient experiences severe pain which is partially controlled with multimodal analgesic agents including opioids. </a:t>
            </a:r>
          </a:p>
          <a:p>
            <a:pPr marL="0" indent="0">
              <a:buNone/>
            </a:pPr>
            <a:r>
              <a:rPr lang="en-GB" sz="2200" dirty="0" smtClean="0"/>
              <a:t>Over </a:t>
            </a:r>
            <a:r>
              <a:rPr lang="en-GB" sz="2200" dirty="0"/>
              <a:t>the past few years, continuous regional analgesia (CRA) with an indwelling </a:t>
            </a:r>
            <a:r>
              <a:rPr lang="en-GB" sz="2200" dirty="0" err="1"/>
              <a:t>interscalene</a:t>
            </a:r>
            <a:r>
              <a:rPr lang="en-GB" sz="2200" dirty="0"/>
              <a:t> catheter has been used successfully to manage pain after </a:t>
            </a:r>
            <a:r>
              <a:rPr lang="en-GB" sz="2200" dirty="0" smtClean="0"/>
              <a:t>day case shoulder surgery. The patients don’t need to remain in the hospital after the procedure and can be managed as day case surgery. </a:t>
            </a:r>
          </a:p>
          <a:p>
            <a:pPr marL="0" indent="0">
              <a:buNone/>
            </a:pPr>
            <a:r>
              <a:rPr lang="en-GB" sz="2200" dirty="0" smtClean="0"/>
              <a:t>A </a:t>
            </a:r>
            <a:r>
              <a:rPr lang="en-GB" sz="2200" dirty="0"/>
              <a:t>few centres around the world have recognized the advantages in doing this and have reported successful results.</a:t>
            </a:r>
            <a:r>
              <a:rPr lang="en-GB" sz="2200" baseline="30000" dirty="0"/>
              <a:t>3</a:t>
            </a:r>
            <a:r>
              <a:rPr lang="en-GB" sz="2200" dirty="0"/>
              <a:t> </a:t>
            </a:r>
            <a:r>
              <a:rPr lang="en-GB" sz="2200" baseline="30000" dirty="0" smtClean="0"/>
              <a:t>-5 </a:t>
            </a:r>
            <a:r>
              <a:rPr lang="en-GB" sz="2200" dirty="0"/>
              <a:t>The purpose of this pilot study was to see if we could do this in the UK state-supported healthcare setting.</a:t>
            </a:r>
          </a:p>
          <a:p>
            <a:endParaRPr lang="en-GB" dirty="0"/>
          </a:p>
        </p:txBody>
      </p:sp>
    </p:spTree>
    <p:extLst>
      <p:ext uri="{BB962C8B-B14F-4D97-AF65-F5344CB8AC3E}">
        <p14:creationId xmlns:p14="http://schemas.microsoft.com/office/powerpoint/2010/main" val="4001441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fontScale="77500" lnSpcReduction="20000"/>
          </a:bodyPr>
          <a:lstStyle/>
          <a:p>
            <a:pPr marL="0" indent="0">
              <a:lnSpc>
                <a:spcPct val="100000"/>
              </a:lnSpc>
              <a:buNone/>
            </a:pPr>
            <a:r>
              <a:rPr lang="en-GB" dirty="0"/>
              <a:t>Awake open shoulder surgery under </a:t>
            </a:r>
            <a:r>
              <a:rPr lang="en-GB" dirty="0" err="1"/>
              <a:t>interscalene</a:t>
            </a:r>
            <a:r>
              <a:rPr lang="en-GB" dirty="0"/>
              <a:t> and supraclavicular nerve block have been performed at the Royal Victoria Infirmary, since August 2012, with excellent patient satisfaction. However, higher pain scores were identified on Day 1 and 2 </a:t>
            </a:r>
            <a:r>
              <a:rPr lang="en-GB" dirty="0" smtClean="0"/>
              <a:t>postoperatively </a:t>
            </a:r>
            <a:r>
              <a:rPr lang="en-GB" dirty="0"/>
              <a:t>after the </a:t>
            </a:r>
            <a:r>
              <a:rPr lang="en-GB" dirty="0" err="1"/>
              <a:t>interscalene</a:t>
            </a:r>
            <a:r>
              <a:rPr lang="en-GB" dirty="0"/>
              <a:t> block effect has worn off (median VAS of 6). </a:t>
            </a:r>
            <a:endParaRPr lang="en-GB" dirty="0" smtClean="0"/>
          </a:p>
          <a:p>
            <a:pPr marL="0" indent="0">
              <a:lnSpc>
                <a:spcPct val="100000"/>
              </a:lnSpc>
              <a:buNone/>
            </a:pPr>
            <a:r>
              <a:rPr lang="en-GB" dirty="0" smtClean="0"/>
              <a:t>Outpatient </a:t>
            </a:r>
            <a:r>
              <a:rPr lang="en-GB" dirty="0" err="1"/>
              <a:t>interscalene</a:t>
            </a:r>
            <a:r>
              <a:rPr lang="en-GB" dirty="0"/>
              <a:t> catheters provide excellent analgesia with few complications </a:t>
            </a:r>
            <a:r>
              <a:rPr lang="en-GB" baseline="30000" dirty="0" smtClean="0"/>
              <a:t>4</a:t>
            </a:r>
            <a:r>
              <a:rPr lang="en-GB" baseline="30000" dirty="0"/>
              <a:t>, </a:t>
            </a:r>
            <a:r>
              <a:rPr lang="en-GB" baseline="30000" dirty="0" smtClean="0"/>
              <a:t>5</a:t>
            </a:r>
            <a:r>
              <a:rPr lang="en-GB" dirty="0" smtClean="0"/>
              <a:t>. </a:t>
            </a:r>
            <a:r>
              <a:rPr lang="en-GB" dirty="0"/>
              <a:t>We have introduced this service and present patient satisfaction data for 20 consecutive patients.</a:t>
            </a:r>
          </a:p>
          <a:p>
            <a:pPr marL="0" indent="0">
              <a:lnSpc>
                <a:spcPct val="100000"/>
              </a:lnSpc>
              <a:buNone/>
            </a:pPr>
            <a:r>
              <a:rPr lang="en-GB" dirty="0" smtClean="0"/>
              <a:t>The patients are discharged home with the catheter and follow up visit at home is made by a specialist hospital nurse. The catheter is removed on post-operative day 3.</a:t>
            </a:r>
          </a:p>
          <a:p>
            <a:pPr marL="0" indent="0">
              <a:lnSpc>
                <a:spcPct val="100000"/>
              </a:lnSpc>
              <a:buNone/>
            </a:pPr>
            <a:r>
              <a:rPr lang="en-GB" dirty="0" smtClean="0"/>
              <a:t>Patients are assessed for suitability for domiciliary nerve catheter in the pre-assessment clinic (PAC) by Dr. M K Varma, Consultant Anaesthetist and Sr. Karen Anderson, Specialist nurse and explained in detail about the entire process with opportunity to ask any questions. The patients are always provided with the option of the anaesthetic of their choice.</a:t>
            </a:r>
            <a:endParaRPr lang="en-GB" dirty="0"/>
          </a:p>
        </p:txBody>
      </p:sp>
    </p:spTree>
    <p:extLst>
      <p:ext uri="{BB962C8B-B14F-4D97-AF65-F5344CB8AC3E}">
        <p14:creationId xmlns:p14="http://schemas.microsoft.com/office/powerpoint/2010/main" val="296204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Patient satisfaction survey</a:t>
            </a:r>
            <a:endParaRPr lang="en-GB" dirty="0"/>
          </a:p>
        </p:txBody>
      </p:sp>
      <p:sp>
        <p:nvSpPr>
          <p:cNvPr id="3" name="Content Placeholder 2"/>
          <p:cNvSpPr>
            <a:spLocks noGrp="1"/>
          </p:cNvSpPr>
          <p:nvPr>
            <p:ph idx="1"/>
          </p:nvPr>
        </p:nvSpPr>
        <p:spPr/>
        <p:txBody>
          <a:bodyPr>
            <a:normAutofit/>
          </a:bodyPr>
          <a:lstStyle/>
          <a:p>
            <a:pPr marL="0" indent="0">
              <a:buNone/>
            </a:pPr>
            <a:r>
              <a:rPr lang="en-GB" sz="2200" dirty="0" smtClean="0"/>
              <a:t>We sent  anonymised postal questionnaire to all patients who underwent shoulder surgery  and were enrolled for </a:t>
            </a:r>
            <a:r>
              <a:rPr lang="en-GB" sz="2200" dirty="0" smtClean="0"/>
              <a:t>domiciliary </a:t>
            </a:r>
            <a:r>
              <a:rPr lang="en-GB" sz="2200" dirty="0" smtClean="0"/>
              <a:t>nerve catheter service regarding their experience with the entire process.</a:t>
            </a:r>
          </a:p>
          <a:p>
            <a:pPr marL="0" indent="0">
              <a:buNone/>
            </a:pPr>
            <a:r>
              <a:rPr lang="en-GB" sz="2200" dirty="0" smtClean="0"/>
              <a:t>We received 20 completed questionnaires back which were analysed.</a:t>
            </a:r>
            <a:endParaRPr lang="en-GB" sz="2200" dirty="0"/>
          </a:p>
        </p:txBody>
      </p:sp>
    </p:spTree>
    <p:extLst>
      <p:ext uri="{BB962C8B-B14F-4D97-AF65-F5344CB8AC3E}">
        <p14:creationId xmlns:p14="http://schemas.microsoft.com/office/powerpoint/2010/main" val="3632567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8536"/>
          </a:xfrm>
        </p:spPr>
        <p:txBody>
          <a:bodyPr/>
          <a:lstStyle/>
          <a:p>
            <a:r>
              <a:rPr lang="en-GB" dirty="0" smtClean="0"/>
              <a:t>Questionnaire</a:t>
            </a:r>
            <a:endParaRPr lang="en-GB" dirty="0"/>
          </a:p>
        </p:txBody>
      </p:sp>
      <p:sp>
        <p:nvSpPr>
          <p:cNvPr id="5" name="Content Placeholder 4"/>
          <p:cNvSpPr>
            <a:spLocks noGrp="1"/>
          </p:cNvSpPr>
          <p:nvPr>
            <p:ph idx="1"/>
          </p:nvPr>
        </p:nvSpPr>
        <p:spPr>
          <a:xfrm>
            <a:off x="838200" y="1359877"/>
            <a:ext cx="10515600" cy="4817086"/>
          </a:xfrm>
        </p:spPr>
        <p:txBody>
          <a:bodyPr>
            <a:normAutofit fontScale="70000" lnSpcReduction="20000"/>
          </a:bodyPr>
          <a:lstStyle/>
          <a:p>
            <a:pPr marL="0" indent="0">
              <a:buNone/>
            </a:pPr>
            <a:r>
              <a:rPr lang="en-GB" sz="3100" dirty="0" smtClean="0"/>
              <a:t>1. Pre-assessment:</a:t>
            </a:r>
          </a:p>
          <a:p>
            <a:pPr marL="0" indent="0">
              <a:buNone/>
            </a:pPr>
            <a:r>
              <a:rPr lang="en-GB" sz="3100" dirty="0"/>
              <a:t> </a:t>
            </a:r>
            <a:r>
              <a:rPr lang="en-GB" sz="3100" dirty="0" smtClean="0"/>
              <a:t>       a) I was provided with enough information about what was going to happen from the   </a:t>
            </a:r>
          </a:p>
          <a:p>
            <a:pPr marL="0" indent="0">
              <a:buNone/>
            </a:pPr>
            <a:r>
              <a:rPr lang="en-GB" sz="3100" dirty="0"/>
              <a:t> </a:t>
            </a:r>
            <a:r>
              <a:rPr lang="en-GB" sz="3100" dirty="0" smtClean="0"/>
              <a:t>           anaesthetist prior to the </a:t>
            </a:r>
            <a:r>
              <a:rPr lang="en-GB" sz="3100" dirty="0" smtClean="0"/>
              <a:t>procedure</a:t>
            </a:r>
            <a:endParaRPr lang="en-GB" sz="3100" dirty="0" smtClean="0"/>
          </a:p>
          <a:p>
            <a:pPr marL="0" indent="0">
              <a:buNone/>
            </a:pPr>
            <a:r>
              <a:rPr lang="en-GB" sz="3100" dirty="0"/>
              <a:t> </a:t>
            </a:r>
            <a:r>
              <a:rPr lang="en-GB" sz="3100" dirty="0" smtClean="0"/>
              <a:t>       b) I felt reassured, and was able to ask the Anaesthetist all the questions that I </a:t>
            </a:r>
          </a:p>
          <a:p>
            <a:pPr marL="0" indent="0">
              <a:buNone/>
            </a:pPr>
            <a:r>
              <a:rPr lang="en-GB" sz="3100" dirty="0"/>
              <a:t> </a:t>
            </a:r>
            <a:r>
              <a:rPr lang="en-GB" sz="3100" dirty="0" smtClean="0"/>
              <a:t>            </a:t>
            </a:r>
            <a:r>
              <a:rPr lang="en-GB" sz="3100" dirty="0" smtClean="0"/>
              <a:t>wanted</a:t>
            </a:r>
            <a:endParaRPr lang="en-GB" sz="3100" dirty="0" smtClean="0"/>
          </a:p>
          <a:p>
            <a:pPr marL="0" indent="0">
              <a:buNone/>
            </a:pPr>
            <a:r>
              <a:rPr lang="en-GB" sz="3100" dirty="0"/>
              <a:t> </a:t>
            </a:r>
            <a:r>
              <a:rPr lang="en-GB" sz="3100" dirty="0" smtClean="0"/>
              <a:t>       c) The information in the patient information booklet was clear and easy to </a:t>
            </a:r>
            <a:r>
              <a:rPr lang="en-GB" sz="3100" dirty="0" smtClean="0"/>
              <a:t>  </a:t>
            </a:r>
          </a:p>
          <a:p>
            <a:pPr marL="0" indent="0">
              <a:buNone/>
            </a:pPr>
            <a:r>
              <a:rPr lang="en-GB" sz="3100" dirty="0"/>
              <a:t> </a:t>
            </a:r>
            <a:r>
              <a:rPr lang="en-GB" sz="3100" dirty="0" smtClean="0"/>
              <a:t>            </a:t>
            </a:r>
            <a:r>
              <a:rPr lang="en-GB" sz="3100" dirty="0" smtClean="0"/>
              <a:t>understand</a:t>
            </a:r>
            <a:endParaRPr lang="en-GB" sz="3100" dirty="0" smtClean="0"/>
          </a:p>
          <a:p>
            <a:pPr marL="0" indent="0">
              <a:buNone/>
            </a:pPr>
            <a:r>
              <a:rPr lang="en-GB" sz="3100" dirty="0"/>
              <a:t> </a:t>
            </a:r>
            <a:r>
              <a:rPr lang="en-GB" sz="3100" dirty="0" smtClean="0"/>
              <a:t>       d) I was provided with enough information about what was going to happen from the </a:t>
            </a:r>
          </a:p>
          <a:p>
            <a:pPr marL="0" indent="0">
              <a:buNone/>
            </a:pPr>
            <a:r>
              <a:rPr lang="en-GB" sz="3100" dirty="0"/>
              <a:t> </a:t>
            </a:r>
            <a:r>
              <a:rPr lang="en-GB" sz="3100" dirty="0" smtClean="0"/>
              <a:t>            </a:t>
            </a:r>
            <a:r>
              <a:rPr lang="en-GB" sz="3100" dirty="0" smtClean="0"/>
              <a:t>surgeon</a:t>
            </a:r>
            <a:endParaRPr lang="en-GB" sz="3100" dirty="0" smtClean="0"/>
          </a:p>
          <a:p>
            <a:pPr marL="0" indent="0">
              <a:buNone/>
            </a:pPr>
            <a:r>
              <a:rPr lang="en-GB" sz="3100" dirty="0" smtClean="0"/>
              <a:t>        e</a:t>
            </a:r>
            <a:r>
              <a:rPr lang="en-GB" sz="3100" dirty="0" smtClean="0"/>
              <a:t>) </a:t>
            </a:r>
            <a:r>
              <a:rPr lang="en-GB" sz="3100" dirty="0" smtClean="0"/>
              <a:t>I </a:t>
            </a:r>
            <a:r>
              <a:rPr lang="en-GB" sz="3100" dirty="0" smtClean="0"/>
              <a:t>felt reassured, and was able to ask the surgeon all the questions that I wanted</a:t>
            </a:r>
          </a:p>
          <a:p>
            <a:pPr marL="0" indent="0">
              <a:buNone/>
            </a:pPr>
            <a:r>
              <a:rPr lang="en-GB" sz="3100" dirty="0" smtClean="0"/>
              <a:t>         f) I </a:t>
            </a:r>
            <a:r>
              <a:rPr lang="en-GB" sz="3100" dirty="0" smtClean="0"/>
              <a:t>was given enough information to prepare for my theatre experience</a:t>
            </a:r>
          </a:p>
          <a:p>
            <a:pPr marL="0" indent="0">
              <a:buNone/>
            </a:pPr>
            <a:endParaRPr lang="en-GB" sz="3100" dirty="0" smtClean="0"/>
          </a:p>
          <a:p>
            <a:pPr marL="0" indent="0">
              <a:buNone/>
            </a:pPr>
            <a:r>
              <a:rPr lang="en-GB" sz="3100" dirty="0" smtClean="0"/>
              <a:t>2.  Upon </a:t>
            </a:r>
            <a:r>
              <a:rPr lang="en-GB" sz="3100" dirty="0" smtClean="0"/>
              <a:t>arrival in theatre complex, my privacy was respected</a:t>
            </a:r>
          </a:p>
          <a:p>
            <a:endParaRPr lang="en-GB" dirty="0"/>
          </a:p>
        </p:txBody>
      </p:sp>
    </p:spTree>
    <p:extLst>
      <p:ext uri="{BB962C8B-B14F-4D97-AF65-F5344CB8AC3E}">
        <p14:creationId xmlns:p14="http://schemas.microsoft.com/office/powerpoint/2010/main" val="2522410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4413"/>
          </a:xfrm>
        </p:spPr>
        <p:txBody>
          <a:bodyPr/>
          <a:lstStyle/>
          <a:p>
            <a:r>
              <a:rPr lang="en-GB" dirty="0" smtClean="0"/>
              <a:t>Questions</a:t>
            </a:r>
            <a:endParaRPr lang="en-GB" dirty="0"/>
          </a:p>
        </p:txBody>
      </p:sp>
      <p:sp>
        <p:nvSpPr>
          <p:cNvPr id="5" name="Content Placeholder 4"/>
          <p:cNvSpPr>
            <a:spLocks noGrp="1"/>
          </p:cNvSpPr>
          <p:nvPr>
            <p:ph idx="1"/>
          </p:nvPr>
        </p:nvSpPr>
        <p:spPr>
          <a:xfrm>
            <a:off x="838200" y="1324708"/>
            <a:ext cx="10515600" cy="4852255"/>
          </a:xfrm>
        </p:spPr>
        <p:txBody>
          <a:bodyPr>
            <a:normAutofit fontScale="70000" lnSpcReduction="20000"/>
          </a:bodyPr>
          <a:lstStyle/>
          <a:p>
            <a:pPr marL="0" indent="0">
              <a:buNone/>
            </a:pPr>
            <a:r>
              <a:rPr lang="en-GB" sz="3200" dirty="0" smtClean="0"/>
              <a:t>3.   During </a:t>
            </a:r>
            <a:r>
              <a:rPr lang="en-GB" sz="3200" dirty="0" smtClean="0"/>
              <a:t>the surgery:</a:t>
            </a:r>
          </a:p>
          <a:p>
            <a:pPr marL="0" indent="0">
              <a:buNone/>
            </a:pPr>
            <a:r>
              <a:rPr lang="en-GB" sz="3200" dirty="0" smtClean="0"/>
              <a:t>         a</a:t>
            </a:r>
            <a:r>
              <a:rPr lang="en-GB" sz="3200" dirty="0" smtClean="0"/>
              <a:t>)     I had uncomfortable feelings like thirst, hunger, nausea, headache</a:t>
            </a:r>
          </a:p>
          <a:p>
            <a:pPr marL="0" indent="0">
              <a:buNone/>
            </a:pPr>
            <a:r>
              <a:rPr lang="en-GB" sz="3200" dirty="0" smtClean="0"/>
              <a:t>         b</a:t>
            </a:r>
            <a:r>
              <a:rPr lang="en-GB" sz="3200" dirty="0" smtClean="0"/>
              <a:t>)     I felt uncomfortable: cold, warm, badly positioned on the bed</a:t>
            </a:r>
          </a:p>
          <a:p>
            <a:pPr marL="0" indent="0">
              <a:buNone/>
            </a:pPr>
            <a:r>
              <a:rPr lang="en-GB" sz="3200" dirty="0" smtClean="0"/>
              <a:t>         c</a:t>
            </a:r>
            <a:r>
              <a:rPr lang="en-GB" sz="3200" dirty="0" smtClean="0"/>
              <a:t>)     I felt uncomfortable hearing and/or seeing what was happening</a:t>
            </a:r>
          </a:p>
          <a:p>
            <a:pPr marL="0" indent="0">
              <a:buNone/>
            </a:pPr>
            <a:endParaRPr lang="en-GB" sz="3200" dirty="0" smtClean="0"/>
          </a:p>
          <a:p>
            <a:pPr marL="0" indent="0">
              <a:buNone/>
            </a:pPr>
            <a:r>
              <a:rPr lang="en-GB" sz="3200" dirty="0" smtClean="0"/>
              <a:t>4.   After </a:t>
            </a:r>
            <a:r>
              <a:rPr lang="en-GB" sz="3200" dirty="0" smtClean="0"/>
              <a:t>the surgery in the recovery room:</a:t>
            </a:r>
          </a:p>
          <a:p>
            <a:pPr marL="0" indent="0">
              <a:buNone/>
            </a:pPr>
            <a:r>
              <a:rPr lang="en-GB" sz="3200" dirty="0" smtClean="0"/>
              <a:t>        a</a:t>
            </a:r>
            <a:r>
              <a:rPr lang="en-GB" sz="3200" dirty="0" smtClean="0"/>
              <a:t>) </a:t>
            </a:r>
            <a:r>
              <a:rPr lang="en-GB" sz="3200" dirty="0" smtClean="0"/>
              <a:t>    I </a:t>
            </a:r>
            <a:r>
              <a:rPr lang="en-GB" sz="3200" dirty="0" smtClean="0"/>
              <a:t>had uncomfortable feelings like thirst, hunger, nausea, headache</a:t>
            </a:r>
          </a:p>
          <a:p>
            <a:pPr marL="0" indent="0">
              <a:buNone/>
            </a:pPr>
            <a:r>
              <a:rPr lang="en-GB" sz="3200" dirty="0" smtClean="0"/>
              <a:t>        b</a:t>
            </a:r>
            <a:r>
              <a:rPr lang="en-GB" sz="3200" dirty="0" smtClean="0"/>
              <a:t>)     I felt uncomfortable: cold, warm, badly positioned on the bed</a:t>
            </a:r>
          </a:p>
          <a:p>
            <a:pPr marL="0" indent="0">
              <a:buNone/>
            </a:pPr>
            <a:r>
              <a:rPr lang="en-GB" sz="3200" dirty="0" smtClean="0"/>
              <a:t>        c</a:t>
            </a:r>
            <a:r>
              <a:rPr lang="en-GB" sz="3200" dirty="0" smtClean="0"/>
              <a:t>)    </a:t>
            </a:r>
            <a:r>
              <a:rPr lang="en-GB" sz="3200" dirty="0" smtClean="0"/>
              <a:t> </a:t>
            </a:r>
            <a:r>
              <a:rPr lang="en-GB" sz="3200" dirty="0" smtClean="0"/>
              <a:t>I had pain</a:t>
            </a:r>
          </a:p>
          <a:p>
            <a:pPr marL="0" indent="0">
              <a:buNone/>
            </a:pPr>
            <a:endParaRPr lang="en-GB" sz="3200" dirty="0" smtClean="0"/>
          </a:p>
          <a:p>
            <a:pPr marL="0" indent="0">
              <a:buNone/>
            </a:pPr>
            <a:r>
              <a:rPr lang="en-GB" sz="3200" dirty="0" smtClean="0"/>
              <a:t>5.   Since </a:t>
            </a:r>
            <a:r>
              <a:rPr lang="en-GB" sz="3200" dirty="0" smtClean="0"/>
              <a:t>coming back to the ward:</a:t>
            </a:r>
          </a:p>
          <a:p>
            <a:pPr marL="0" indent="0">
              <a:buNone/>
            </a:pPr>
            <a:r>
              <a:rPr lang="en-GB" sz="3200" dirty="0" smtClean="0"/>
              <a:t>        a</a:t>
            </a:r>
            <a:r>
              <a:rPr lang="en-GB" sz="3200" dirty="0" smtClean="0"/>
              <a:t>)     I had uncomfortable feelings like thirst, hunger, nausea, headache</a:t>
            </a:r>
          </a:p>
          <a:p>
            <a:pPr marL="0" indent="0">
              <a:buNone/>
            </a:pPr>
            <a:r>
              <a:rPr lang="en-GB" sz="3200" dirty="0" smtClean="0"/>
              <a:t>        b</a:t>
            </a:r>
            <a:r>
              <a:rPr lang="en-GB" sz="3200" dirty="0" smtClean="0"/>
              <a:t>)     I had pain</a:t>
            </a:r>
          </a:p>
          <a:p>
            <a:endParaRPr lang="en-GB" dirty="0"/>
          </a:p>
        </p:txBody>
      </p:sp>
    </p:spTree>
    <p:extLst>
      <p:ext uri="{BB962C8B-B14F-4D97-AF65-F5344CB8AC3E}">
        <p14:creationId xmlns:p14="http://schemas.microsoft.com/office/powerpoint/2010/main" val="4287426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031" y="365126"/>
            <a:ext cx="10515600" cy="842352"/>
          </a:xfrm>
        </p:spPr>
        <p:txBody>
          <a:bodyPr/>
          <a:lstStyle/>
          <a:p>
            <a:r>
              <a:rPr lang="en-GB" dirty="0" smtClean="0"/>
              <a:t>Questions</a:t>
            </a:r>
            <a:endParaRPr lang="en-GB" dirty="0"/>
          </a:p>
        </p:txBody>
      </p:sp>
      <p:sp>
        <p:nvSpPr>
          <p:cNvPr id="3" name="Content Placeholder 2"/>
          <p:cNvSpPr>
            <a:spLocks noGrp="1"/>
          </p:cNvSpPr>
          <p:nvPr>
            <p:ph idx="1"/>
          </p:nvPr>
        </p:nvSpPr>
        <p:spPr>
          <a:xfrm>
            <a:off x="838200" y="1008184"/>
            <a:ext cx="10515600" cy="5697416"/>
          </a:xfrm>
        </p:spPr>
        <p:txBody>
          <a:bodyPr>
            <a:normAutofit fontScale="55000" lnSpcReduction="20000"/>
          </a:bodyPr>
          <a:lstStyle/>
          <a:p>
            <a:pPr marL="0" indent="0">
              <a:buNone/>
            </a:pPr>
            <a:r>
              <a:rPr lang="en-GB" sz="4000" dirty="0" smtClean="0"/>
              <a:t>6.   Overall </a:t>
            </a:r>
            <a:r>
              <a:rPr lang="en-GB" sz="4000" dirty="0" smtClean="0"/>
              <a:t>about the staff:</a:t>
            </a:r>
          </a:p>
          <a:p>
            <a:pPr marL="0" indent="0">
              <a:buNone/>
            </a:pPr>
            <a:r>
              <a:rPr lang="en-GB" sz="4000" dirty="0" smtClean="0"/>
              <a:t>       a</a:t>
            </a:r>
            <a:r>
              <a:rPr lang="en-GB" sz="4000" dirty="0" smtClean="0"/>
              <a:t>)     In the block room, before going into the operating theatre, the medical and </a:t>
            </a:r>
            <a:endParaRPr lang="en-GB" sz="4000" dirty="0" smtClean="0"/>
          </a:p>
          <a:p>
            <a:pPr marL="0" indent="0">
              <a:buNone/>
            </a:pPr>
            <a:r>
              <a:rPr lang="en-GB" sz="4000" dirty="0"/>
              <a:t> </a:t>
            </a:r>
            <a:r>
              <a:rPr lang="en-GB" sz="4000" dirty="0" smtClean="0"/>
              <a:t>              </a:t>
            </a:r>
            <a:r>
              <a:rPr lang="en-GB" sz="4000" dirty="0" smtClean="0"/>
              <a:t>nursing </a:t>
            </a:r>
            <a:r>
              <a:rPr lang="en-GB" sz="4000" dirty="0" smtClean="0"/>
              <a:t>staff </a:t>
            </a:r>
            <a:r>
              <a:rPr lang="en-GB" sz="4000" dirty="0" smtClean="0"/>
              <a:t>were </a:t>
            </a:r>
            <a:r>
              <a:rPr lang="en-GB" sz="4000" dirty="0" smtClean="0"/>
              <a:t>attentive</a:t>
            </a:r>
          </a:p>
          <a:p>
            <a:pPr marL="0" indent="0">
              <a:buNone/>
            </a:pPr>
            <a:r>
              <a:rPr lang="en-GB" sz="4000" dirty="0" smtClean="0"/>
              <a:t>       b</a:t>
            </a:r>
            <a:r>
              <a:rPr lang="en-GB" sz="4000" dirty="0" smtClean="0"/>
              <a:t>)     In theatre, the medical and nursing staff were attentive?</a:t>
            </a:r>
          </a:p>
          <a:p>
            <a:pPr marL="0" indent="0">
              <a:buNone/>
            </a:pPr>
            <a:r>
              <a:rPr lang="en-GB" sz="4000" dirty="0" smtClean="0"/>
              <a:t>       c</a:t>
            </a:r>
            <a:r>
              <a:rPr lang="en-GB" sz="4000" dirty="0" smtClean="0"/>
              <a:t>)     In the recovery room, the medical and nursing staff were attentive?</a:t>
            </a:r>
          </a:p>
          <a:p>
            <a:pPr marL="0" indent="0">
              <a:buNone/>
            </a:pPr>
            <a:r>
              <a:rPr lang="en-GB" sz="4000" dirty="0" smtClean="0"/>
              <a:t>       d</a:t>
            </a:r>
            <a:r>
              <a:rPr lang="en-GB" sz="4000" dirty="0" smtClean="0"/>
              <a:t>)     In the ward, the nursing staff were </a:t>
            </a:r>
            <a:r>
              <a:rPr lang="en-GB" sz="4000" dirty="0" smtClean="0"/>
              <a:t>attentive</a:t>
            </a:r>
            <a:endParaRPr lang="en-GB" sz="4000" dirty="0" smtClean="0"/>
          </a:p>
          <a:p>
            <a:pPr marL="0" indent="0">
              <a:lnSpc>
                <a:spcPct val="100000"/>
              </a:lnSpc>
              <a:spcBef>
                <a:spcPts val="1400"/>
              </a:spcBef>
              <a:buNone/>
            </a:pPr>
            <a:r>
              <a:rPr lang="en-GB" sz="4000" dirty="0" smtClean="0"/>
              <a:t>7.    Did </a:t>
            </a:r>
            <a:r>
              <a:rPr lang="en-GB" sz="4000" dirty="0" smtClean="0"/>
              <a:t>you receive enough information prior to discharge from the hospital</a:t>
            </a:r>
            <a:r>
              <a:rPr lang="en-GB" sz="4000" dirty="0" smtClean="0"/>
              <a:t>?</a:t>
            </a:r>
            <a:endParaRPr lang="en-GB" sz="4000" dirty="0" smtClean="0"/>
          </a:p>
          <a:p>
            <a:pPr marL="0" indent="0">
              <a:lnSpc>
                <a:spcPct val="100000"/>
              </a:lnSpc>
              <a:spcBef>
                <a:spcPts val="1400"/>
              </a:spcBef>
              <a:buNone/>
            </a:pPr>
            <a:r>
              <a:rPr lang="en-GB" sz="4000" dirty="0" smtClean="0"/>
              <a:t>8.    The </a:t>
            </a:r>
            <a:r>
              <a:rPr lang="en-GB" sz="4000" dirty="0" smtClean="0"/>
              <a:t>staff were courteous, polite, friendly and helpful during your stay</a:t>
            </a:r>
            <a:r>
              <a:rPr lang="en-GB" sz="4000" dirty="0" smtClean="0"/>
              <a:t>?</a:t>
            </a:r>
            <a:endParaRPr lang="en-GB" sz="4000" dirty="0" smtClean="0"/>
          </a:p>
          <a:p>
            <a:pPr marL="0" indent="0">
              <a:lnSpc>
                <a:spcPct val="100000"/>
              </a:lnSpc>
              <a:spcBef>
                <a:spcPts val="1400"/>
              </a:spcBef>
              <a:buNone/>
            </a:pPr>
            <a:r>
              <a:rPr lang="en-GB" sz="4000" dirty="0" smtClean="0"/>
              <a:t>9.    The </a:t>
            </a:r>
            <a:r>
              <a:rPr lang="en-GB" sz="4000" dirty="0" smtClean="0"/>
              <a:t>senior nurse during home visits was courteous, polite, friendly and </a:t>
            </a:r>
            <a:r>
              <a:rPr lang="en-GB" sz="4000" dirty="0" smtClean="0"/>
              <a:t>helpful</a:t>
            </a:r>
            <a:endParaRPr lang="en-GB" sz="4000" dirty="0" smtClean="0"/>
          </a:p>
          <a:p>
            <a:pPr marL="0" indent="0">
              <a:lnSpc>
                <a:spcPct val="100000"/>
              </a:lnSpc>
              <a:spcBef>
                <a:spcPts val="1400"/>
              </a:spcBef>
              <a:buNone/>
            </a:pPr>
            <a:r>
              <a:rPr lang="en-GB" sz="4000" dirty="0" smtClean="0"/>
              <a:t>10.   Overall </a:t>
            </a:r>
            <a:r>
              <a:rPr lang="en-GB" sz="4000" dirty="0" smtClean="0"/>
              <a:t>I was satisfied with the service for my shoulder </a:t>
            </a:r>
            <a:r>
              <a:rPr lang="en-GB" sz="4000" dirty="0" smtClean="0"/>
              <a:t>surgery</a:t>
            </a:r>
          </a:p>
          <a:p>
            <a:pPr marL="0" indent="0">
              <a:lnSpc>
                <a:spcPct val="100000"/>
              </a:lnSpc>
              <a:spcBef>
                <a:spcPts val="1400"/>
              </a:spcBef>
              <a:buNone/>
            </a:pPr>
            <a:r>
              <a:rPr lang="en-GB" sz="4000" dirty="0" smtClean="0"/>
              <a:t>11.   I </a:t>
            </a:r>
            <a:r>
              <a:rPr lang="en-GB" sz="4000" dirty="0" smtClean="0"/>
              <a:t>would recommend this to my family or friends if they were having shoulder </a:t>
            </a:r>
            <a:endParaRPr lang="en-GB" sz="4000" dirty="0" smtClean="0"/>
          </a:p>
          <a:p>
            <a:pPr marL="0" indent="0">
              <a:lnSpc>
                <a:spcPct val="100000"/>
              </a:lnSpc>
              <a:spcBef>
                <a:spcPts val="1400"/>
              </a:spcBef>
              <a:buNone/>
            </a:pPr>
            <a:r>
              <a:rPr lang="en-GB" sz="4000" dirty="0" smtClean="0"/>
              <a:t>         surgery</a:t>
            </a:r>
            <a:r>
              <a:rPr lang="en-GB" sz="4000" dirty="0" smtClean="0"/>
              <a:t>? </a:t>
            </a:r>
            <a:endParaRPr lang="en-GB" sz="4000" dirty="0"/>
          </a:p>
          <a:p>
            <a:pPr marL="0" indent="0">
              <a:lnSpc>
                <a:spcPct val="100000"/>
              </a:lnSpc>
              <a:spcBef>
                <a:spcPts val="1400"/>
              </a:spcBef>
              <a:buNone/>
            </a:pPr>
            <a:r>
              <a:rPr lang="en-GB" sz="4000" dirty="0" smtClean="0"/>
              <a:t>12.   How </a:t>
            </a:r>
            <a:r>
              <a:rPr lang="en-GB" sz="4000" dirty="0" smtClean="0"/>
              <a:t>can we improve our service for patients in the future?</a:t>
            </a:r>
          </a:p>
          <a:p>
            <a:pPr marL="0" indent="0">
              <a:buNone/>
            </a:pPr>
            <a:endParaRPr lang="en-GB" dirty="0"/>
          </a:p>
        </p:txBody>
      </p:sp>
    </p:spTree>
    <p:extLst>
      <p:ext uri="{BB962C8B-B14F-4D97-AF65-F5344CB8AC3E}">
        <p14:creationId xmlns:p14="http://schemas.microsoft.com/office/powerpoint/2010/main" val="3723317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480"/>
          </a:xfrm>
        </p:spPr>
        <p:txBody>
          <a:bodyPr>
            <a:normAutofit fontScale="90000"/>
          </a:bodyPr>
          <a:lstStyle/>
          <a:p>
            <a:endParaRPr lang="en-GB" dirty="0"/>
          </a:p>
        </p:txBody>
      </p:sp>
      <p:sp>
        <p:nvSpPr>
          <p:cNvPr id="3" name="Content Placeholder 2"/>
          <p:cNvSpPr>
            <a:spLocks noGrp="1"/>
          </p:cNvSpPr>
          <p:nvPr>
            <p:ph idx="1"/>
          </p:nvPr>
        </p:nvSpPr>
        <p:spPr>
          <a:xfrm>
            <a:off x="838200" y="1230923"/>
            <a:ext cx="10515600" cy="4946040"/>
          </a:xfrm>
        </p:spPr>
        <p:txBody>
          <a:bodyPr>
            <a:normAutofit/>
          </a:bodyPr>
          <a:lstStyle/>
          <a:p>
            <a:pPr marL="0" indent="0">
              <a:buNone/>
            </a:pPr>
            <a:r>
              <a:rPr lang="en-GB" sz="2200" dirty="0" smtClean="0"/>
              <a:t>The patient provided responses to these questions as below – </a:t>
            </a:r>
          </a:p>
          <a:p>
            <a:pPr marL="0" indent="0">
              <a:buNone/>
            </a:pPr>
            <a:r>
              <a:rPr lang="en-GB" sz="2200" dirty="0" smtClean="0"/>
              <a:t>1. Strongly disagree, 2. Disagree, 3. Neutral, 4. Agree, 5. Strongly agree</a:t>
            </a:r>
          </a:p>
          <a:p>
            <a:pPr marL="0" indent="0">
              <a:buNone/>
            </a:pPr>
            <a:endParaRPr lang="en-GB" sz="2200" dirty="0" smtClean="0"/>
          </a:p>
          <a:p>
            <a:pPr marL="0" indent="0">
              <a:buNone/>
            </a:pPr>
            <a:r>
              <a:rPr lang="en-GB" sz="2200" dirty="0" smtClean="0"/>
              <a:t>Question 12 was answered as free text as well. Only 5 patients responded as below – </a:t>
            </a:r>
          </a:p>
          <a:p>
            <a:r>
              <a:rPr lang="en-GB" sz="2200" dirty="0" smtClean="0"/>
              <a:t>Being discharged home with catheter. Transport provided without needing to ask for it</a:t>
            </a:r>
          </a:p>
          <a:p>
            <a:r>
              <a:rPr lang="en-GB" sz="2200" dirty="0" smtClean="0"/>
              <a:t>Difficult to improve service (already excellent)</a:t>
            </a:r>
          </a:p>
          <a:p>
            <a:r>
              <a:rPr lang="en-GB" sz="2200" dirty="0" smtClean="0"/>
              <a:t>Continue the current high quality service</a:t>
            </a:r>
          </a:p>
          <a:p>
            <a:r>
              <a:rPr lang="en-GB" sz="2200" dirty="0" smtClean="0"/>
              <a:t>No improvement needed, already excellent</a:t>
            </a:r>
          </a:p>
          <a:p>
            <a:r>
              <a:rPr lang="en-GB" sz="2200" dirty="0" smtClean="0"/>
              <a:t>Brilliant. Cannot think of improvement</a:t>
            </a:r>
          </a:p>
          <a:p>
            <a:endParaRPr lang="en-GB" dirty="0"/>
          </a:p>
        </p:txBody>
      </p:sp>
    </p:spTree>
    <p:extLst>
      <p:ext uri="{BB962C8B-B14F-4D97-AF65-F5344CB8AC3E}">
        <p14:creationId xmlns:p14="http://schemas.microsoft.com/office/powerpoint/2010/main" val="2360365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lstStyle/>
          <a:p>
            <a:endParaRPr lang="en-GB" dirty="0"/>
          </a:p>
        </p:txBody>
      </p:sp>
      <p:sp>
        <p:nvSpPr>
          <p:cNvPr id="3" name="Content Placeholder 2"/>
          <p:cNvSpPr>
            <a:spLocks noGrp="1"/>
          </p:cNvSpPr>
          <p:nvPr>
            <p:ph idx="1"/>
          </p:nvPr>
        </p:nvSpPr>
        <p:spPr>
          <a:xfrm>
            <a:off x="838200" y="1207477"/>
            <a:ext cx="10515600" cy="4969486"/>
          </a:xfrm>
        </p:spPr>
        <p:txBody>
          <a:bodyPr>
            <a:normAutofit fontScale="70000" lnSpcReduction="20000"/>
          </a:bodyPr>
          <a:lstStyle/>
          <a:p>
            <a:pPr marL="0" indent="0">
              <a:buNone/>
            </a:pPr>
            <a:r>
              <a:rPr lang="en-GB" sz="3100" dirty="0" smtClean="0"/>
              <a:t>Comments were invited as free text from the patients. The comments were as below – </a:t>
            </a:r>
          </a:p>
          <a:p>
            <a:pPr marL="0" indent="0">
              <a:buNone/>
            </a:pPr>
            <a:endParaRPr lang="en-GB" sz="3100" dirty="0" smtClean="0"/>
          </a:p>
          <a:p>
            <a:r>
              <a:rPr lang="en-GB" sz="3100" dirty="0" smtClean="0"/>
              <a:t>Great service, keep up the good work, no complaints, great NHS</a:t>
            </a:r>
          </a:p>
          <a:p>
            <a:r>
              <a:rPr lang="en-GB" sz="3100" dirty="0" smtClean="0"/>
              <a:t>Excellent hospital and community medical and nursing staff, friendly and approachable</a:t>
            </a:r>
          </a:p>
          <a:p>
            <a:r>
              <a:rPr lang="en-GB" sz="3100" dirty="0" smtClean="0"/>
              <a:t>Excellent work. Thank you all.</a:t>
            </a:r>
          </a:p>
          <a:p>
            <a:r>
              <a:rPr lang="en-GB" sz="3100" dirty="0" smtClean="0"/>
              <a:t>Could not fault anything, everyone was good, made me feel comfortable</a:t>
            </a:r>
          </a:p>
          <a:p>
            <a:r>
              <a:rPr lang="en-GB" sz="3100" dirty="0" smtClean="0"/>
              <a:t>All staff excellent, could not fault anything</a:t>
            </a:r>
          </a:p>
          <a:p>
            <a:r>
              <a:rPr lang="en-GB" sz="3100" dirty="0" smtClean="0"/>
              <a:t>Deserve a medal for their high professionalism and standards</a:t>
            </a:r>
          </a:p>
          <a:p>
            <a:r>
              <a:rPr lang="en-GB" sz="3100" dirty="0" smtClean="0"/>
              <a:t>Whole process worked so well, very little pain, staff were great</a:t>
            </a:r>
          </a:p>
          <a:p>
            <a:r>
              <a:rPr lang="en-GB" sz="3100" dirty="0" smtClean="0"/>
              <a:t>Give anti-sickness tablets with oral pain killers at home, no pain medication was needed very often</a:t>
            </a:r>
          </a:p>
          <a:p>
            <a:r>
              <a:rPr lang="en-GB" sz="3100" dirty="0" smtClean="0"/>
              <a:t>First class service from all staff involved</a:t>
            </a:r>
          </a:p>
          <a:p>
            <a:r>
              <a:rPr lang="en-GB" sz="3100" dirty="0" smtClean="0"/>
              <a:t>Felt very breathless after operation</a:t>
            </a:r>
          </a:p>
          <a:p>
            <a:endParaRPr lang="en-GB" dirty="0"/>
          </a:p>
        </p:txBody>
      </p:sp>
    </p:spTree>
    <p:extLst>
      <p:ext uri="{BB962C8B-B14F-4D97-AF65-F5344CB8AC3E}">
        <p14:creationId xmlns:p14="http://schemas.microsoft.com/office/powerpoint/2010/main" val="3181944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1409</Words>
  <Application>Microsoft Office PowerPoint</Application>
  <PresentationFormat>Custom</PresentationFormat>
  <Paragraphs>98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Patient Satisfaction: Day case domiciliary interscalene catheter service for shoulder surgery </vt:lpstr>
      <vt:lpstr>Background</vt:lpstr>
      <vt:lpstr>Overview</vt:lpstr>
      <vt:lpstr>Patient satisfaction survey</vt:lpstr>
      <vt:lpstr>Questionnaire</vt:lpstr>
      <vt:lpstr>Questions</vt:lpstr>
      <vt:lpstr>Questions</vt:lpstr>
      <vt:lpstr>PowerPoint Presentation</vt:lpstr>
      <vt:lpstr>PowerPoint Presentation</vt:lpstr>
      <vt:lpstr>Analysis</vt:lpstr>
      <vt:lpstr>Person completing survey</vt:lpstr>
      <vt:lpstr>Patient responses</vt:lpstr>
      <vt:lpstr>Results</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case shoulder surgery / Domiciliary Catheter: Patient Satisfaction</dc:title>
  <dc:creator>Barash Barash</dc:creator>
  <cp:lastModifiedBy>Bartakke, Ashish Anil</cp:lastModifiedBy>
  <cp:revision>52</cp:revision>
  <dcterms:created xsi:type="dcterms:W3CDTF">2015-08-31T19:13:30Z</dcterms:created>
  <dcterms:modified xsi:type="dcterms:W3CDTF">2015-09-03T15:30:37Z</dcterms:modified>
</cp:coreProperties>
</file>