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40288" cy="42840275"/>
  <p:notesSz cx="6858000" cy="9144000"/>
  <p:defaultTextStyle>
    <a:defPPr>
      <a:defRPr lang="el-GR"/>
    </a:defPPr>
    <a:lvl1pPr marL="0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1pPr>
    <a:lvl2pPr marL="1676141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2pPr>
    <a:lvl3pPr marL="3352282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3pPr>
    <a:lvl4pPr marL="5028423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4pPr>
    <a:lvl5pPr marL="6704564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5pPr>
    <a:lvl6pPr marL="8380705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6pPr>
    <a:lvl7pPr marL="10056846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7pPr>
    <a:lvl8pPr marL="11732986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8pPr>
    <a:lvl9pPr marL="13409127" algn="l" defTabSz="3352282" rtl="0" eaLnBrk="1" latinLnBrk="0" hangingPunct="1">
      <a:defRPr sz="6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4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2022" y="156"/>
      </p:cViewPr>
      <p:guideLst>
        <p:guide orient="horz" pos="13494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800" dirty="0"/>
              <a:t>GP prescription </a:t>
            </a:r>
            <a:r>
              <a:rPr lang="en-US" sz="4800" dirty="0" smtClean="0"/>
              <a:t>opioids one month post op  (n=42)</a:t>
            </a:r>
            <a:endParaRPr lang="en-US" sz="4800" dirty="0"/>
          </a:p>
        </c:rich>
      </c:tx>
      <c:layout>
        <c:manualLayout>
          <c:xMode val="edge"/>
          <c:yMode val="edge"/>
          <c:x val="0.2001193075936815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GP prescription opioids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FB94646E-7010-444D-842C-E3C724902B99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, </a:t>
                    </a:r>
                    <a:fld id="{9FFE35EE-50CB-4CD9-AFEF-B9A28EEAC9CB}" type="VALUE">
                      <a:rPr lang="en-US" baseline="0"/>
                      <a:pPr/>
                      <a:t>[VALUE]</a:t>
                    </a:fld>
                    <a:endParaRPr lang="en-US" baseline="0" dirty="0" smtClean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opioids</c:v>
                </c:pt>
                <c:pt idx="1">
                  <c:v>no opioids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30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69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49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321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40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49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585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39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012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96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65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33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4030-7AD6-4EE7-8651-A091C43A6B09}" type="datetimeFigureOut">
              <a:rPr lang="el-GR" smtClean="0"/>
              <a:t>3/9/2015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43A4-5E92-4A20-9A20-F83F1E1118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82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1971" y="568803"/>
            <a:ext cx="25704245" cy="3044139"/>
          </a:xfrm>
        </p:spPr>
        <p:txBody>
          <a:bodyPr>
            <a:noAutofit/>
          </a:bodyPr>
          <a:lstStyle/>
          <a:p>
            <a:r>
              <a:rPr lang="en-GB" sz="6000" b="1" i="1" dirty="0" smtClean="0"/>
              <a:t/>
            </a:r>
            <a:br>
              <a:rPr lang="en-GB" sz="6000" b="1" i="1" dirty="0" smtClean="0"/>
            </a:br>
            <a:r>
              <a:rPr lang="en-GB" sz="6000" b="1" i="1" dirty="0"/>
              <a:t/>
            </a:r>
            <a:br>
              <a:rPr lang="en-GB" sz="6000" b="1" i="1" dirty="0"/>
            </a:br>
            <a:r>
              <a:rPr lang="en-GB" sz="6000" b="1" i="1" dirty="0" smtClean="0"/>
              <a:t/>
            </a:r>
            <a:br>
              <a:rPr lang="en-GB" sz="6000" b="1" i="1" dirty="0" smtClean="0"/>
            </a:br>
            <a:r>
              <a:rPr lang="en-GB" sz="7200" b="1" i="1" dirty="0" smtClean="0"/>
              <a:t>Post Surgical Discharge Prescription of Opioids: Who is Watching?</a:t>
            </a:r>
            <a:br>
              <a:rPr lang="en-GB" sz="7200" b="1" i="1" dirty="0" smtClean="0"/>
            </a:br>
            <a:r>
              <a:rPr lang="en-GB" sz="5400" dirty="0" err="1" smtClean="0"/>
              <a:t>Athanasia</a:t>
            </a:r>
            <a:r>
              <a:rPr lang="en-GB" sz="5400" dirty="0" smtClean="0"/>
              <a:t> </a:t>
            </a:r>
            <a:r>
              <a:rPr lang="en-GB" sz="5400" dirty="0" err="1"/>
              <a:t>Chatziperi</a:t>
            </a:r>
            <a:r>
              <a:rPr lang="en-GB" sz="5400" dirty="0"/>
              <a:t> , Alison Blackburn, Sailesh </a:t>
            </a:r>
            <a:r>
              <a:rPr lang="en-GB" sz="5400" dirty="0" smtClean="0"/>
              <a:t>Mishra*</a:t>
            </a:r>
            <a:r>
              <a:rPr lang="en-GB" sz="5400" dirty="0"/>
              <a:t/>
            </a:r>
            <a:br>
              <a:rPr lang="en-GB" sz="5400" dirty="0"/>
            </a:br>
            <a:r>
              <a:rPr lang="en-GB" sz="5400" dirty="0"/>
              <a:t>Royal Victoria Infirmary, Newcastle upon Tyne</a:t>
            </a:r>
            <a:endParaRPr lang="el-GR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890361" y="3612942"/>
            <a:ext cx="13854845" cy="1513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b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l-GR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Opioids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remain the mainstay for the management of moderate to severe postoperative pain.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selected patient groups,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treatment with opioids may need to continue for a variable period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 time after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discharge. </a:t>
            </a:r>
            <a:endParaRPr lang="el-GR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the 1940s, opioids were so tightly restricted that they could be used legally only when they were prescribed strictly by physicians only.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Consequently, there was reluctance to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prescribe opioids, and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globally for decades, pain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was undertreated. </a:t>
            </a:r>
            <a:endParaRPr lang="en-US" sz="4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Over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the last 30 years, the use of opioids to manage acute pain has regained its place in accepted medical practice. </a:t>
            </a:r>
            <a:r>
              <a:rPr lang="en-US" sz="4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WHO </a:t>
            </a:r>
            <a:r>
              <a:rPr lang="en-US" sz="4400" dirty="0">
                <a:ea typeface="Calibri" panose="020F0502020204030204" pitchFamily="34" charset="0"/>
                <a:cs typeface="Times New Roman" panose="02020603050405020304" pitchFamily="18" charset="0"/>
              </a:rPr>
              <a:t>promoted pain as the "fifth vital sign" with the intent of swinging the pendulum back to appropriately treating patients pain.</a:t>
            </a:r>
            <a:endParaRPr lang="el-GR" sz="4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0360" y="18713231"/>
            <a:ext cx="14230577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Aim</a:t>
            </a:r>
            <a:endParaRPr lang="el-GR" sz="4400" dirty="0"/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This survey aimed to identify </a:t>
            </a:r>
            <a:r>
              <a:rPr lang="en-US" sz="4400" dirty="0"/>
              <a:t>the magnitude of the inappropriate postoperative </a:t>
            </a:r>
            <a:r>
              <a:rPr lang="en-US" sz="4400" dirty="0" smtClean="0"/>
              <a:t>discharge prescribing of opioids </a:t>
            </a:r>
            <a:r>
              <a:rPr lang="en-US" sz="4400" dirty="0"/>
              <a:t>by the hospital doctors. It </a:t>
            </a:r>
            <a:r>
              <a:rPr lang="en-US" sz="4400" dirty="0" smtClean="0"/>
              <a:t>also aimed to identify the </a:t>
            </a:r>
            <a:r>
              <a:rPr lang="en-US" sz="4400" dirty="0"/>
              <a:t>role of the GP in </a:t>
            </a:r>
            <a:r>
              <a:rPr lang="en-US" sz="4400" dirty="0" smtClean="0"/>
              <a:t>optimizing and monitoring postoperative </a:t>
            </a:r>
            <a:r>
              <a:rPr lang="en-US" sz="4400" dirty="0"/>
              <a:t>opioid prescribing. The overall </a:t>
            </a:r>
            <a:r>
              <a:rPr lang="en-US" sz="4400" dirty="0" smtClean="0"/>
              <a:t>goal of this research was to </a:t>
            </a:r>
            <a:r>
              <a:rPr lang="en-US" sz="4400" dirty="0"/>
              <a:t>identify the size of </a:t>
            </a:r>
            <a:r>
              <a:rPr lang="en-US" sz="4400" dirty="0" smtClean="0"/>
              <a:t>the problem of inappropriate opioid prescribing at discharge from the hospital and on subsequent follow-up.</a:t>
            </a:r>
            <a:endParaRPr lang="el-GR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890360" y="26835894"/>
            <a:ext cx="13854846" cy="13973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/>
              <a:t>Method</a:t>
            </a:r>
            <a:endParaRPr lang="el-GR" sz="4400" dirty="0"/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We prospectively </a:t>
            </a:r>
            <a:r>
              <a:rPr lang="en-US" sz="4400" dirty="0"/>
              <a:t>selected 90 patients who </a:t>
            </a:r>
            <a:r>
              <a:rPr lang="en-US" sz="4400" dirty="0" smtClean="0"/>
              <a:t>underwent  </a:t>
            </a:r>
            <a:r>
              <a:rPr lang="en-US" sz="4400" dirty="0"/>
              <a:t>general, </a:t>
            </a:r>
            <a:r>
              <a:rPr lang="en-US" sz="4400" dirty="0" smtClean="0"/>
              <a:t>gynecological </a:t>
            </a:r>
            <a:r>
              <a:rPr lang="en-US" sz="4400" dirty="0"/>
              <a:t>or </a:t>
            </a:r>
            <a:r>
              <a:rPr lang="en-US" sz="4400" dirty="0" smtClean="0"/>
              <a:t>orthopedic </a:t>
            </a:r>
            <a:r>
              <a:rPr lang="en-US" sz="4400" dirty="0"/>
              <a:t>procedures between 01/04/2015 and  01/05/2015.</a:t>
            </a:r>
            <a:endParaRPr lang="el-GR" sz="4400" dirty="0"/>
          </a:p>
          <a:p>
            <a:pPr algn="just">
              <a:lnSpc>
                <a:spcPct val="150000"/>
              </a:lnSpc>
            </a:pPr>
            <a:r>
              <a:rPr lang="en-US" sz="4400" dirty="0"/>
              <a:t>Patients </a:t>
            </a:r>
            <a:r>
              <a:rPr lang="en-US" sz="4400" dirty="0" smtClean="0"/>
              <a:t>on preexisting  opioid medications and those under 18 yrs. of age  </a:t>
            </a:r>
            <a:r>
              <a:rPr lang="en-US" sz="4400" dirty="0"/>
              <a:t>were excluded from the </a:t>
            </a:r>
            <a:r>
              <a:rPr lang="en-US" sz="4400" dirty="0" smtClean="0"/>
              <a:t>study.</a:t>
            </a:r>
            <a:endParaRPr lang="el-GR" sz="4400" dirty="0"/>
          </a:p>
          <a:p>
            <a:pPr algn="just">
              <a:lnSpc>
                <a:spcPct val="150000"/>
              </a:lnSpc>
            </a:pPr>
            <a:r>
              <a:rPr lang="en-US" sz="4400" dirty="0"/>
              <a:t>We </a:t>
            </a:r>
            <a:r>
              <a:rPr lang="en-US" sz="4400" dirty="0" smtClean="0"/>
              <a:t>reviewed patient’s hospital </a:t>
            </a:r>
            <a:r>
              <a:rPr lang="en-US" sz="4400" dirty="0"/>
              <a:t>discharge letter and </a:t>
            </a:r>
            <a:r>
              <a:rPr lang="en-US" sz="4400" dirty="0" smtClean="0"/>
              <a:t>discharge prescriptions </a:t>
            </a:r>
            <a:r>
              <a:rPr lang="en-US" sz="4400" dirty="0"/>
              <a:t>using the electronic </a:t>
            </a:r>
            <a:r>
              <a:rPr lang="en-US" sz="4400" dirty="0" smtClean="0"/>
              <a:t> patient record keeping system (e records) </a:t>
            </a:r>
            <a:r>
              <a:rPr lang="en-US" sz="4400" dirty="0"/>
              <a:t>in our </a:t>
            </a:r>
            <a:r>
              <a:rPr lang="en-US" sz="4400" dirty="0" smtClean="0"/>
              <a:t>Trust</a:t>
            </a:r>
            <a:r>
              <a:rPr lang="en-US" sz="4400" dirty="0"/>
              <a:t>.</a:t>
            </a:r>
            <a:endParaRPr lang="el-GR" sz="4400" dirty="0"/>
          </a:p>
          <a:p>
            <a:pPr algn="just">
              <a:lnSpc>
                <a:spcPct val="150000"/>
              </a:lnSpc>
            </a:pPr>
            <a:r>
              <a:rPr lang="en-US" sz="4400" dirty="0"/>
              <a:t>We then sent letters to the patients’ GP </a:t>
            </a:r>
            <a:r>
              <a:rPr lang="en-US" sz="4400" dirty="0" smtClean="0"/>
              <a:t>, requesting information regarding their ongoing prescriptions 1 month following the discharge from the hospital. </a:t>
            </a:r>
            <a:r>
              <a:rPr lang="en-US" sz="4400" dirty="0"/>
              <a:t>The GP </a:t>
            </a:r>
            <a:r>
              <a:rPr lang="en-US" sz="4400" dirty="0" smtClean="0"/>
              <a:t>had option to respond </a:t>
            </a:r>
            <a:r>
              <a:rPr lang="en-US" sz="4400" dirty="0"/>
              <a:t>with a fax, email </a:t>
            </a:r>
            <a:r>
              <a:rPr lang="en-US" sz="4400" dirty="0" smtClean="0"/>
              <a:t>or a letter in a prepaid envelope that  </a:t>
            </a:r>
            <a:r>
              <a:rPr lang="en-US" sz="4400" dirty="0"/>
              <a:t>was included in our </a:t>
            </a:r>
            <a:r>
              <a:rPr lang="en-US" sz="4400" dirty="0" smtClean="0"/>
              <a:t>requesting </a:t>
            </a:r>
            <a:r>
              <a:rPr lang="en-US" sz="4400" dirty="0"/>
              <a:t>letter. </a:t>
            </a:r>
            <a:endParaRPr lang="en-US" sz="4400" dirty="0" smtClean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79475419"/>
              </p:ext>
            </p:extLst>
          </p:nvPr>
        </p:nvGraphicFramePr>
        <p:xfrm>
          <a:off x="15348020" y="12642276"/>
          <a:ext cx="13450946" cy="10186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44093" y="21668998"/>
            <a:ext cx="14022779" cy="1938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400" b="1" u="sng" dirty="0" smtClean="0"/>
              <a:t>Conclusion</a:t>
            </a:r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The use and efficacy of opioid for management of post surgical pain in the community after discharge from hospital is debatable.</a:t>
            </a:r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 Inappropriate use of opioids for longer than intended period of use is associated with the well recognized problems of endocrine and immunological side effects and risks of addiction.</a:t>
            </a:r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Clear discharge instructions regarding the intended period of opioid use for post surgical pain and subsequent timely review by GP for continued need for opioids and side effects assessments is a joint responsibility.</a:t>
            </a:r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More awareness and communications among hospital doctors and GP is warranted to address this issue of inappropriate post surgical opioid use.</a:t>
            </a:r>
          </a:p>
          <a:p>
            <a:pPr algn="just">
              <a:lnSpc>
                <a:spcPct val="150000"/>
              </a:lnSpc>
            </a:pPr>
            <a:r>
              <a:rPr lang="en-US" sz="4400" dirty="0" smtClean="0"/>
              <a:t>More focused education and development of a national guidance for monitoring post surgical opioid use will be effective in bringing about a safer opioid prescribing practice. </a:t>
            </a:r>
            <a:endParaRPr lang="el-GR" sz="44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4605" y="4989888"/>
            <a:ext cx="12597775" cy="77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1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456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 Post Surgical Discharge Prescription of Opioids: Who is Watching? Athanasia Chatziperi , Alison Blackburn, Sailesh Mishra* Royal Victoria Infirmary, Newcastle upon Tyne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 chatziperi</dc:creator>
  <cp:lastModifiedBy>Sailesh mishra</cp:lastModifiedBy>
  <cp:revision>20</cp:revision>
  <dcterms:created xsi:type="dcterms:W3CDTF">2015-08-29T14:35:13Z</dcterms:created>
  <dcterms:modified xsi:type="dcterms:W3CDTF">2015-09-03T22:49:00Z</dcterms:modified>
</cp:coreProperties>
</file>