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40288" cy="42840275"/>
  <p:notesSz cx="6858000" cy="9144000"/>
  <p:defaultTextStyle>
    <a:defPPr>
      <a:defRPr lang="el-GR"/>
    </a:defPPr>
    <a:lvl1pPr marL="0" algn="l" defTabSz="3352282" rtl="0" eaLnBrk="1" latinLnBrk="0" hangingPunct="1">
      <a:defRPr sz="6599" kern="1200">
        <a:solidFill>
          <a:schemeClr val="tx1"/>
        </a:solidFill>
        <a:latin typeface="+mn-lt"/>
        <a:ea typeface="+mn-ea"/>
        <a:cs typeface="+mn-cs"/>
      </a:defRPr>
    </a:lvl1pPr>
    <a:lvl2pPr marL="1676141" algn="l" defTabSz="3352282" rtl="0" eaLnBrk="1" latinLnBrk="0" hangingPunct="1">
      <a:defRPr sz="6599" kern="1200">
        <a:solidFill>
          <a:schemeClr val="tx1"/>
        </a:solidFill>
        <a:latin typeface="+mn-lt"/>
        <a:ea typeface="+mn-ea"/>
        <a:cs typeface="+mn-cs"/>
      </a:defRPr>
    </a:lvl2pPr>
    <a:lvl3pPr marL="3352282" algn="l" defTabSz="3352282" rtl="0" eaLnBrk="1" latinLnBrk="0" hangingPunct="1">
      <a:defRPr sz="6599" kern="1200">
        <a:solidFill>
          <a:schemeClr val="tx1"/>
        </a:solidFill>
        <a:latin typeface="+mn-lt"/>
        <a:ea typeface="+mn-ea"/>
        <a:cs typeface="+mn-cs"/>
      </a:defRPr>
    </a:lvl3pPr>
    <a:lvl4pPr marL="5028423" algn="l" defTabSz="3352282" rtl="0" eaLnBrk="1" latinLnBrk="0" hangingPunct="1">
      <a:defRPr sz="6599" kern="1200">
        <a:solidFill>
          <a:schemeClr val="tx1"/>
        </a:solidFill>
        <a:latin typeface="+mn-lt"/>
        <a:ea typeface="+mn-ea"/>
        <a:cs typeface="+mn-cs"/>
      </a:defRPr>
    </a:lvl4pPr>
    <a:lvl5pPr marL="6704564" algn="l" defTabSz="3352282" rtl="0" eaLnBrk="1" latinLnBrk="0" hangingPunct="1">
      <a:defRPr sz="6599" kern="1200">
        <a:solidFill>
          <a:schemeClr val="tx1"/>
        </a:solidFill>
        <a:latin typeface="+mn-lt"/>
        <a:ea typeface="+mn-ea"/>
        <a:cs typeface="+mn-cs"/>
      </a:defRPr>
    </a:lvl5pPr>
    <a:lvl6pPr marL="8380705" algn="l" defTabSz="3352282" rtl="0" eaLnBrk="1" latinLnBrk="0" hangingPunct="1">
      <a:defRPr sz="6599" kern="1200">
        <a:solidFill>
          <a:schemeClr val="tx1"/>
        </a:solidFill>
        <a:latin typeface="+mn-lt"/>
        <a:ea typeface="+mn-ea"/>
        <a:cs typeface="+mn-cs"/>
      </a:defRPr>
    </a:lvl6pPr>
    <a:lvl7pPr marL="10056846" algn="l" defTabSz="3352282" rtl="0" eaLnBrk="1" latinLnBrk="0" hangingPunct="1">
      <a:defRPr sz="6599" kern="1200">
        <a:solidFill>
          <a:schemeClr val="tx1"/>
        </a:solidFill>
        <a:latin typeface="+mn-lt"/>
        <a:ea typeface="+mn-ea"/>
        <a:cs typeface="+mn-cs"/>
      </a:defRPr>
    </a:lvl7pPr>
    <a:lvl8pPr marL="11732986" algn="l" defTabSz="3352282" rtl="0" eaLnBrk="1" latinLnBrk="0" hangingPunct="1">
      <a:defRPr sz="6599" kern="1200">
        <a:solidFill>
          <a:schemeClr val="tx1"/>
        </a:solidFill>
        <a:latin typeface="+mn-lt"/>
        <a:ea typeface="+mn-ea"/>
        <a:cs typeface="+mn-cs"/>
      </a:defRPr>
    </a:lvl8pPr>
    <a:lvl9pPr marL="13409127" algn="l" defTabSz="3352282" rtl="0" eaLnBrk="1" latinLnBrk="0" hangingPunct="1">
      <a:defRPr sz="6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94" userDrawn="1">
          <p15:clr>
            <a:srgbClr val="A4A3A4"/>
          </p15:clr>
        </p15:guide>
        <p15:guide id="2" pos="95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21" d="100"/>
          <a:sy n="21" d="100"/>
        </p:scale>
        <p:origin x="2022" y="156"/>
      </p:cViewPr>
      <p:guideLst>
        <p:guide orient="horz" pos="13494"/>
        <p:guide pos="95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6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4800" dirty="0"/>
              <a:t>GP prescription </a:t>
            </a:r>
            <a:r>
              <a:rPr lang="en-US" sz="4800" dirty="0" smtClean="0"/>
              <a:t>opioids one month post op  (n=42)</a:t>
            </a:r>
            <a:endParaRPr lang="en-US" sz="4800" dirty="0"/>
          </a:p>
        </c:rich>
      </c:tx>
      <c:layout>
        <c:manualLayout>
          <c:xMode val="edge"/>
          <c:yMode val="edge"/>
          <c:x val="0.2001193075936815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6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GP prescription opioids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fld id="{FB94646E-7010-444D-842C-E3C724902B99}" type="CATEGORYNAME">
                      <a:rPr lang="en-US" smtClean="0"/>
                      <a:pPr/>
                      <a:t>[CATEGORY NAME]</a:t>
                    </a:fld>
                    <a:r>
                      <a:rPr lang="en-US" baseline="0" dirty="0" smtClean="0"/>
                      <a:t>, </a:t>
                    </a:r>
                    <a:fld id="{9FFE35EE-50CB-4CD9-AFEF-B9A28EEAC9CB}" type="VALUE">
                      <a:rPr lang="en-US" baseline="0"/>
                      <a:pPr/>
                      <a:t>[VALUE]</a:t>
                    </a:fld>
                    <a:endParaRPr lang="en-US" baseline="0" dirty="0" smtClean="0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opioids</c:v>
                </c:pt>
                <c:pt idx="1">
                  <c:v>no opioids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</c:v>
                </c:pt>
                <c:pt idx="1">
                  <c:v>30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7011132"/>
            <a:ext cx="25704245" cy="14914762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501064"/>
            <a:ext cx="22680216" cy="10343147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4030-7AD6-4EE7-8651-A091C43A6B09}" type="datetimeFigureOut">
              <a:rPr lang="el-GR" smtClean="0"/>
              <a:t>3/9/2015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43A4-5E92-4A20-9A20-F83F1E1118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8694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4030-7AD6-4EE7-8651-A091C43A6B09}" type="datetimeFigureOut">
              <a:rPr lang="el-GR" smtClean="0"/>
              <a:t>3/9/2015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43A4-5E92-4A20-9A20-F83F1E1118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493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280848"/>
            <a:ext cx="6520562" cy="3630515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280848"/>
            <a:ext cx="19183683" cy="3630515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4030-7AD6-4EE7-8651-A091C43A6B09}" type="datetimeFigureOut">
              <a:rPr lang="el-GR" smtClean="0"/>
              <a:t>3/9/2015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43A4-5E92-4A20-9A20-F83F1E1118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3215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4030-7AD6-4EE7-8651-A091C43A6B09}" type="datetimeFigureOut">
              <a:rPr lang="el-GR" smtClean="0"/>
              <a:t>3/9/2015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43A4-5E92-4A20-9A20-F83F1E1118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440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680331"/>
            <a:ext cx="26082248" cy="17820361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669280"/>
            <a:ext cx="26082248" cy="9371307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4030-7AD6-4EE7-8651-A091C43A6B09}" type="datetimeFigureOut">
              <a:rPr lang="el-GR" smtClean="0"/>
              <a:t>3/9/2015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43A4-5E92-4A20-9A20-F83F1E1118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349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404240"/>
            <a:ext cx="12852122" cy="271817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404240"/>
            <a:ext cx="12852122" cy="271817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4030-7AD6-4EE7-8651-A091C43A6B09}" type="datetimeFigureOut">
              <a:rPr lang="el-GR" smtClean="0"/>
              <a:t>3/9/2015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43A4-5E92-4A20-9A20-F83F1E1118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585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280857"/>
            <a:ext cx="26082248" cy="82804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501820"/>
            <a:ext cx="12793057" cy="5146780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648601"/>
            <a:ext cx="12793057" cy="230167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501820"/>
            <a:ext cx="12856061" cy="5146780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648601"/>
            <a:ext cx="12856061" cy="230167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4030-7AD6-4EE7-8651-A091C43A6B09}" type="datetimeFigureOut">
              <a:rPr lang="el-GR" smtClean="0"/>
              <a:t>3/9/2015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43A4-5E92-4A20-9A20-F83F1E1118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5396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4030-7AD6-4EE7-8651-A091C43A6B09}" type="datetimeFigureOut">
              <a:rPr lang="el-GR" smtClean="0"/>
              <a:t>3/9/2015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43A4-5E92-4A20-9A20-F83F1E1118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0128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4030-7AD6-4EE7-8651-A091C43A6B09}" type="datetimeFigureOut">
              <a:rPr lang="el-GR" smtClean="0"/>
              <a:t>3/9/2015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43A4-5E92-4A20-9A20-F83F1E1118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4964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56018"/>
            <a:ext cx="9753280" cy="9996064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168216"/>
            <a:ext cx="15309146" cy="30444362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852082"/>
            <a:ext cx="9753280" cy="23810073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4030-7AD6-4EE7-8651-A091C43A6B09}" type="datetimeFigureOut">
              <a:rPr lang="el-GR" smtClean="0"/>
              <a:t>3/9/2015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43A4-5E92-4A20-9A20-F83F1E1118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8656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56018"/>
            <a:ext cx="9753280" cy="9996064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168216"/>
            <a:ext cx="15309146" cy="30444362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852082"/>
            <a:ext cx="9753280" cy="23810073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4030-7AD6-4EE7-8651-A091C43A6B09}" type="datetimeFigureOut">
              <a:rPr lang="el-GR" smtClean="0"/>
              <a:t>3/9/2015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43A4-5E92-4A20-9A20-F83F1E1118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6337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280857"/>
            <a:ext cx="26082248" cy="82804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404240"/>
            <a:ext cx="26082248" cy="271817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39706598"/>
            <a:ext cx="6804065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C4030-7AD6-4EE7-8651-A091C43A6B09}" type="datetimeFigureOut">
              <a:rPr lang="el-GR" smtClean="0"/>
              <a:t>3/9/2015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39706598"/>
            <a:ext cx="10206097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39706598"/>
            <a:ext cx="6804065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A43A4-5E92-4A20-9A20-F83F1E1118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821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1971" y="568803"/>
            <a:ext cx="25704245" cy="3044139"/>
          </a:xfrm>
        </p:spPr>
        <p:txBody>
          <a:bodyPr>
            <a:noAutofit/>
          </a:bodyPr>
          <a:lstStyle/>
          <a:p>
            <a:r>
              <a:rPr lang="en-GB" sz="6000" b="1" i="1" dirty="0" smtClean="0"/>
              <a:t/>
            </a:r>
            <a:br>
              <a:rPr lang="en-GB" sz="6000" b="1" i="1" dirty="0" smtClean="0"/>
            </a:br>
            <a:r>
              <a:rPr lang="en-GB" sz="6000" b="1" i="1" dirty="0"/>
              <a:t/>
            </a:r>
            <a:br>
              <a:rPr lang="en-GB" sz="6000" b="1" i="1" dirty="0"/>
            </a:br>
            <a:r>
              <a:rPr lang="en-GB" sz="6000" b="1" i="1" dirty="0" smtClean="0"/>
              <a:t/>
            </a:r>
            <a:br>
              <a:rPr lang="en-GB" sz="6000" b="1" i="1" dirty="0" smtClean="0"/>
            </a:br>
            <a:r>
              <a:rPr lang="en-GB" sz="7200" b="1" i="1" dirty="0" smtClean="0"/>
              <a:t>Post Surgical Discharge Prescription of Opioids: Who is Watching?</a:t>
            </a:r>
            <a:br>
              <a:rPr lang="en-GB" sz="7200" b="1" i="1" dirty="0" smtClean="0"/>
            </a:br>
            <a:r>
              <a:rPr lang="en-GB" sz="5400" dirty="0" err="1" smtClean="0"/>
              <a:t>Athanasia</a:t>
            </a:r>
            <a:r>
              <a:rPr lang="en-GB" sz="5400" dirty="0" smtClean="0"/>
              <a:t> </a:t>
            </a:r>
            <a:r>
              <a:rPr lang="en-GB" sz="5400" dirty="0" err="1"/>
              <a:t>Chatziperi</a:t>
            </a:r>
            <a:r>
              <a:rPr lang="en-GB" sz="5400" dirty="0"/>
              <a:t> , Alison Blackburn, Sailesh </a:t>
            </a:r>
            <a:r>
              <a:rPr lang="en-GB" sz="5400" dirty="0" smtClean="0"/>
              <a:t>Mishra*</a:t>
            </a:r>
            <a:r>
              <a:rPr lang="en-GB" sz="5400" dirty="0"/>
              <a:t/>
            </a:r>
            <a:br>
              <a:rPr lang="en-GB" sz="5400" dirty="0"/>
            </a:br>
            <a:r>
              <a:rPr lang="en-GB" sz="5400" dirty="0"/>
              <a:t>Royal Victoria Infirmary, Newcastle upon Tyne</a:t>
            </a:r>
            <a:endParaRPr lang="el-GR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890361" y="3612942"/>
            <a:ext cx="13854845" cy="15138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400" b="1" u="sng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endParaRPr lang="el-GR" sz="4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4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Opioids </a:t>
            </a:r>
            <a:r>
              <a:rPr lang="en-US" sz="4400" dirty="0">
                <a:ea typeface="Calibri" panose="020F0502020204030204" pitchFamily="34" charset="0"/>
                <a:cs typeface="Times New Roman" panose="02020603050405020304" pitchFamily="18" charset="0"/>
              </a:rPr>
              <a:t>remain the mainstay for the management of moderate to severe postoperative pain. </a:t>
            </a:r>
            <a:r>
              <a:rPr lang="en-US" sz="4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 selected patient groups, </a:t>
            </a:r>
            <a:r>
              <a:rPr lang="en-US" sz="4400" dirty="0">
                <a:ea typeface="Calibri" panose="020F0502020204030204" pitchFamily="34" charset="0"/>
                <a:cs typeface="Times New Roman" panose="02020603050405020304" pitchFamily="18" charset="0"/>
              </a:rPr>
              <a:t>treatment with opioids may need to continue for a variable period </a:t>
            </a:r>
            <a:r>
              <a:rPr lang="en-US" sz="4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of time after </a:t>
            </a:r>
            <a:r>
              <a:rPr lang="en-US" sz="4400" dirty="0">
                <a:ea typeface="Calibri" panose="020F0502020204030204" pitchFamily="34" charset="0"/>
                <a:cs typeface="Times New Roman" panose="02020603050405020304" pitchFamily="18" charset="0"/>
              </a:rPr>
              <a:t>discharge. </a:t>
            </a:r>
            <a:endParaRPr lang="el-GR" sz="4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4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By </a:t>
            </a:r>
            <a:r>
              <a:rPr lang="en-US" sz="4400" dirty="0">
                <a:ea typeface="Calibri" panose="020F0502020204030204" pitchFamily="34" charset="0"/>
                <a:cs typeface="Times New Roman" panose="02020603050405020304" pitchFamily="18" charset="0"/>
              </a:rPr>
              <a:t>the 1940s, opioids were so tightly restricted that they could be used legally only when they were prescribed strictly by physicians only. </a:t>
            </a:r>
            <a:r>
              <a:rPr lang="en-US" sz="4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Consequently, there was reluctance to </a:t>
            </a:r>
            <a:r>
              <a:rPr lang="en-US" sz="4400" dirty="0">
                <a:ea typeface="Calibri" panose="020F0502020204030204" pitchFamily="34" charset="0"/>
                <a:cs typeface="Times New Roman" panose="02020603050405020304" pitchFamily="18" charset="0"/>
              </a:rPr>
              <a:t>prescribe opioids, and </a:t>
            </a:r>
            <a:r>
              <a:rPr lang="en-US" sz="4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globally for decades, pain </a:t>
            </a:r>
            <a:r>
              <a:rPr lang="en-US" sz="4400" dirty="0">
                <a:ea typeface="Calibri" panose="020F0502020204030204" pitchFamily="34" charset="0"/>
                <a:cs typeface="Times New Roman" panose="02020603050405020304" pitchFamily="18" charset="0"/>
              </a:rPr>
              <a:t>was undertreated. </a:t>
            </a:r>
            <a:endParaRPr lang="en-US" sz="4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4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Over </a:t>
            </a:r>
            <a:r>
              <a:rPr lang="en-US" sz="4400" dirty="0">
                <a:ea typeface="Calibri" panose="020F0502020204030204" pitchFamily="34" charset="0"/>
                <a:cs typeface="Times New Roman" panose="02020603050405020304" pitchFamily="18" charset="0"/>
              </a:rPr>
              <a:t>the last 30 years, the use of opioids to manage acute pain has regained its place in accepted medical practice. </a:t>
            </a:r>
            <a:r>
              <a:rPr lang="en-US" sz="4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The WHO </a:t>
            </a:r>
            <a:r>
              <a:rPr lang="en-US" sz="4400" dirty="0">
                <a:ea typeface="Calibri" panose="020F0502020204030204" pitchFamily="34" charset="0"/>
                <a:cs typeface="Times New Roman" panose="02020603050405020304" pitchFamily="18" charset="0"/>
              </a:rPr>
              <a:t>promoted pain as the "fifth vital sign" with the intent of swinging the pendulum back to appropriately treating patients pain.</a:t>
            </a:r>
            <a:endParaRPr lang="el-GR" sz="4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0360" y="18713231"/>
            <a:ext cx="14230577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/>
              <a:t>Aim</a:t>
            </a:r>
            <a:endParaRPr lang="el-GR" sz="4400" dirty="0"/>
          </a:p>
          <a:p>
            <a:pPr algn="just">
              <a:lnSpc>
                <a:spcPct val="150000"/>
              </a:lnSpc>
            </a:pPr>
            <a:r>
              <a:rPr lang="en-US" sz="4400" dirty="0" smtClean="0"/>
              <a:t>This survey aimed to identify </a:t>
            </a:r>
            <a:r>
              <a:rPr lang="en-US" sz="4400" dirty="0"/>
              <a:t>the magnitude of the inappropriate postoperative </a:t>
            </a:r>
            <a:r>
              <a:rPr lang="en-US" sz="4400" dirty="0" smtClean="0"/>
              <a:t>discharge prescribing of opioids </a:t>
            </a:r>
            <a:r>
              <a:rPr lang="en-US" sz="4400" dirty="0"/>
              <a:t>by the hospital doctors. It </a:t>
            </a:r>
            <a:r>
              <a:rPr lang="en-US" sz="4400" dirty="0" smtClean="0"/>
              <a:t>also aimed to identify the </a:t>
            </a:r>
            <a:r>
              <a:rPr lang="en-US" sz="4400" dirty="0"/>
              <a:t>role of the GP in </a:t>
            </a:r>
            <a:r>
              <a:rPr lang="en-US" sz="4400" dirty="0" smtClean="0"/>
              <a:t>optimizing and monitoring postoperative </a:t>
            </a:r>
            <a:r>
              <a:rPr lang="en-US" sz="4400" dirty="0"/>
              <a:t>opioid prescribing. The overall </a:t>
            </a:r>
            <a:r>
              <a:rPr lang="en-US" sz="4400" dirty="0" smtClean="0"/>
              <a:t>goal of this research was to </a:t>
            </a:r>
            <a:r>
              <a:rPr lang="en-US" sz="4400" dirty="0"/>
              <a:t>identify the size of </a:t>
            </a:r>
            <a:r>
              <a:rPr lang="en-US" sz="4400" dirty="0" smtClean="0"/>
              <a:t>the problem of inappropriate opioid prescribing at discharge from the hospital and on subsequent follow-up.</a:t>
            </a:r>
            <a:endParaRPr lang="el-GR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890360" y="26835894"/>
            <a:ext cx="13854846" cy="13973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/>
              <a:t>Method</a:t>
            </a:r>
            <a:endParaRPr lang="el-GR" sz="4400" dirty="0"/>
          </a:p>
          <a:p>
            <a:pPr algn="just">
              <a:lnSpc>
                <a:spcPct val="150000"/>
              </a:lnSpc>
            </a:pPr>
            <a:r>
              <a:rPr lang="en-US" sz="4400" dirty="0" smtClean="0"/>
              <a:t>We prospectively </a:t>
            </a:r>
            <a:r>
              <a:rPr lang="en-US" sz="4400" dirty="0"/>
              <a:t>selected 90 patients who </a:t>
            </a:r>
            <a:r>
              <a:rPr lang="en-US" sz="4400" dirty="0" smtClean="0"/>
              <a:t>underwent  </a:t>
            </a:r>
            <a:r>
              <a:rPr lang="en-US" sz="4400" dirty="0"/>
              <a:t>general, </a:t>
            </a:r>
            <a:r>
              <a:rPr lang="en-US" sz="4400" dirty="0" smtClean="0"/>
              <a:t>gynecological </a:t>
            </a:r>
            <a:r>
              <a:rPr lang="en-US" sz="4400" dirty="0"/>
              <a:t>or </a:t>
            </a:r>
            <a:r>
              <a:rPr lang="en-US" sz="4400" dirty="0" smtClean="0"/>
              <a:t>orthopedic </a:t>
            </a:r>
            <a:r>
              <a:rPr lang="en-US" sz="4400" dirty="0"/>
              <a:t>procedures between 01/04/2015 and  01/05/2015.</a:t>
            </a:r>
            <a:endParaRPr lang="el-GR" sz="4400" dirty="0"/>
          </a:p>
          <a:p>
            <a:pPr algn="just">
              <a:lnSpc>
                <a:spcPct val="150000"/>
              </a:lnSpc>
            </a:pPr>
            <a:r>
              <a:rPr lang="en-US" sz="4400" dirty="0"/>
              <a:t>Patients </a:t>
            </a:r>
            <a:r>
              <a:rPr lang="en-US" sz="4400" dirty="0" smtClean="0"/>
              <a:t>on preexisting  opioid medications and those under 18 yrs. of age  </a:t>
            </a:r>
            <a:r>
              <a:rPr lang="en-US" sz="4400" dirty="0"/>
              <a:t>were excluded from the </a:t>
            </a:r>
            <a:r>
              <a:rPr lang="en-US" sz="4400" dirty="0" smtClean="0"/>
              <a:t>study.</a:t>
            </a:r>
            <a:endParaRPr lang="el-GR" sz="4400" dirty="0"/>
          </a:p>
          <a:p>
            <a:pPr algn="just">
              <a:lnSpc>
                <a:spcPct val="150000"/>
              </a:lnSpc>
            </a:pPr>
            <a:r>
              <a:rPr lang="en-US" sz="4400" dirty="0"/>
              <a:t>We </a:t>
            </a:r>
            <a:r>
              <a:rPr lang="en-US" sz="4400" dirty="0" smtClean="0"/>
              <a:t>reviewed patient’s hospital </a:t>
            </a:r>
            <a:r>
              <a:rPr lang="en-US" sz="4400" dirty="0"/>
              <a:t>discharge letter and </a:t>
            </a:r>
            <a:r>
              <a:rPr lang="en-US" sz="4400" dirty="0" smtClean="0"/>
              <a:t>discharge prescriptions </a:t>
            </a:r>
            <a:r>
              <a:rPr lang="en-US" sz="4400" dirty="0"/>
              <a:t>using the electronic </a:t>
            </a:r>
            <a:r>
              <a:rPr lang="en-US" sz="4400" dirty="0" smtClean="0"/>
              <a:t> patient record keeping system (e records) </a:t>
            </a:r>
            <a:r>
              <a:rPr lang="en-US" sz="4400" dirty="0"/>
              <a:t>in our </a:t>
            </a:r>
            <a:r>
              <a:rPr lang="en-US" sz="4400" dirty="0" smtClean="0"/>
              <a:t>Trust</a:t>
            </a:r>
            <a:r>
              <a:rPr lang="en-US" sz="4400" dirty="0"/>
              <a:t>.</a:t>
            </a:r>
            <a:endParaRPr lang="el-GR" sz="4400" dirty="0"/>
          </a:p>
          <a:p>
            <a:pPr algn="just">
              <a:lnSpc>
                <a:spcPct val="150000"/>
              </a:lnSpc>
            </a:pPr>
            <a:r>
              <a:rPr lang="en-US" sz="4400" dirty="0"/>
              <a:t>We then sent letters to the patients’ GP </a:t>
            </a:r>
            <a:r>
              <a:rPr lang="en-US" sz="4400" dirty="0" smtClean="0"/>
              <a:t>, requesting information regarding their ongoing prescriptions 1 month following the discharge from the hospital. </a:t>
            </a:r>
            <a:r>
              <a:rPr lang="en-US" sz="4400" dirty="0"/>
              <a:t>The GP </a:t>
            </a:r>
            <a:r>
              <a:rPr lang="en-US" sz="4400" dirty="0" smtClean="0"/>
              <a:t>had option to respond </a:t>
            </a:r>
            <a:r>
              <a:rPr lang="en-US" sz="4400" dirty="0"/>
              <a:t>with a fax, email </a:t>
            </a:r>
            <a:r>
              <a:rPr lang="en-US" sz="4400" dirty="0" smtClean="0"/>
              <a:t>or a letter in a prepaid envelope that  </a:t>
            </a:r>
            <a:r>
              <a:rPr lang="en-US" sz="4400" dirty="0"/>
              <a:t>was included in our </a:t>
            </a:r>
            <a:r>
              <a:rPr lang="en-US" sz="4400" dirty="0" smtClean="0"/>
              <a:t>requesting </a:t>
            </a:r>
            <a:r>
              <a:rPr lang="en-US" sz="4400" dirty="0"/>
              <a:t>letter. </a:t>
            </a:r>
            <a:endParaRPr lang="en-US" sz="4400" dirty="0" smtClean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379475419"/>
              </p:ext>
            </p:extLst>
          </p:nvPr>
        </p:nvGraphicFramePr>
        <p:xfrm>
          <a:off x="15348020" y="12642276"/>
          <a:ext cx="13450946" cy="10186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444093" y="21668998"/>
            <a:ext cx="14022779" cy="1938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400" b="1" u="sng" dirty="0" smtClean="0"/>
              <a:t>Conclusion</a:t>
            </a:r>
          </a:p>
          <a:p>
            <a:pPr algn="just">
              <a:lnSpc>
                <a:spcPct val="150000"/>
              </a:lnSpc>
            </a:pPr>
            <a:r>
              <a:rPr lang="en-US" sz="4400" dirty="0" smtClean="0"/>
              <a:t>The use and efficacy of opioid for management of post surgical pain in the community after discharge from hospital is debatable.</a:t>
            </a:r>
          </a:p>
          <a:p>
            <a:pPr algn="just">
              <a:lnSpc>
                <a:spcPct val="150000"/>
              </a:lnSpc>
            </a:pPr>
            <a:r>
              <a:rPr lang="en-US" sz="4400" dirty="0" smtClean="0"/>
              <a:t> Inappropriate use of opioids for longer than intended period of use is associated with the well recognized problems of endocrine and immunological side effects and risks of addiction.</a:t>
            </a:r>
          </a:p>
          <a:p>
            <a:pPr algn="just">
              <a:lnSpc>
                <a:spcPct val="150000"/>
              </a:lnSpc>
            </a:pPr>
            <a:r>
              <a:rPr lang="en-US" sz="4400" dirty="0" smtClean="0"/>
              <a:t>Clear discharge instructions regarding the intended period of opioid use for post surgical pain and subsequent timely review by GP for continued need for opioids and side effects assessments is a joint responsibility.</a:t>
            </a:r>
          </a:p>
          <a:p>
            <a:pPr algn="just">
              <a:lnSpc>
                <a:spcPct val="150000"/>
              </a:lnSpc>
            </a:pPr>
            <a:r>
              <a:rPr lang="en-US" sz="4400" dirty="0" smtClean="0"/>
              <a:t>More awareness and communications among hospital doctors and GP is warranted to address this issue of inappropriate post surgical opioid use.</a:t>
            </a:r>
          </a:p>
          <a:p>
            <a:pPr algn="just">
              <a:lnSpc>
                <a:spcPct val="150000"/>
              </a:lnSpc>
            </a:pPr>
            <a:r>
              <a:rPr lang="en-US" sz="4400" dirty="0" smtClean="0"/>
              <a:t>More focused education and development of a national guidance for monitoring post surgical opioid use will be effective in bringing about a safer opioid prescribing practice. </a:t>
            </a:r>
            <a:endParaRPr lang="el-GR" sz="44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74605" y="4989888"/>
            <a:ext cx="12597775" cy="773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910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456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   Post Surgical Discharge Prescription of Opioids: Who is Watching? Athanasia Chatziperi , Alison Blackburn, Sailesh Mishra* Royal Victoria Infirmary, Newcastle upon Tyne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athanasia chatziperi</dc:creator>
  <cp:lastModifiedBy>Sailesh mishra</cp:lastModifiedBy>
  <cp:revision>20</cp:revision>
  <dcterms:created xsi:type="dcterms:W3CDTF">2015-08-29T14:35:13Z</dcterms:created>
  <dcterms:modified xsi:type="dcterms:W3CDTF">2015-09-03T22:49:00Z</dcterms:modified>
</cp:coreProperties>
</file>