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 id="2147483870" r:id="rId2"/>
    <p:sldMasterId id="2147483882" r:id="rId3"/>
    <p:sldMasterId id="2147483894" r:id="rId4"/>
    <p:sldMasterId id="2147483906" r:id="rId5"/>
    <p:sldMasterId id="2147483918" r:id="rId6"/>
    <p:sldMasterId id="2147483930" r:id="rId7"/>
    <p:sldMasterId id="2147483942" r:id="rId8"/>
  </p:sldMasterIdLst>
  <p:notesMasterIdLst>
    <p:notesMasterId r:id="rId29"/>
  </p:notesMasterIdLst>
  <p:sldIdLst>
    <p:sldId id="256" r:id="rId9"/>
    <p:sldId id="260" r:id="rId10"/>
    <p:sldId id="258" r:id="rId11"/>
    <p:sldId id="259" r:id="rId12"/>
    <p:sldId id="317" r:id="rId13"/>
    <p:sldId id="321" r:id="rId14"/>
    <p:sldId id="309" r:id="rId15"/>
    <p:sldId id="310" r:id="rId16"/>
    <p:sldId id="311" r:id="rId17"/>
    <p:sldId id="312" r:id="rId18"/>
    <p:sldId id="313" r:id="rId19"/>
    <p:sldId id="314" r:id="rId20"/>
    <p:sldId id="322" r:id="rId21"/>
    <p:sldId id="316" r:id="rId22"/>
    <p:sldId id="323" r:id="rId23"/>
    <p:sldId id="320" r:id="rId24"/>
    <p:sldId id="319" r:id="rId25"/>
    <p:sldId id="324" r:id="rId26"/>
    <p:sldId id="325" r:id="rId27"/>
    <p:sldId id="261" r:id="rId28"/>
  </p:sldIdLst>
  <p:sldSz cx="9864725" cy="6858000"/>
  <p:notesSz cx="6858000" cy="9144000"/>
  <p:defaultTextStyle>
    <a:defPPr>
      <a:defRPr lang="en-US"/>
    </a:defPPr>
    <a:lvl1pPr marL="0" algn="l" defTabSz="914073" rtl="0" eaLnBrk="1" latinLnBrk="0" hangingPunct="1">
      <a:defRPr sz="1800" kern="1200">
        <a:solidFill>
          <a:schemeClr val="tx1"/>
        </a:solidFill>
        <a:latin typeface="+mn-lt"/>
        <a:ea typeface="+mn-ea"/>
        <a:cs typeface="+mn-cs"/>
      </a:defRPr>
    </a:lvl1pPr>
    <a:lvl2pPr marL="457036" algn="l" defTabSz="914073" rtl="0" eaLnBrk="1" latinLnBrk="0" hangingPunct="1">
      <a:defRPr sz="1800" kern="1200">
        <a:solidFill>
          <a:schemeClr val="tx1"/>
        </a:solidFill>
        <a:latin typeface="+mn-lt"/>
        <a:ea typeface="+mn-ea"/>
        <a:cs typeface="+mn-cs"/>
      </a:defRPr>
    </a:lvl2pPr>
    <a:lvl3pPr marL="914073" algn="l" defTabSz="914073" rtl="0" eaLnBrk="1" latinLnBrk="0" hangingPunct="1">
      <a:defRPr sz="1800" kern="1200">
        <a:solidFill>
          <a:schemeClr val="tx1"/>
        </a:solidFill>
        <a:latin typeface="+mn-lt"/>
        <a:ea typeface="+mn-ea"/>
        <a:cs typeface="+mn-cs"/>
      </a:defRPr>
    </a:lvl3pPr>
    <a:lvl4pPr marL="1371109" algn="l" defTabSz="914073" rtl="0" eaLnBrk="1" latinLnBrk="0" hangingPunct="1">
      <a:defRPr sz="1800" kern="1200">
        <a:solidFill>
          <a:schemeClr val="tx1"/>
        </a:solidFill>
        <a:latin typeface="+mn-lt"/>
        <a:ea typeface="+mn-ea"/>
        <a:cs typeface="+mn-cs"/>
      </a:defRPr>
    </a:lvl4pPr>
    <a:lvl5pPr marL="1828146" algn="l" defTabSz="914073" rtl="0" eaLnBrk="1" latinLnBrk="0" hangingPunct="1">
      <a:defRPr sz="1800" kern="1200">
        <a:solidFill>
          <a:schemeClr val="tx1"/>
        </a:solidFill>
        <a:latin typeface="+mn-lt"/>
        <a:ea typeface="+mn-ea"/>
        <a:cs typeface="+mn-cs"/>
      </a:defRPr>
    </a:lvl5pPr>
    <a:lvl6pPr marL="2285182" algn="l" defTabSz="914073" rtl="0" eaLnBrk="1" latinLnBrk="0" hangingPunct="1">
      <a:defRPr sz="1800" kern="1200">
        <a:solidFill>
          <a:schemeClr val="tx1"/>
        </a:solidFill>
        <a:latin typeface="+mn-lt"/>
        <a:ea typeface="+mn-ea"/>
        <a:cs typeface="+mn-cs"/>
      </a:defRPr>
    </a:lvl6pPr>
    <a:lvl7pPr marL="2742218" algn="l" defTabSz="914073" rtl="0" eaLnBrk="1" latinLnBrk="0" hangingPunct="1">
      <a:defRPr sz="1800" kern="1200">
        <a:solidFill>
          <a:schemeClr val="tx1"/>
        </a:solidFill>
        <a:latin typeface="+mn-lt"/>
        <a:ea typeface="+mn-ea"/>
        <a:cs typeface="+mn-cs"/>
      </a:defRPr>
    </a:lvl7pPr>
    <a:lvl8pPr marL="3199254" algn="l" defTabSz="914073" rtl="0" eaLnBrk="1" latinLnBrk="0" hangingPunct="1">
      <a:defRPr sz="1800" kern="1200">
        <a:solidFill>
          <a:schemeClr val="tx1"/>
        </a:solidFill>
        <a:latin typeface="+mn-lt"/>
        <a:ea typeface="+mn-ea"/>
        <a:cs typeface="+mn-cs"/>
      </a:defRPr>
    </a:lvl8pPr>
    <a:lvl9pPr marL="3656290" algn="l" defTabSz="91407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varScale="1">
        <p:scale>
          <a:sx n="59" d="100"/>
          <a:sy n="59" d="100"/>
        </p:scale>
        <p:origin x="139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anyasheltawy\Documents\Work\Anaesthetics\QI%20and%20audit\Liposomal%20Bupivocaine%20Audit\Liposomal%20Vs%20Plain-%20Fina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GB" sz="2400">
                <a:solidFill>
                  <a:schemeClr val="tx1"/>
                </a:solidFill>
              </a:rPr>
              <a:t>Cumulative Pain Scores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'Stats summary'!$A$16</c:f>
              <c:strCache>
                <c:ptCount val="1"/>
                <c:pt idx="0">
                  <c:v>Liposomal Bupivocaine</c:v>
                </c:pt>
              </c:strCache>
            </c:strRef>
          </c:tx>
          <c:spPr>
            <a:ln w="28575" cap="rnd">
              <a:solidFill>
                <a:schemeClr val="accent1"/>
              </a:solidFill>
              <a:round/>
            </a:ln>
            <a:effectLst/>
          </c:spPr>
          <c:marker>
            <c:symbol val="none"/>
          </c:marker>
          <c:cat>
            <c:strRef>
              <c:f>'Stats summary'!$B$15:$M$15</c:f>
              <c:strCache>
                <c:ptCount val="12"/>
                <c:pt idx="0">
                  <c:v>0HRS</c:v>
                </c:pt>
                <c:pt idx="1">
                  <c:v>4HRS</c:v>
                </c:pt>
                <c:pt idx="2">
                  <c:v>8HRS</c:v>
                </c:pt>
                <c:pt idx="3">
                  <c:v>12HRS</c:v>
                </c:pt>
                <c:pt idx="4">
                  <c:v>16HRS</c:v>
                </c:pt>
                <c:pt idx="5">
                  <c:v>20HRS</c:v>
                </c:pt>
                <c:pt idx="6">
                  <c:v>24HRS</c:v>
                </c:pt>
                <c:pt idx="7">
                  <c:v>32HRS</c:v>
                </c:pt>
                <c:pt idx="8">
                  <c:v>40HRS</c:v>
                </c:pt>
                <c:pt idx="9">
                  <c:v>48HRS</c:v>
                </c:pt>
                <c:pt idx="10">
                  <c:v>56HRS</c:v>
                </c:pt>
                <c:pt idx="11">
                  <c:v>64HRS</c:v>
                </c:pt>
              </c:strCache>
            </c:strRef>
          </c:cat>
          <c:val>
            <c:numRef>
              <c:f>'Stats summary'!$B$16:$M$16</c:f>
              <c:numCache>
                <c:formatCode>General</c:formatCode>
                <c:ptCount val="12"/>
                <c:pt idx="0">
                  <c:v>11</c:v>
                </c:pt>
                <c:pt idx="1">
                  <c:v>26</c:v>
                </c:pt>
                <c:pt idx="2">
                  <c:v>43</c:v>
                </c:pt>
                <c:pt idx="3">
                  <c:v>58</c:v>
                </c:pt>
                <c:pt idx="4">
                  <c:v>73</c:v>
                </c:pt>
                <c:pt idx="5">
                  <c:v>88</c:v>
                </c:pt>
                <c:pt idx="6">
                  <c:v>98</c:v>
                </c:pt>
                <c:pt idx="7">
                  <c:v>107</c:v>
                </c:pt>
                <c:pt idx="8">
                  <c:v>115</c:v>
                </c:pt>
                <c:pt idx="9">
                  <c:v>120</c:v>
                </c:pt>
                <c:pt idx="10">
                  <c:v>123</c:v>
                </c:pt>
                <c:pt idx="11">
                  <c:v>125</c:v>
                </c:pt>
              </c:numCache>
            </c:numRef>
          </c:val>
          <c:smooth val="0"/>
          <c:extLst>
            <c:ext xmlns:c16="http://schemas.microsoft.com/office/drawing/2014/chart" uri="{C3380CC4-5D6E-409C-BE32-E72D297353CC}">
              <c16:uniqueId val="{00000000-4828-0042-A8E0-EB519883F0E0}"/>
            </c:ext>
          </c:extLst>
        </c:ser>
        <c:ser>
          <c:idx val="1"/>
          <c:order val="1"/>
          <c:tx>
            <c:strRef>
              <c:f>'Stats summary'!$A$17</c:f>
              <c:strCache>
                <c:ptCount val="1"/>
                <c:pt idx="0">
                  <c:v>Plain Levobupivocaine</c:v>
                </c:pt>
              </c:strCache>
            </c:strRef>
          </c:tx>
          <c:spPr>
            <a:ln w="28575" cap="rnd">
              <a:solidFill>
                <a:schemeClr val="accent2"/>
              </a:solidFill>
              <a:round/>
            </a:ln>
            <a:effectLst/>
          </c:spPr>
          <c:marker>
            <c:symbol val="none"/>
          </c:marker>
          <c:cat>
            <c:strRef>
              <c:f>'Stats summary'!$B$15:$M$15</c:f>
              <c:strCache>
                <c:ptCount val="12"/>
                <c:pt idx="0">
                  <c:v>0HRS</c:v>
                </c:pt>
                <c:pt idx="1">
                  <c:v>4HRS</c:v>
                </c:pt>
                <c:pt idx="2">
                  <c:v>8HRS</c:v>
                </c:pt>
                <c:pt idx="3">
                  <c:v>12HRS</c:v>
                </c:pt>
                <c:pt idx="4">
                  <c:v>16HRS</c:v>
                </c:pt>
                <c:pt idx="5">
                  <c:v>20HRS</c:v>
                </c:pt>
                <c:pt idx="6">
                  <c:v>24HRS</c:v>
                </c:pt>
                <c:pt idx="7">
                  <c:v>32HRS</c:v>
                </c:pt>
                <c:pt idx="8">
                  <c:v>40HRS</c:v>
                </c:pt>
                <c:pt idx="9">
                  <c:v>48HRS</c:v>
                </c:pt>
                <c:pt idx="10">
                  <c:v>56HRS</c:v>
                </c:pt>
                <c:pt idx="11">
                  <c:v>64HRS</c:v>
                </c:pt>
              </c:strCache>
            </c:strRef>
          </c:cat>
          <c:val>
            <c:numRef>
              <c:f>'Stats summary'!$B$17:$M$17</c:f>
              <c:numCache>
                <c:formatCode>General</c:formatCode>
                <c:ptCount val="12"/>
                <c:pt idx="0">
                  <c:v>28</c:v>
                </c:pt>
                <c:pt idx="1">
                  <c:v>55</c:v>
                </c:pt>
                <c:pt idx="2">
                  <c:v>73</c:v>
                </c:pt>
                <c:pt idx="3">
                  <c:v>91</c:v>
                </c:pt>
                <c:pt idx="4">
                  <c:v>109</c:v>
                </c:pt>
                <c:pt idx="5">
                  <c:v>122</c:v>
                </c:pt>
                <c:pt idx="6">
                  <c:v>133</c:v>
                </c:pt>
                <c:pt idx="7">
                  <c:v>150</c:v>
                </c:pt>
                <c:pt idx="8">
                  <c:v>160</c:v>
                </c:pt>
                <c:pt idx="9">
                  <c:v>170</c:v>
                </c:pt>
                <c:pt idx="10">
                  <c:v>172</c:v>
                </c:pt>
                <c:pt idx="11">
                  <c:v>181</c:v>
                </c:pt>
              </c:numCache>
            </c:numRef>
          </c:val>
          <c:smooth val="0"/>
          <c:extLst>
            <c:ext xmlns:c16="http://schemas.microsoft.com/office/drawing/2014/chart" uri="{C3380CC4-5D6E-409C-BE32-E72D297353CC}">
              <c16:uniqueId val="{00000001-4828-0042-A8E0-EB519883F0E0}"/>
            </c:ext>
          </c:extLst>
        </c:ser>
        <c:dLbls>
          <c:showLegendKey val="0"/>
          <c:showVal val="0"/>
          <c:showCatName val="0"/>
          <c:showSerName val="0"/>
          <c:showPercent val="0"/>
          <c:showBubbleSize val="0"/>
        </c:dLbls>
        <c:smooth val="0"/>
        <c:axId val="216512768"/>
        <c:axId val="216159472"/>
      </c:lineChart>
      <c:catAx>
        <c:axId val="216512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6159472"/>
        <c:crosses val="autoZero"/>
        <c:auto val="1"/>
        <c:lblAlgn val="ctr"/>
        <c:lblOffset val="100"/>
        <c:noMultiLvlLbl val="0"/>
      </c:catAx>
      <c:valAx>
        <c:axId val="216159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6512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4D33E1-1AC0-46A1-B3E1-978C994FB1A6}" type="datetimeFigureOut">
              <a:rPr lang="en-GB" smtClean="0"/>
              <a:t>16/09/2024</a:t>
            </a:fld>
            <a:endParaRPr lang="en-GB"/>
          </a:p>
        </p:txBody>
      </p:sp>
      <p:sp>
        <p:nvSpPr>
          <p:cNvPr id="4" name="Slide Image Placeholder 3"/>
          <p:cNvSpPr>
            <a:spLocks noGrp="1" noRot="1" noChangeAspect="1"/>
          </p:cNvSpPr>
          <p:nvPr>
            <p:ph type="sldImg" idx="2"/>
          </p:nvPr>
        </p:nvSpPr>
        <p:spPr>
          <a:xfrm>
            <a:off x="1209675" y="1143000"/>
            <a:ext cx="44386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A2C6E8-B8EC-4116-8157-DA83028D870C}" type="slidenum">
              <a:rPr lang="en-GB" smtClean="0"/>
              <a:t>‹#›</a:t>
            </a:fld>
            <a:endParaRPr lang="en-GB"/>
          </a:p>
        </p:txBody>
      </p:sp>
    </p:spTree>
    <p:extLst>
      <p:ext uri="{BB962C8B-B14F-4D97-AF65-F5344CB8AC3E}">
        <p14:creationId xmlns:p14="http://schemas.microsoft.com/office/powerpoint/2010/main" val="463997458"/>
      </p:ext>
    </p:extLst>
  </p:cSld>
  <p:clrMap bg1="lt1" tx1="dk1" bg2="lt2" tx2="dk2" accent1="accent1" accent2="accent2" accent3="accent3" accent4="accent4" accent5="accent5" accent6="accent6" hlink="hlink" folHlink="folHlink"/>
  <p:notesStyle>
    <a:lvl1pPr marL="0" algn="l" defTabSz="914073" rtl="0" eaLnBrk="1" latinLnBrk="0" hangingPunct="1">
      <a:defRPr sz="1200" kern="1200">
        <a:solidFill>
          <a:schemeClr val="tx1"/>
        </a:solidFill>
        <a:latin typeface="+mn-lt"/>
        <a:ea typeface="+mn-ea"/>
        <a:cs typeface="+mn-cs"/>
      </a:defRPr>
    </a:lvl1pPr>
    <a:lvl2pPr marL="457036" algn="l" defTabSz="914073" rtl="0" eaLnBrk="1" latinLnBrk="0" hangingPunct="1">
      <a:defRPr sz="1200" kern="1200">
        <a:solidFill>
          <a:schemeClr val="tx1"/>
        </a:solidFill>
        <a:latin typeface="+mn-lt"/>
        <a:ea typeface="+mn-ea"/>
        <a:cs typeface="+mn-cs"/>
      </a:defRPr>
    </a:lvl2pPr>
    <a:lvl3pPr marL="914073" algn="l" defTabSz="914073" rtl="0" eaLnBrk="1" latinLnBrk="0" hangingPunct="1">
      <a:defRPr sz="1200" kern="1200">
        <a:solidFill>
          <a:schemeClr val="tx1"/>
        </a:solidFill>
        <a:latin typeface="+mn-lt"/>
        <a:ea typeface="+mn-ea"/>
        <a:cs typeface="+mn-cs"/>
      </a:defRPr>
    </a:lvl3pPr>
    <a:lvl4pPr marL="1371109" algn="l" defTabSz="914073" rtl="0" eaLnBrk="1" latinLnBrk="0" hangingPunct="1">
      <a:defRPr sz="1200" kern="1200">
        <a:solidFill>
          <a:schemeClr val="tx1"/>
        </a:solidFill>
        <a:latin typeface="+mn-lt"/>
        <a:ea typeface="+mn-ea"/>
        <a:cs typeface="+mn-cs"/>
      </a:defRPr>
    </a:lvl4pPr>
    <a:lvl5pPr marL="1828146" algn="l" defTabSz="914073" rtl="0" eaLnBrk="1" latinLnBrk="0" hangingPunct="1">
      <a:defRPr sz="1200" kern="1200">
        <a:solidFill>
          <a:schemeClr val="tx1"/>
        </a:solidFill>
        <a:latin typeface="+mn-lt"/>
        <a:ea typeface="+mn-ea"/>
        <a:cs typeface="+mn-cs"/>
      </a:defRPr>
    </a:lvl5pPr>
    <a:lvl6pPr marL="2285182" algn="l" defTabSz="914073" rtl="0" eaLnBrk="1" latinLnBrk="0" hangingPunct="1">
      <a:defRPr sz="1200" kern="1200">
        <a:solidFill>
          <a:schemeClr val="tx1"/>
        </a:solidFill>
        <a:latin typeface="+mn-lt"/>
        <a:ea typeface="+mn-ea"/>
        <a:cs typeface="+mn-cs"/>
      </a:defRPr>
    </a:lvl6pPr>
    <a:lvl7pPr marL="2742218" algn="l" defTabSz="914073" rtl="0" eaLnBrk="1" latinLnBrk="0" hangingPunct="1">
      <a:defRPr sz="1200" kern="1200">
        <a:solidFill>
          <a:schemeClr val="tx1"/>
        </a:solidFill>
        <a:latin typeface="+mn-lt"/>
        <a:ea typeface="+mn-ea"/>
        <a:cs typeface="+mn-cs"/>
      </a:defRPr>
    </a:lvl7pPr>
    <a:lvl8pPr marL="3199254" algn="l" defTabSz="914073" rtl="0" eaLnBrk="1" latinLnBrk="0" hangingPunct="1">
      <a:defRPr sz="1200" kern="1200">
        <a:solidFill>
          <a:schemeClr val="tx1"/>
        </a:solidFill>
        <a:latin typeface="+mn-lt"/>
        <a:ea typeface="+mn-ea"/>
        <a:cs typeface="+mn-cs"/>
      </a:defRPr>
    </a:lvl8pPr>
    <a:lvl9pPr marL="3656290" algn="l" defTabSz="91407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9855" y="1122363"/>
            <a:ext cx="8385016"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3091" y="3602038"/>
            <a:ext cx="73985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F2DA1F-4387-4252-8DF1-080F4BABFDB5}"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640407-2FF4-4978-AB54-2A2E65D7B3DC}" type="slidenum">
              <a:rPr lang="en-GB" smtClean="0"/>
              <a:t>‹#›</a:t>
            </a:fld>
            <a:endParaRPr lang="en-GB"/>
          </a:p>
        </p:txBody>
      </p:sp>
    </p:spTree>
    <p:extLst>
      <p:ext uri="{BB962C8B-B14F-4D97-AF65-F5344CB8AC3E}">
        <p14:creationId xmlns:p14="http://schemas.microsoft.com/office/powerpoint/2010/main" val="3689656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A836A9-787A-42AB-BB37-F81283941390}"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640407-2FF4-4978-AB54-2A2E65D7B3DC}" type="slidenum">
              <a:rPr lang="en-GB" smtClean="0"/>
              <a:t>‹#›</a:t>
            </a:fld>
            <a:endParaRPr lang="en-GB"/>
          </a:p>
        </p:txBody>
      </p:sp>
    </p:spTree>
    <p:extLst>
      <p:ext uri="{BB962C8B-B14F-4D97-AF65-F5344CB8AC3E}">
        <p14:creationId xmlns:p14="http://schemas.microsoft.com/office/powerpoint/2010/main" val="2009820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9445" y="365125"/>
            <a:ext cx="21270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8200" y="365125"/>
            <a:ext cx="625793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67E910-3F4D-4063-8D40-D5A8936EDE33}"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640407-2FF4-4978-AB54-2A2E65D7B3DC}" type="slidenum">
              <a:rPr lang="en-GB" smtClean="0"/>
              <a:t>‹#›</a:t>
            </a:fld>
            <a:endParaRPr lang="en-GB"/>
          </a:p>
        </p:txBody>
      </p:sp>
    </p:spTree>
    <p:extLst>
      <p:ext uri="{BB962C8B-B14F-4D97-AF65-F5344CB8AC3E}">
        <p14:creationId xmlns:p14="http://schemas.microsoft.com/office/powerpoint/2010/main" val="765103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9855" y="1122363"/>
            <a:ext cx="8385016"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3091" y="3602038"/>
            <a:ext cx="73985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1463A4-EBDD-4D17-9FA8-90E0AD137144}"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634435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0082D2-3AE8-4A6D-A395-989051336207}"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954354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063" y="1709740"/>
            <a:ext cx="85083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3063" y="4589465"/>
            <a:ext cx="85083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F4D0DE-62E1-49CA-B6A3-75FD6655C8A6}"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16394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8200"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4017"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22A14C-D2F2-4B8D-BD73-A78A39CB2BA2}"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3116868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9485" y="365127"/>
            <a:ext cx="85083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9486" y="1681163"/>
            <a:ext cx="41732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9486" y="2505075"/>
            <a:ext cx="4173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4018" y="1681163"/>
            <a:ext cx="419379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94018" y="2505075"/>
            <a:ext cx="419379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77465E-EEDF-4521-8DBB-E5A51F5C41AB}" type="datetime1">
              <a:rPr lang="en-GB" smtClean="0"/>
              <a:t>16/09/2024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2078736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EAA226-2DEA-4904-AFEB-A31389BCD92D}" type="datetime1">
              <a:rPr lang="en-GB" smtClean="0"/>
              <a:t>16/09/2024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3215970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D317DD-9DF2-4800-8541-72D1E52F3DBA}" type="datetime1">
              <a:rPr lang="en-GB" smtClean="0"/>
              <a:t>16/09/2024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298204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193793" y="987427"/>
            <a:ext cx="499401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8F4136-0E99-4DFA-9759-DFD86D504B64}"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2550347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F3E032-41CF-4B1E-A8B3-8045608D86F4}"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640407-2FF4-4978-AB54-2A2E65D7B3DC}" type="slidenum">
              <a:rPr lang="en-GB" smtClean="0"/>
              <a:t>‹#›</a:t>
            </a:fld>
            <a:endParaRPr lang="en-GB"/>
          </a:p>
        </p:txBody>
      </p:sp>
    </p:spTree>
    <p:extLst>
      <p:ext uri="{BB962C8B-B14F-4D97-AF65-F5344CB8AC3E}">
        <p14:creationId xmlns:p14="http://schemas.microsoft.com/office/powerpoint/2010/main" val="715568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93793" y="987427"/>
            <a:ext cx="4994017"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202D43-E4EF-4988-8380-4C42CADE1BA1}"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735346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265A55-4D40-426D-B74D-0909857EFC4D}"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975724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9445" y="365125"/>
            <a:ext cx="21270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8200" y="365125"/>
            <a:ext cx="625793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5F32F0-3FB4-427F-A053-F6F1FDFD5982}"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1333641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9855" y="1122363"/>
            <a:ext cx="8385016"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3091" y="3602038"/>
            <a:ext cx="73985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60728A-C40E-4EE7-BFF5-0B9F2F46114E}"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F15A6-D52A-4193-A301-4054520ACAE7}" type="slidenum">
              <a:rPr lang="en-GB" smtClean="0"/>
              <a:t>‹#›</a:t>
            </a:fld>
            <a:endParaRPr lang="en-GB"/>
          </a:p>
        </p:txBody>
      </p:sp>
    </p:spTree>
    <p:extLst>
      <p:ext uri="{BB962C8B-B14F-4D97-AF65-F5344CB8AC3E}">
        <p14:creationId xmlns:p14="http://schemas.microsoft.com/office/powerpoint/2010/main" val="1373510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A2A0B7-0889-4C71-8C63-ADCA87B66626}"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F15A6-D52A-4193-A301-4054520ACAE7}" type="slidenum">
              <a:rPr lang="en-GB" smtClean="0"/>
              <a:t>‹#›</a:t>
            </a:fld>
            <a:endParaRPr lang="en-GB"/>
          </a:p>
        </p:txBody>
      </p:sp>
    </p:spTree>
    <p:extLst>
      <p:ext uri="{BB962C8B-B14F-4D97-AF65-F5344CB8AC3E}">
        <p14:creationId xmlns:p14="http://schemas.microsoft.com/office/powerpoint/2010/main" val="3099937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063" y="1709740"/>
            <a:ext cx="85083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3063" y="4589465"/>
            <a:ext cx="85083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3E00C-B0EE-48FB-8C2E-FC7926688F68}"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F15A6-D52A-4193-A301-4054520ACAE7}" type="slidenum">
              <a:rPr lang="en-GB" smtClean="0"/>
              <a:t>‹#›</a:t>
            </a:fld>
            <a:endParaRPr lang="en-GB"/>
          </a:p>
        </p:txBody>
      </p:sp>
    </p:spTree>
    <p:extLst>
      <p:ext uri="{BB962C8B-B14F-4D97-AF65-F5344CB8AC3E}">
        <p14:creationId xmlns:p14="http://schemas.microsoft.com/office/powerpoint/2010/main" val="1703441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8200"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4017"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391D84-3BD5-4D9A-95B5-52D7AABCD73B}"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F15A6-D52A-4193-A301-4054520ACAE7}" type="slidenum">
              <a:rPr lang="en-GB" smtClean="0"/>
              <a:t>‹#›</a:t>
            </a:fld>
            <a:endParaRPr lang="en-GB"/>
          </a:p>
        </p:txBody>
      </p:sp>
    </p:spTree>
    <p:extLst>
      <p:ext uri="{BB962C8B-B14F-4D97-AF65-F5344CB8AC3E}">
        <p14:creationId xmlns:p14="http://schemas.microsoft.com/office/powerpoint/2010/main" val="2321096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9485" y="365127"/>
            <a:ext cx="85083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9486" y="1681163"/>
            <a:ext cx="41732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9486" y="2505075"/>
            <a:ext cx="4173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4018" y="1681163"/>
            <a:ext cx="419379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94018" y="2505075"/>
            <a:ext cx="419379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029296-1440-40FD-9628-55787D8728A7}" type="datetime1">
              <a:rPr lang="en-GB" smtClean="0"/>
              <a:t>16/09/2024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2F15A6-D52A-4193-A301-4054520ACAE7}" type="slidenum">
              <a:rPr lang="en-GB" smtClean="0"/>
              <a:t>‹#›</a:t>
            </a:fld>
            <a:endParaRPr lang="en-GB"/>
          </a:p>
        </p:txBody>
      </p:sp>
    </p:spTree>
    <p:extLst>
      <p:ext uri="{BB962C8B-B14F-4D97-AF65-F5344CB8AC3E}">
        <p14:creationId xmlns:p14="http://schemas.microsoft.com/office/powerpoint/2010/main" val="3416468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C86D18-7536-4E5E-B97E-DA522D663A6A}" type="datetime1">
              <a:rPr lang="en-GB" smtClean="0"/>
              <a:t>16/09/2024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2F15A6-D52A-4193-A301-4054520ACAE7}" type="slidenum">
              <a:rPr lang="en-GB" smtClean="0"/>
              <a:t>‹#›</a:t>
            </a:fld>
            <a:endParaRPr lang="en-GB"/>
          </a:p>
        </p:txBody>
      </p:sp>
    </p:spTree>
    <p:extLst>
      <p:ext uri="{BB962C8B-B14F-4D97-AF65-F5344CB8AC3E}">
        <p14:creationId xmlns:p14="http://schemas.microsoft.com/office/powerpoint/2010/main" val="2211683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B7505-D27D-4EAC-81AB-6194A45B3AF0}" type="datetime1">
              <a:rPr lang="en-GB" smtClean="0"/>
              <a:t>16/09/2024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2F15A6-D52A-4193-A301-4054520ACAE7}" type="slidenum">
              <a:rPr lang="en-GB" smtClean="0"/>
              <a:t>‹#›</a:t>
            </a:fld>
            <a:endParaRPr lang="en-GB"/>
          </a:p>
        </p:txBody>
      </p:sp>
    </p:spTree>
    <p:extLst>
      <p:ext uri="{BB962C8B-B14F-4D97-AF65-F5344CB8AC3E}">
        <p14:creationId xmlns:p14="http://schemas.microsoft.com/office/powerpoint/2010/main" val="2346450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063" y="1709740"/>
            <a:ext cx="85083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3063" y="4589465"/>
            <a:ext cx="85083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C2567F-1751-4EAC-AEEF-B5B4CD55E92F}"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640407-2FF4-4978-AB54-2A2E65D7B3DC}" type="slidenum">
              <a:rPr lang="en-GB" smtClean="0"/>
              <a:t>‹#›</a:t>
            </a:fld>
            <a:endParaRPr lang="en-GB"/>
          </a:p>
        </p:txBody>
      </p:sp>
    </p:spTree>
    <p:extLst>
      <p:ext uri="{BB962C8B-B14F-4D97-AF65-F5344CB8AC3E}">
        <p14:creationId xmlns:p14="http://schemas.microsoft.com/office/powerpoint/2010/main" val="2413781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193793" y="987427"/>
            <a:ext cx="499401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7537BC-5423-4B25-A780-3B5A1E8288D9}"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F15A6-D52A-4193-A301-4054520ACAE7}" type="slidenum">
              <a:rPr lang="en-GB" smtClean="0"/>
              <a:t>‹#›</a:t>
            </a:fld>
            <a:endParaRPr lang="en-GB"/>
          </a:p>
        </p:txBody>
      </p:sp>
    </p:spTree>
    <p:extLst>
      <p:ext uri="{BB962C8B-B14F-4D97-AF65-F5344CB8AC3E}">
        <p14:creationId xmlns:p14="http://schemas.microsoft.com/office/powerpoint/2010/main" val="2898046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93793" y="987427"/>
            <a:ext cx="4994017"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4D60A2-2896-4F43-BCBE-B98608AF4DA6}"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F15A6-D52A-4193-A301-4054520ACAE7}" type="slidenum">
              <a:rPr lang="en-GB" smtClean="0"/>
              <a:t>‹#›</a:t>
            </a:fld>
            <a:endParaRPr lang="en-GB"/>
          </a:p>
        </p:txBody>
      </p:sp>
    </p:spTree>
    <p:extLst>
      <p:ext uri="{BB962C8B-B14F-4D97-AF65-F5344CB8AC3E}">
        <p14:creationId xmlns:p14="http://schemas.microsoft.com/office/powerpoint/2010/main" val="2179155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D7E3D-9CBE-4319-A62A-25250F4FD435}"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F15A6-D52A-4193-A301-4054520ACAE7}" type="slidenum">
              <a:rPr lang="en-GB" smtClean="0"/>
              <a:t>‹#›</a:t>
            </a:fld>
            <a:endParaRPr lang="en-GB"/>
          </a:p>
        </p:txBody>
      </p:sp>
    </p:spTree>
    <p:extLst>
      <p:ext uri="{BB962C8B-B14F-4D97-AF65-F5344CB8AC3E}">
        <p14:creationId xmlns:p14="http://schemas.microsoft.com/office/powerpoint/2010/main" val="4018864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9445" y="365125"/>
            <a:ext cx="21270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8200" y="365125"/>
            <a:ext cx="625793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87127C-8435-4504-821A-6A6EB262F8E8}"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F15A6-D52A-4193-A301-4054520ACAE7}" type="slidenum">
              <a:rPr lang="en-GB" smtClean="0"/>
              <a:t>‹#›</a:t>
            </a:fld>
            <a:endParaRPr lang="en-GB"/>
          </a:p>
        </p:txBody>
      </p:sp>
    </p:spTree>
    <p:extLst>
      <p:ext uri="{BB962C8B-B14F-4D97-AF65-F5344CB8AC3E}">
        <p14:creationId xmlns:p14="http://schemas.microsoft.com/office/powerpoint/2010/main" val="797206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9855" y="1122363"/>
            <a:ext cx="8385016"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3091" y="3602038"/>
            <a:ext cx="73985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C12919-3807-433B-BF2D-0B64FB137597}"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2F2F13-6128-4C66-A1C5-5B96E1DC8F4D}" type="slidenum">
              <a:rPr lang="en-GB" smtClean="0"/>
              <a:t>‹#›</a:t>
            </a:fld>
            <a:endParaRPr lang="en-GB"/>
          </a:p>
        </p:txBody>
      </p:sp>
    </p:spTree>
    <p:extLst>
      <p:ext uri="{BB962C8B-B14F-4D97-AF65-F5344CB8AC3E}">
        <p14:creationId xmlns:p14="http://schemas.microsoft.com/office/powerpoint/2010/main" val="1868888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BD1E52-EE84-4438-A5AB-EAB79C57C3AC}"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2F2F13-6128-4C66-A1C5-5B96E1DC8F4D}" type="slidenum">
              <a:rPr lang="en-GB" smtClean="0"/>
              <a:t>‹#›</a:t>
            </a:fld>
            <a:endParaRPr lang="en-GB"/>
          </a:p>
        </p:txBody>
      </p:sp>
    </p:spTree>
    <p:extLst>
      <p:ext uri="{BB962C8B-B14F-4D97-AF65-F5344CB8AC3E}">
        <p14:creationId xmlns:p14="http://schemas.microsoft.com/office/powerpoint/2010/main" val="10727399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063" y="1709740"/>
            <a:ext cx="85083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3063" y="4589465"/>
            <a:ext cx="85083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6DA68A-6669-488A-B61F-3888778E5746}"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2F2F13-6128-4C66-A1C5-5B96E1DC8F4D}" type="slidenum">
              <a:rPr lang="en-GB" smtClean="0"/>
              <a:t>‹#›</a:t>
            </a:fld>
            <a:endParaRPr lang="en-GB"/>
          </a:p>
        </p:txBody>
      </p:sp>
    </p:spTree>
    <p:extLst>
      <p:ext uri="{BB962C8B-B14F-4D97-AF65-F5344CB8AC3E}">
        <p14:creationId xmlns:p14="http://schemas.microsoft.com/office/powerpoint/2010/main" val="8389834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8200"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4017"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787FB7-4FBA-4275-97B3-A546B3331B77}"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2F2F13-6128-4C66-A1C5-5B96E1DC8F4D}" type="slidenum">
              <a:rPr lang="en-GB" smtClean="0"/>
              <a:t>‹#›</a:t>
            </a:fld>
            <a:endParaRPr lang="en-GB"/>
          </a:p>
        </p:txBody>
      </p:sp>
    </p:spTree>
    <p:extLst>
      <p:ext uri="{BB962C8B-B14F-4D97-AF65-F5344CB8AC3E}">
        <p14:creationId xmlns:p14="http://schemas.microsoft.com/office/powerpoint/2010/main" val="2988987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9485" y="365127"/>
            <a:ext cx="85083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9486" y="1681163"/>
            <a:ext cx="41732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9486" y="2505075"/>
            <a:ext cx="4173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4018" y="1681163"/>
            <a:ext cx="419379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94018" y="2505075"/>
            <a:ext cx="419379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CF34A2-FA68-418A-81F4-4865D0118025}" type="datetime1">
              <a:rPr lang="en-GB" smtClean="0"/>
              <a:t>16/09/2024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32F2F13-6128-4C66-A1C5-5B96E1DC8F4D}" type="slidenum">
              <a:rPr lang="en-GB" smtClean="0"/>
              <a:t>‹#›</a:t>
            </a:fld>
            <a:endParaRPr lang="en-GB"/>
          </a:p>
        </p:txBody>
      </p:sp>
    </p:spTree>
    <p:extLst>
      <p:ext uri="{BB962C8B-B14F-4D97-AF65-F5344CB8AC3E}">
        <p14:creationId xmlns:p14="http://schemas.microsoft.com/office/powerpoint/2010/main" val="2028465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C1994-6331-4EA7-A44F-48F65D4ED061}" type="datetime1">
              <a:rPr lang="en-GB" smtClean="0"/>
              <a:t>16/09/2024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2F2F13-6128-4C66-A1C5-5B96E1DC8F4D}" type="slidenum">
              <a:rPr lang="en-GB" smtClean="0"/>
              <a:t>‹#›</a:t>
            </a:fld>
            <a:endParaRPr lang="en-GB"/>
          </a:p>
        </p:txBody>
      </p:sp>
    </p:spTree>
    <p:extLst>
      <p:ext uri="{BB962C8B-B14F-4D97-AF65-F5344CB8AC3E}">
        <p14:creationId xmlns:p14="http://schemas.microsoft.com/office/powerpoint/2010/main" val="2561364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8200"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4017"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7EBDE-0BC0-43C6-8866-B58566B2D5CC}"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640407-2FF4-4978-AB54-2A2E65D7B3DC}" type="slidenum">
              <a:rPr lang="en-GB" smtClean="0"/>
              <a:t>‹#›</a:t>
            </a:fld>
            <a:endParaRPr lang="en-GB"/>
          </a:p>
        </p:txBody>
      </p:sp>
    </p:spTree>
    <p:extLst>
      <p:ext uri="{BB962C8B-B14F-4D97-AF65-F5344CB8AC3E}">
        <p14:creationId xmlns:p14="http://schemas.microsoft.com/office/powerpoint/2010/main" val="3408784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B9412-C5BF-46A6-9486-062A7EBD7519}" type="datetime1">
              <a:rPr lang="en-GB" smtClean="0"/>
              <a:t>16/09/2024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32F2F13-6128-4C66-A1C5-5B96E1DC8F4D}" type="slidenum">
              <a:rPr lang="en-GB" smtClean="0"/>
              <a:t>‹#›</a:t>
            </a:fld>
            <a:endParaRPr lang="en-GB"/>
          </a:p>
        </p:txBody>
      </p:sp>
    </p:spTree>
    <p:extLst>
      <p:ext uri="{BB962C8B-B14F-4D97-AF65-F5344CB8AC3E}">
        <p14:creationId xmlns:p14="http://schemas.microsoft.com/office/powerpoint/2010/main" val="24566648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193793" y="987427"/>
            <a:ext cx="499401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983BFF3-2C39-4BB1-B30D-4486DF203C57}"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2F2F13-6128-4C66-A1C5-5B96E1DC8F4D}" type="slidenum">
              <a:rPr lang="en-GB" smtClean="0"/>
              <a:t>‹#›</a:t>
            </a:fld>
            <a:endParaRPr lang="en-GB"/>
          </a:p>
        </p:txBody>
      </p:sp>
    </p:spTree>
    <p:extLst>
      <p:ext uri="{BB962C8B-B14F-4D97-AF65-F5344CB8AC3E}">
        <p14:creationId xmlns:p14="http://schemas.microsoft.com/office/powerpoint/2010/main" val="34885954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93793" y="987427"/>
            <a:ext cx="4994017"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6E2298-A31A-4ACB-8529-2E120C463695}"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2F2F13-6128-4C66-A1C5-5B96E1DC8F4D}" type="slidenum">
              <a:rPr lang="en-GB" smtClean="0"/>
              <a:t>‹#›</a:t>
            </a:fld>
            <a:endParaRPr lang="en-GB"/>
          </a:p>
        </p:txBody>
      </p:sp>
    </p:spTree>
    <p:extLst>
      <p:ext uri="{BB962C8B-B14F-4D97-AF65-F5344CB8AC3E}">
        <p14:creationId xmlns:p14="http://schemas.microsoft.com/office/powerpoint/2010/main" val="3961132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8A7587-65EC-4A99-B80E-6C7FD61E2E99}"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2F2F13-6128-4C66-A1C5-5B96E1DC8F4D}" type="slidenum">
              <a:rPr lang="en-GB" smtClean="0"/>
              <a:t>‹#›</a:t>
            </a:fld>
            <a:endParaRPr lang="en-GB"/>
          </a:p>
        </p:txBody>
      </p:sp>
    </p:spTree>
    <p:extLst>
      <p:ext uri="{BB962C8B-B14F-4D97-AF65-F5344CB8AC3E}">
        <p14:creationId xmlns:p14="http://schemas.microsoft.com/office/powerpoint/2010/main" val="661066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9445" y="365125"/>
            <a:ext cx="21270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8200" y="365125"/>
            <a:ext cx="625793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4EB4AC-9ACE-4DFD-8272-675393600135}"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2F2F13-6128-4C66-A1C5-5B96E1DC8F4D}" type="slidenum">
              <a:rPr lang="en-GB" smtClean="0"/>
              <a:t>‹#›</a:t>
            </a:fld>
            <a:endParaRPr lang="en-GB"/>
          </a:p>
        </p:txBody>
      </p:sp>
    </p:spTree>
    <p:extLst>
      <p:ext uri="{BB962C8B-B14F-4D97-AF65-F5344CB8AC3E}">
        <p14:creationId xmlns:p14="http://schemas.microsoft.com/office/powerpoint/2010/main" val="1688368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9855" y="1122363"/>
            <a:ext cx="8385016"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3091" y="3602038"/>
            <a:ext cx="73985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1690A6-E50C-438A-8EF7-4E8ACD7D2663}"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3099695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C2AD81-385B-462A-ACB1-59673A3B57B4}"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2096971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063" y="1709740"/>
            <a:ext cx="85083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3063" y="4589465"/>
            <a:ext cx="85083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602523-3C3D-4FE2-B7F5-1A658B657D07}"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3196350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8200"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4017"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D11C7E-C0C6-4813-B87A-E72734AAACB2}"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3004914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9485" y="365127"/>
            <a:ext cx="85083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9486" y="1681163"/>
            <a:ext cx="41732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9486" y="2505075"/>
            <a:ext cx="4173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4018" y="1681163"/>
            <a:ext cx="419379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94018" y="2505075"/>
            <a:ext cx="419379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8C6C02-EC8A-4E5A-BDD1-65CBF0E70058}" type="datetime1">
              <a:rPr lang="en-GB" smtClean="0"/>
              <a:t>16/09/2024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405380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9485" y="365127"/>
            <a:ext cx="85083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9486" y="1681163"/>
            <a:ext cx="41732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9486" y="2505075"/>
            <a:ext cx="4173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4018" y="1681163"/>
            <a:ext cx="419379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94018" y="2505075"/>
            <a:ext cx="419379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B06316-8ACB-4430-A819-8D41660072EC}" type="datetime1">
              <a:rPr lang="en-GB" smtClean="0"/>
              <a:t>16/09/2024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6640407-2FF4-4978-AB54-2A2E65D7B3DC}" type="slidenum">
              <a:rPr lang="en-GB" smtClean="0"/>
              <a:t>‹#›</a:t>
            </a:fld>
            <a:endParaRPr lang="en-GB"/>
          </a:p>
        </p:txBody>
      </p:sp>
    </p:spTree>
    <p:extLst>
      <p:ext uri="{BB962C8B-B14F-4D97-AF65-F5344CB8AC3E}">
        <p14:creationId xmlns:p14="http://schemas.microsoft.com/office/powerpoint/2010/main" val="416485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4D03B3-4BBF-4698-B46F-7ABB00CDDD58}" type="datetime1">
              <a:rPr lang="en-GB" smtClean="0"/>
              <a:t>16/09/2024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9539933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062D1C-D754-4451-AE10-4B528CD35C8C}" type="datetime1">
              <a:rPr lang="en-GB" smtClean="0"/>
              <a:t>16/09/2024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6889692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193793" y="987427"/>
            <a:ext cx="499401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2586D2-3B62-475B-B923-B42E8F9B6637}"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3345072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93793" y="987427"/>
            <a:ext cx="4994017"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8AD9A1-9888-4D48-BC91-5D73E82B705D}"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4058601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9F1873-882B-4EF9-B76E-92F941EF97C4}"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2264413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9445" y="365125"/>
            <a:ext cx="21270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8200" y="365125"/>
            <a:ext cx="625793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59A580-80E7-4719-9338-52589615083C}"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1588190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9855" y="1122363"/>
            <a:ext cx="8385016"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3091" y="3602038"/>
            <a:ext cx="73985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4ECE72-C9F1-450A-9AEA-9F56DA55A37E}"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34053334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C60230-CD8E-41E7-BEB8-06DB1681D7E1}"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1935166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063" y="1709740"/>
            <a:ext cx="85083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3063" y="4589465"/>
            <a:ext cx="85083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B11C5F-BD44-44B3-BB8C-51EF9A4B3666}"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838062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8200"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4017"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0709F8-ADB1-474E-B72F-9705E632CEF8}"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1737971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6072D5-0A3E-453A-B062-349C79835849}" type="datetime1">
              <a:rPr lang="en-GB" smtClean="0"/>
              <a:t>16/09/2024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6640407-2FF4-4978-AB54-2A2E65D7B3DC}" type="slidenum">
              <a:rPr lang="en-GB" smtClean="0"/>
              <a:t>‹#›</a:t>
            </a:fld>
            <a:endParaRPr lang="en-GB"/>
          </a:p>
        </p:txBody>
      </p:sp>
    </p:spTree>
    <p:extLst>
      <p:ext uri="{BB962C8B-B14F-4D97-AF65-F5344CB8AC3E}">
        <p14:creationId xmlns:p14="http://schemas.microsoft.com/office/powerpoint/2010/main" val="269125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9485" y="365127"/>
            <a:ext cx="85083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9486" y="1681163"/>
            <a:ext cx="41732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9486" y="2505075"/>
            <a:ext cx="4173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4018" y="1681163"/>
            <a:ext cx="419379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94018" y="2505075"/>
            <a:ext cx="419379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A5947A-CEFF-4744-8ACB-B313A23E0164}" type="datetime1">
              <a:rPr lang="en-GB" smtClean="0"/>
              <a:t>16/09/2024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27971929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E7EC21-E710-4C37-9D18-25D0CFDFBAE5}" type="datetime1">
              <a:rPr lang="en-GB" smtClean="0"/>
              <a:t>16/09/2024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4023074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CA293B-90CF-4F52-BECE-94EBB47B7AD1}" type="datetime1">
              <a:rPr lang="en-GB" smtClean="0"/>
              <a:t>16/09/2024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4291926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193793" y="987427"/>
            <a:ext cx="499401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238009-287B-4A0C-B0F4-A34E460E0FBF}"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4249861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93793" y="987427"/>
            <a:ext cx="4994017"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AF223A-81AF-418A-B8FF-3C8E33A96335}"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41775194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43F30-7E39-4EEC-9475-88C71A93D782}"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153574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9445" y="365125"/>
            <a:ext cx="21270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8200" y="365125"/>
            <a:ext cx="625793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9B5A46-E425-4496-8B4C-3EBF4CD84D91}"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3664747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9855" y="1122363"/>
            <a:ext cx="8385016"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3091" y="3602038"/>
            <a:ext cx="73985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D617B8-904E-45CD-9E06-D8CD2B348E47}"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2478145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9FE38-BE44-4A2F-AF5F-D7AB6088CC68}"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617871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063" y="1709740"/>
            <a:ext cx="85083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3063" y="4589465"/>
            <a:ext cx="85083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004059-B43F-485D-813D-88892DEB0E99}"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404453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A197-EBC7-4CDC-9E7B-DE3C8F6184F7}" type="datetime1">
              <a:rPr lang="en-GB" smtClean="0"/>
              <a:t>16/09/2024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6640407-2FF4-4978-AB54-2A2E65D7B3DC}" type="slidenum">
              <a:rPr lang="en-GB" smtClean="0"/>
              <a:t>‹#›</a:t>
            </a:fld>
            <a:endParaRPr lang="en-GB"/>
          </a:p>
        </p:txBody>
      </p:sp>
    </p:spTree>
    <p:extLst>
      <p:ext uri="{BB962C8B-B14F-4D97-AF65-F5344CB8AC3E}">
        <p14:creationId xmlns:p14="http://schemas.microsoft.com/office/powerpoint/2010/main" val="31429089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8200"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4017"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0A6ED3-87C0-4879-9474-394997730037}"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12348300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9485" y="365127"/>
            <a:ext cx="85083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9486" y="1681163"/>
            <a:ext cx="41732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9486" y="2505075"/>
            <a:ext cx="4173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4018" y="1681163"/>
            <a:ext cx="419379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94018" y="2505075"/>
            <a:ext cx="419379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5E5A3B-E9AA-42A2-81DC-D7857668F5DA}" type="datetime1">
              <a:rPr lang="en-GB" smtClean="0"/>
              <a:t>16/09/2024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13861011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73D84C-5549-4998-B37C-544F55BCE5EC}" type="datetime1">
              <a:rPr lang="en-GB" smtClean="0"/>
              <a:t>16/09/2024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5083229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B6120-1A97-4D6E-8829-8E1BDAA99AEC}" type="datetime1">
              <a:rPr lang="en-GB" smtClean="0"/>
              <a:t>16/09/2024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34397919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193793" y="987427"/>
            <a:ext cx="499401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1713B2-FB25-4D6C-9EE6-2659CE51BF17}"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320592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93793" y="987427"/>
            <a:ext cx="4994017"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2701DD-928E-480F-9C06-9FC40E6FBFC7}"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16395046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4E2270-963F-4881-8B51-FDA7C24D92C0}"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26814590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9445" y="365125"/>
            <a:ext cx="21270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8200" y="365125"/>
            <a:ext cx="625793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8451BE-58C7-432A-B13E-BB11F057E38F}" type="datetime1">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EC5291-0D2A-41D0-B01E-96286B5C1612}" type="slidenum">
              <a:rPr lang="en-GB" smtClean="0"/>
              <a:t>‹#›</a:t>
            </a:fld>
            <a:endParaRPr lang="en-GB"/>
          </a:p>
        </p:txBody>
      </p:sp>
    </p:spTree>
    <p:extLst>
      <p:ext uri="{BB962C8B-B14F-4D97-AF65-F5344CB8AC3E}">
        <p14:creationId xmlns:p14="http://schemas.microsoft.com/office/powerpoint/2010/main" val="37855000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9855" y="1122363"/>
            <a:ext cx="8385016"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3091" y="3602038"/>
            <a:ext cx="73985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95D34B-49F7-4F19-8A9E-A75F2EB966DC}" type="datetime1">
              <a:rPr lang="en-GB" smtClean="0"/>
              <a:t>16/09/2024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CFD86-DBB3-E44E-9904-B0E402D0B42E}" type="slidenum">
              <a:rPr lang="en-US" smtClean="0"/>
              <a:t>‹#›</a:t>
            </a:fld>
            <a:endParaRPr lang="en-US"/>
          </a:p>
        </p:txBody>
      </p:sp>
    </p:spTree>
    <p:extLst>
      <p:ext uri="{BB962C8B-B14F-4D97-AF65-F5344CB8AC3E}">
        <p14:creationId xmlns:p14="http://schemas.microsoft.com/office/powerpoint/2010/main" val="39796410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965EBD-71C4-44DC-A117-D0F1ECE6DE8A}" type="datetime1">
              <a:rPr lang="en-GB" smtClean="0"/>
              <a:t>16/09/2024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CFD86-DBB3-E44E-9904-B0E402D0B42E}" type="slidenum">
              <a:rPr lang="en-US" smtClean="0"/>
              <a:t>‹#›</a:t>
            </a:fld>
            <a:endParaRPr lang="en-US"/>
          </a:p>
        </p:txBody>
      </p:sp>
    </p:spTree>
    <p:extLst>
      <p:ext uri="{BB962C8B-B14F-4D97-AF65-F5344CB8AC3E}">
        <p14:creationId xmlns:p14="http://schemas.microsoft.com/office/powerpoint/2010/main" val="2595917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193793" y="987427"/>
            <a:ext cx="499401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8010B5-849B-4879-AA28-48F692C07AB9}"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640407-2FF4-4978-AB54-2A2E65D7B3DC}" type="slidenum">
              <a:rPr lang="en-GB" smtClean="0"/>
              <a:t>‹#›</a:t>
            </a:fld>
            <a:endParaRPr lang="en-GB"/>
          </a:p>
        </p:txBody>
      </p:sp>
    </p:spTree>
    <p:extLst>
      <p:ext uri="{BB962C8B-B14F-4D97-AF65-F5344CB8AC3E}">
        <p14:creationId xmlns:p14="http://schemas.microsoft.com/office/powerpoint/2010/main" val="7654933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063" y="1709740"/>
            <a:ext cx="85083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3063" y="4589465"/>
            <a:ext cx="85083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DBB568-6D99-4F94-9AEA-E95852A7B457}" type="datetime1">
              <a:rPr lang="en-GB" smtClean="0"/>
              <a:t>16/09/2024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CFD86-DBB3-E44E-9904-B0E402D0B42E}" type="slidenum">
              <a:rPr lang="en-US" smtClean="0"/>
              <a:t>‹#›</a:t>
            </a:fld>
            <a:endParaRPr lang="en-US"/>
          </a:p>
        </p:txBody>
      </p:sp>
    </p:spTree>
    <p:extLst>
      <p:ext uri="{BB962C8B-B14F-4D97-AF65-F5344CB8AC3E}">
        <p14:creationId xmlns:p14="http://schemas.microsoft.com/office/powerpoint/2010/main" val="12936001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8200"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94017" y="1825625"/>
            <a:ext cx="41925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052BC6-FF91-43FB-9F8C-50C84FDC5AF3}" type="datetime1">
              <a:rPr lang="en-GB" smtClean="0"/>
              <a:t>16/09/2024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4CFD86-DBB3-E44E-9904-B0E402D0B42E}" type="slidenum">
              <a:rPr lang="en-US" smtClean="0"/>
              <a:t>‹#›</a:t>
            </a:fld>
            <a:endParaRPr lang="en-US"/>
          </a:p>
        </p:txBody>
      </p:sp>
    </p:spTree>
    <p:extLst>
      <p:ext uri="{BB962C8B-B14F-4D97-AF65-F5344CB8AC3E}">
        <p14:creationId xmlns:p14="http://schemas.microsoft.com/office/powerpoint/2010/main" val="13165249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9485" y="365127"/>
            <a:ext cx="85083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9486" y="1681163"/>
            <a:ext cx="41732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9486" y="2505075"/>
            <a:ext cx="41732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94018" y="1681163"/>
            <a:ext cx="419379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94018" y="2505075"/>
            <a:ext cx="419379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498E62-BDDD-40A9-A98A-70096289F1D4}" type="datetime1">
              <a:rPr lang="en-GB" smtClean="0"/>
              <a:t>16/09/2024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4CFD86-DBB3-E44E-9904-B0E402D0B42E}" type="slidenum">
              <a:rPr lang="en-US" smtClean="0"/>
              <a:t>‹#›</a:t>
            </a:fld>
            <a:endParaRPr lang="en-US"/>
          </a:p>
        </p:txBody>
      </p:sp>
    </p:spTree>
    <p:extLst>
      <p:ext uri="{BB962C8B-B14F-4D97-AF65-F5344CB8AC3E}">
        <p14:creationId xmlns:p14="http://schemas.microsoft.com/office/powerpoint/2010/main" val="41577526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0999DC-472D-409A-93EB-4418243E6BBD}" type="datetime1">
              <a:rPr lang="en-GB" smtClean="0"/>
              <a:t>16/09/2024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4CFD86-DBB3-E44E-9904-B0E402D0B42E}" type="slidenum">
              <a:rPr lang="en-US" smtClean="0"/>
              <a:t>‹#›</a:t>
            </a:fld>
            <a:endParaRPr lang="en-US"/>
          </a:p>
        </p:txBody>
      </p:sp>
    </p:spTree>
    <p:extLst>
      <p:ext uri="{BB962C8B-B14F-4D97-AF65-F5344CB8AC3E}">
        <p14:creationId xmlns:p14="http://schemas.microsoft.com/office/powerpoint/2010/main" val="18008642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799625-B7DF-437D-A2C3-FD6D6FEAD08C}" type="datetime1">
              <a:rPr lang="en-GB" smtClean="0"/>
              <a:t>16/09/2024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4CFD86-DBB3-E44E-9904-B0E402D0B42E}" type="slidenum">
              <a:rPr lang="en-US" smtClean="0"/>
              <a:t>‹#›</a:t>
            </a:fld>
            <a:endParaRPr lang="en-US"/>
          </a:p>
        </p:txBody>
      </p:sp>
    </p:spTree>
    <p:extLst>
      <p:ext uri="{BB962C8B-B14F-4D97-AF65-F5344CB8AC3E}">
        <p14:creationId xmlns:p14="http://schemas.microsoft.com/office/powerpoint/2010/main" val="32240894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193793" y="987427"/>
            <a:ext cx="499401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4BEB92-8332-4CC8-A2B2-B87BABEE6055}" type="datetime1">
              <a:rPr lang="en-GB" smtClean="0"/>
              <a:t>16/09/2024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4CFD86-DBB3-E44E-9904-B0E402D0B42E}" type="slidenum">
              <a:rPr lang="en-US" smtClean="0"/>
              <a:t>‹#›</a:t>
            </a:fld>
            <a:endParaRPr lang="en-US"/>
          </a:p>
        </p:txBody>
      </p:sp>
    </p:spTree>
    <p:extLst>
      <p:ext uri="{BB962C8B-B14F-4D97-AF65-F5344CB8AC3E}">
        <p14:creationId xmlns:p14="http://schemas.microsoft.com/office/powerpoint/2010/main" val="1641096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93793" y="987427"/>
            <a:ext cx="4994017"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FE1EF3-022E-4A20-BAB0-43FD13125031}" type="datetime1">
              <a:rPr lang="en-GB" smtClean="0"/>
              <a:t>16/09/2024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4CFD86-DBB3-E44E-9904-B0E402D0B42E}" type="slidenum">
              <a:rPr lang="en-US" smtClean="0"/>
              <a:t>‹#›</a:t>
            </a:fld>
            <a:endParaRPr lang="en-US"/>
          </a:p>
        </p:txBody>
      </p:sp>
    </p:spTree>
    <p:extLst>
      <p:ext uri="{BB962C8B-B14F-4D97-AF65-F5344CB8AC3E}">
        <p14:creationId xmlns:p14="http://schemas.microsoft.com/office/powerpoint/2010/main" val="10051165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16BDF9-2570-4D4B-8027-B82FFA4648FC}" type="datetime1">
              <a:rPr lang="en-GB" smtClean="0"/>
              <a:t>16/09/2024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CFD86-DBB3-E44E-9904-B0E402D0B42E}" type="slidenum">
              <a:rPr lang="en-US" smtClean="0"/>
              <a:t>‹#›</a:t>
            </a:fld>
            <a:endParaRPr lang="en-US"/>
          </a:p>
        </p:txBody>
      </p:sp>
    </p:spTree>
    <p:extLst>
      <p:ext uri="{BB962C8B-B14F-4D97-AF65-F5344CB8AC3E}">
        <p14:creationId xmlns:p14="http://schemas.microsoft.com/office/powerpoint/2010/main" val="36207886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9445" y="365125"/>
            <a:ext cx="21270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8200" y="365125"/>
            <a:ext cx="625793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05CD05-BDEB-4AC6-A77A-4C99CB72895B}" type="datetime1">
              <a:rPr lang="en-GB" smtClean="0"/>
              <a:t>16/09/2024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4CFD86-DBB3-E44E-9904-B0E402D0B42E}" type="slidenum">
              <a:rPr lang="en-US" smtClean="0"/>
              <a:t>‹#›</a:t>
            </a:fld>
            <a:endParaRPr lang="en-US"/>
          </a:p>
        </p:txBody>
      </p:sp>
    </p:spTree>
    <p:extLst>
      <p:ext uri="{BB962C8B-B14F-4D97-AF65-F5344CB8AC3E}">
        <p14:creationId xmlns:p14="http://schemas.microsoft.com/office/powerpoint/2010/main" val="122853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9485" y="457200"/>
            <a:ext cx="3181631"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93793" y="987427"/>
            <a:ext cx="4994017"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9485" y="2057400"/>
            <a:ext cx="318163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09F5AF-BA3A-42F1-9501-04BECFC81F5A}" type="datetime1">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640407-2FF4-4978-AB54-2A2E65D7B3DC}" type="slidenum">
              <a:rPr lang="en-GB" smtClean="0"/>
              <a:t>‹#›</a:t>
            </a:fld>
            <a:endParaRPr lang="en-GB"/>
          </a:p>
        </p:txBody>
      </p:sp>
    </p:spTree>
    <p:extLst>
      <p:ext uri="{BB962C8B-B14F-4D97-AF65-F5344CB8AC3E}">
        <p14:creationId xmlns:p14="http://schemas.microsoft.com/office/powerpoint/2010/main" val="3739533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8200" y="365127"/>
            <a:ext cx="85083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8200" y="1825625"/>
            <a:ext cx="85083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8200" y="6356352"/>
            <a:ext cx="2219563"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385F94-0C52-4B5E-A334-046B773CC431}" type="datetime1">
              <a:rPr lang="en-GB" smtClean="0"/>
              <a:t>16/09/2024</a:t>
            </a:fld>
            <a:endParaRPr lang="en-GB"/>
          </a:p>
        </p:txBody>
      </p:sp>
      <p:sp>
        <p:nvSpPr>
          <p:cNvPr id="5" name="Footer Placeholder 4"/>
          <p:cNvSpPr>
            <a:spLocks noGrp="1"/>
          </p:cNvSpPr>
          <p:nvPr>
            <p:ph type="ftr" sz="quarter" idx="3"/>
          </p:nvPr>
        </p:nvSpPr>
        <p:spPr>
          <a:xfrm>
            <a:off x="3267690" y="6356352"/>
            <a:ext cx="33293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6966962" y="6356352"/>
            <a:ext cx="2219563"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640407-2FF4-4978-AB54-2A2E65D7B3DC}" type="slidenum">
              <a:rPr lang="en-GB" smtClean="0"/>
              <a:t>‹#›</a:t>
            </a:fld>
            <a:endParaRPr lang="en-GB"/>
          </a:p>
        </p:txBody>
      </p:sp>
    </p:spTree>
    <p:extLst>
      <p:ext uri="{BB962C8B-B14F-4D97-AF65-F5344CB8AC3E}">
        <p14:creationId xmlns:p14="http://schemas.microsoft.com/office/powerpoint/2010/main" val="135989070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8200" y="365127"/>
            <a:ext cx="85083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8200" y="1825625"/>
            <a:ext cx="85083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8200" y="6356352"/>
            <a:ext cx="22195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58D8F-475E-41AD-9FDE-AF4F04356F2D}" type="datetime1">
              <a:rPr lang="en-GB" smtClean="0"/>
              <a:t>16/09/2024</a:t>
            </a:fld>
            <a:endParaRPr lang="en-GB"/>
          </a:p>
        </p:txBody>
      </p:sp>
      <p:sp>
        <p:nvSpPr>
          <p:cNvPr id="5" name="Footer Placeholder 4"/>
          <p:cNvSpPr>
            <a:spLocks noGrp="1"/>
          </p:cNvSpPr>
          <p:nvPr>
            <p:ph type="ftr" sz="quarter" idx="3"/>
          </p:nvPr>
        </p:nvSpPr>
        <p:spPr>
          <a:xfrm>
            <a:off x="3267690" y="6356352"/>
            <a:ext cx="332934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66962" y="6356352"/>
            <a:ext cx="22195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F15A6-D52A-4193-A301-4054520ACAE7}" type="slidenum">
              <a:rPr lang="en-GB" smtClean="0"/>
              <a:t>‹#›</a:t>
            </a:fld>
            <a:endParaRPr lang="en-GB"/>
          </a:p>
        </p:txBody>
      </p:sp>
    </p:spTree>
    <p:extLst>
      <p:ext uri="{BB962C8B-B14F-4D97-AF65-F5344CB8AC3E}">
        <p14:creationId xmlns:p14="http://schemas.microsoft.com/office/powerpoint/2010/main" val="331064384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8200" y="365127"/>
            <a:ext cx="85083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8200" y="1825625"/>
            <a:ext cx="85083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8200" y="6356352"/>
            <a:ext cx="22195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58D8F-475E-41AD-9FDE-AF4F04356F2D}" type="datetime1">
              <a:rPr lang="en-GB" smtClean="0"/>
              <a:t>16/09/2024</a:t>
            </a:fld>
            <a:endParaRPr lang="en-GB"/>
          </a:p>
        </p:txBody>
      </p:sp>
      <p:sp>
        <p:nvSpPr>
          <p:cNvPr id="5" name="Footer Placeholder 4"/>
          <p:cNvSpPr>
            <a:spLocks noGrp="1"/>
          </p:cNvSpPr>
          <p:nvPr>
            <p:ph type="ftr" sz="quarter" idx="3"/>
          </p:nvPr>
        </p:nvSpPr>
        <p:spPr>
          <a:xfrm>
            <a:off x="3267690" y="6356352"/>
            <a:ext cx="332934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66962" y="6356352"/>
            <a:ext cx="22195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F15A6-D52A-4193-A301-4054520ACAE7}" type="slidenum">
              <a:rPr lang="en-GB" smtClean="0"/>
              <a:t>‹#›</a:t>
            </a:fld>
            <a:endParaRPr lang="en-GB"/>
          </a:p>
        </p:txBody>
      </p:sp>
    </p:spTree>
    <p:extLst>
      <p:ext uri="{BB962C8B-B14F-4D97-AF65-F5344CB8AC3E}">
        <p14:creationId xmlns:p14="http://schemas.microsoft.com/office/powerpoint/2010/main" val="416543010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8200" y="365127"/>
            <a:ext cx="85083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8200" y="1825625"/>
            <a:ext cx="85083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8200" y="6356352"/>
            <a:ext cx="2219563"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7CFD00-34D1-449E-B44B-116285BB4BA6}" type="datetime1">
              <a:rPr lang="en-GB" smtClean="0"/>
              <a:t>16/09/2024</a:t>
            </a:fld>
            <a:endParaRPr lang="en-GB"/>
          </a:p>
        </p:txBody>
      </p:sp>
      <p:sp>
        <p:nvSpPr>
          <p:cNvPr id="5" name="Footer Placeholder 4"/>
          <p:cNvSpPr>
            <a:spLocks noGrp="1"/>
          </p:cNvSpPr>
          <p:nvPr>
            <p:ph type="ftr" sz="quarter" idx="3"/>
          </p:nvPr>
        </p:nvSpPr>
        <p:spPr>
          <a:xfrm>
            <a:off x="3267690" y="6356352"/>
            <a:ext cx="33293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6966962" y="6356352"/>
            <a:ext cx="2219563"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2F2F13-6128-4C66-A1C5-5B96E1DC8F4D}" type="slidenum">
              <a:rPr lang="en-GB" smtClean="0"/>
              <a:t>‹#›</a:t>
            </a:fld>
            <a:endParaRPr lang="en-GB"/>
          </a:p>
        </p:txBody>
      </p:sp>
    </p:spTree>
    <p:extLst>
      <p:ext uri="{BB962C8B-B14F-4D97-AF65-F5344CB8AC3E}">
        <p14:creationId xmlns:p14="http://schemas.microsoft.com/office/powerpoint/2010/main" val="369488946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8200" y="365127"/>
            <a:ext cx="85083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8200" y="1825625"/>
            <a:ext cx="85083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8200" y="6356352"/>
            <a:ext cx="22195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D197CE-3473-458F-8BF9-2EBD4156A908}" type="datetime1">
              <a:rPr lang="en-GB" smtClean="0"/>
              <a:t>16/09/2024</a:t>
            </a:fld>
            <a:endParaRPr lang="en-GB"/>
          </a:p>
        </p:txBody>
      </p:sp>
      <p:sp>
        <p:nvSpPr>
          <p:cNvPr id="5" name="Footer Placeholder 4"/>
          <p:cNvSpPr>
            <a:spLocks noGrp="1"/>
          </p:cNvSpPr>
          <p:nvPr>
            <p:ph type="ftr" sz="quarter" idx="3"/>
          </p:nvPr>
        </p:nvSpPr>
        <p:spPr>
          <a:xfrm>
            <a:off x="3267690" y="6356352"/>
            <a:ext cx="332934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66962" y="6356352"/>
            <a:ext cx="22195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C5291-0D2A-41D0-B01E-96286B5C1612}" type="slidenum">
              <a:rPr lang="en-GB" smtClean="0"/>
              <a:t>‹#›</a:t>
            </a:fld>
            <a:endParaRPr lang="en-GB"/>
          </a:p>
        </p:txBody>
      </p:sp>
    </p:spTree>
    <p:extLst>
      <p:ext uri="{BB962C8B-B14F-4D97-AF65-F5344CB8AC3E}">
        <p14:creationId xmlns:p14="http://schemas.microsoft.com/office/powerpoint/2010/main" val="79449991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8200" y="365127"/>
            <a:ext cx="85083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8200" y="1825625"/>
            <a:ext cx="85083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8200" y="6356352"/>
            <a:ext cx="22195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007EA8-0AE2-4768-8B60-FEE3AB31B031}" type="datetime1">
              <a:rPr lang="en-GB" smtClean="0"/>
              <a:t>16/09/2024</a:t>
            </a:fld>
            <a:endParaRPr lang="en-GB"/>
          </a:p>
        </p:txBody>
      </p:sp>
      <p:sp>
        <p:nvSpPr>
          <p:cNvPr id="5" name="Footer Placeholder 4"/>
          <p:cNvSpPr>
            <a:spLocks noGrp="1"/>
          </p:cNvSpPr>
          <p:nvPr>
            <p:ph type="ftr" sz="quarter" idx="3"/>
          </p:nvPr>
        </p:nvSpPr>
        <p:spPr>
          <a:xfrm>
            <a:off x="3267690" y="6356352"/>
            <a:ext cx="332934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66962" y="6356352"/>
            <a:ext cx="22195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C5291-0D2A-41D0-B01E-96286B5C1612}" type="slidenum">
              <a:rPr lang="en-GB" smtClean="0"/>
              <a:t>‹#›</a:t>
            </a:fld>
            <a:endParaRPr lang="en-GB"/>
          </a:p>
        </p:txBody>
      </p:sp>
    </p:spTree>
    <p:extLst>
      <p:ext uri="{BB962C8B-B14F-4D97-AF65-F5344CB8AC3E}">
        <p14:creationId xmlns:p14="http://schemas.microsoft.com/office/powerpoint/2010/main" val="393567547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8200" y="365127"/>
            <a:ext cx="85083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8200" y="1825625"/>
            <a:ext cx="85083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8200" y="6356352"/>
            <a:ext cx="22195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D4800-2195-4B81-9CB4-89B9944858D4}" type="datetime1">
              <a:rPr lang="en-GB" smtClean="0"/>
              <a:t>16/09/2024</a:t>
            </a:fld>
            <a:endParaRPr lang="en-GB"/>
          </a:p>
        </p:txBody>
      </p:sp>
      <p:sp>
        <p:nvSpPr>
          <p:cNvPr id="5" name="Footer Placeholder 4"/>
          <p:cNvSpPr>
            <a:spLocks noGrp="1"/>
          </p:cNvSpPr>
          <p:nvPr>
            <p:ph type="ftr" sz="quarter" idx="3"/>
          </p:nvPr>
        </p:nvSpPr>
        <p:spPr>
          <a:xfrm>
            <a:off x="3267690" y="6356352"/>
            <a:ext cx="332934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66962" y="6356352"/>
            <a:ext cx="22195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C5291-0D2A-41D0-B01E-96286B5C1612}" type="slidenum">
              <a:rPr lang="en-GB" smtClean="0"/>
              <a:t>‹#›</a:t>
            </a:fld>
            <a:endParaRPr lang="en-GB"/>
          </a:p>
        </p:txBody>
      </p:sp>
    </p:spTree>
    <p:extLst>
      <p:ext uri="{BB962C8B-B14F-4D97-AF65-F5344CB8AC3E}">
        <p14:creationId xmlns:p14="http://schemas.microsoft.com/office/powerpoint/2010/main" val="337985117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8200" y="365127"/>
            <a:ext cx="85083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8200" y="1825625"/>
            <a:ext cx="85083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8200" y="6356352"/>
            <a:ext cx="22195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B8177-BE3B-4A5F-83A7-425744512E2D}" type="datetime1">
              <a:rPr lang="en-GB" smtClean="0"/>
              <a:t>16/09/2024</a:t>
            </a:fld>
            <a:endParaRPr lang="en-US"/>
          </a:p>
        </p:txBody>
      </p:sp>
      <p:sp>
        <p:nvSpPr>
          <p:cNvPr id="5" name="Footer Placeholder 4"/>
          <p:cNvSpPr>
            <a:spLocks noGrp="1"/>
          </p:cNvSpPr>
          <p:nvPr>
            <p:ph type="ftr" sz="quarter" idx="3"/>
          </p:nvPr>
        </p:nvSpPr>
        <p:spPr>
          <a:xfrm>
            <a:off x="3267690" y="6356352"/>
            <a:ext cx="332934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66962" y="6356352"/>
            <a:ext cx="22195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4CFD86-DBB3-E44E-9904-B0E402D0B42E}" type="slidenum">
              <a:rPr lang="en-US" smtClean="0"/>
              <a:t>‹#›</a:t>
            </a:fld>
            <a:endParaRPr lang="en-US"/>
          </a:p>
        </p:txBody>
      </p:sp>
      <p:pic>
        <p:nvPicPr>
          <p:cNvPr id="7" name="Picture 6" descr="Salford Care Organisation Logo">
            <a:extLst>
              <a:ext uri="{FF2B5EF4-FFF2-40B4-BE49-F238E27FC236}">
                <a16:creationId xmlns:a16="http://schemas.microsoft.com/office/drawing/2014/main" id="{2B45339F-054F-5863-3628-0FD130A96B6D}"/>
              </a:ext>
            </a:extLst>
          </p:cNvPr>
          <p:cNvPicPr>
            <a:picLocks noChangeAspect="1"/>
          </p:cNvPicPr>
          <p:nvPr userDrawn="1"/>
        </p:nvPicPr>
        <p:blipFill>
          <a:blip r:embed="rId13"/>
          <a:stretch>
            <a:fillRect/>
          </a:stretch>
        </p:blipFill>
        <p:spPr>
          <a:xfrm>
            <a:off x="6009769" y="186343"/>
            <a:ext cx="3448854" cy="592052"/>
          </a:xfrm>
          <a:prstGeom prst="rect">
            <a:avLst/>
          </a:prstGeom>
        </p:spPr>
      </p:pic>
      <p:pic>
        <p:nvPicPr>
          <p:cNvPr id="8" name="Picture 7" descr="Saving Lives Improving Lives Logo">
            <a:extLst>
              <a:ext uri="{FF2B5EF4-FFF2-40B4-BE49-F238E27FC236}">
                <a16:creationId xmlns:a16="http://schemas.microsoft.com/office/drawing/2014/main" id="{AF41929F-A471-4BCB-C75D-E4A7DF3858AC}"/>
              </a:ext>
            </a:extLst>
          </p:cNvPr>
          <p:cNvPicPr>
            <a:picLocks noChangeAspect="1"/>
          </p:cNvPicPr>
          <p:nvPr userDrawn="1"/>
        </p:nvPicPr>
        <p:blipFill>
          <a:blip r:embed="rId14"/>
          <a:stretch>
            <a:fillRect/>
          </a:stretch>
        </p:blipFill>
        <p:spPr>
          <a:xfrm>
            <a:off x="227977" y="137699"/>
            <a:ext cx="2241872" cy="399469"/>
          </a:xfrm>
          <a:prstGeom prst="rect">
            <a:avLst/>
          </a:prstGeom>
        </p:spPr>
      </p:pic>
      <p:pic>
        <p:nvPicPr>
          <p:cNvPr id="9" name="Picture 8">
            <a:extLst>
              <a:ext uri="{FF2B5EF4-FFF2-40B4-BE49-F238E27FC236}">
                <a16:creationId xmlns:a16="http://schemas.microsoft.com/office/drawing/2014/main" id="{C4DE1FFB-2099-E8CA-7395-21C707FD0876}"/>
              </a:ext>
              <a:ext uri="{C183D7F6-B498-43B3-948B-1728B52AA6E4}">
                <adec:decorative xmlns:adec="http://schemas.microsoft.com/office/drawing/2017/decorative" val="1"/>
              </a:ext>
            </a:extLst>
          </p:cNvPr>
          <p:cNvPicPr>
            <a:picLocks noChangeAspect="1"/>
          </p:cNvPicPr>
          <p:nvPr userDrawn="1"/>
        </p:nvPicPr>
        <p:blipFill>
          <a:blip r:embed="rId15"/>
          <a:stretch>
            <a:fillRect/>
          </a:stretch>
        </p:blipFill>
        <p:spPr>
          <a:xfrm>
            <a:off x="-60670" y="6110359"/>
            <a:ext cx="9984506" cy="757587"/>
          </a:xfrm>
          <a:prstGeom prst="rect">
            <a:avLst/>
          </a:prstGeom>
        </p:spPr>
      </p:pic>
    </p:spTree>
    <p:extLst>
      <p:ext uri="{BB962C8B-B14F-4D97-AF65-F5344CB8AC3E}">
        <p14:creationId xmlns:p14="http://schemas.microsoft.com/office/powerpoint/2010/main" val="339210504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6.xml"/><Relationship Id="rId6" Type="http://schemas.openxmlformats.org/officeDocument/2006/relationships/image" Target="../media/image39.emf"/><Relationship Id="rId5" Type="http://schemas.openxmlformats.org/officeDocument/2006/relationships/image" Target="../media/image38.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fpm.ac.uk/sites/fpm/files/documents/2020-09/Epidural-AUG-2020-FINAL.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fpm.ac.uk/sites/fpm/files/documents/2021-03/surgery-and-opioids-2021_2.pdf" TargetMode="External"/><Relationship Id="rId7" Type="http://schemas.openxmlformats.org/officeDocument/2006/relationships/hyperlink" Target="mailto:angela.deeley@mcht.nhs.uk" TargetMode="External"/><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hyperlink" Target="mailto:anneka.field@mcht.nhs.uk" TargetMode="External"/><Relationship Id="rId11" Type="http://schemas.openxmlformats.org/officeDocument/2006/relationships/image" Target="../media/image28.png"/><Relationship Id="rId5" Type="http://schemas.openxmlformats.org/officeDocument/2006/relationships/image" Target="../media/image24.jpeg"/><Relationship Id="rId10" Type="http://schemas.openxmlformats.org/officeDocument/2006/relationships/image" Target="../media/image27.png"/><Relationship Id="rId4" Type="http://schemas.openxmlformats.org/officeDocument/2006/relationships/image" Target="../media/image23.jpe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6501-E45E-346A-26C7-1C83EE9FE217}"/>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0DE85568-7D12-8D79-67D3-945DCA704857}"/>
              </a:ext>
            </a:extLst>
          </p:cNvPr>
          <p:cNvSpPr>
            <a:spLocks noGrp="1"/>
          </p:cNvSpPr>
          <p:nvPr>
            <p:ph type="subTitle" idx="1"/>
          </p:nvPr>
        </p:nvSpPr>
        <p:spPr/>
        <p:txBody>
          <a:bodyPr/>
          <a:lstStyle/>
          <a:p>
            <a:endParaRPr lang="en-GB" dirty="0"/>
          </a:p>
        </p:txBody>
      </p:sp>
      <p:sp>
        <p:nvSpPr>
          <p:cNvPr id="6" name="Slide Number Placeholder 5">
            <a:extLst>
              <a:ext uri="{FF2B5EF4-FFF2-40B4-BE49-F238E27FC236}">
                <a16:creationId xmlns:a16="http://schemas.microsoft.com/office/drawing/2014/main" id="{D0028BE4-D870-4ECE-0E67-F4345BDBA323}"/>
              </a:ext>
            </a:extLst>
          </p:cNvPr>
          <p:cNvSpPr>
            <a:spLocks noGrp="1"/>
          </p:cNvSpPr>
          <p:nvPr>
            <p:ph type="sldNum" sz="quarter" idx="12"/>
          </p:nvPr>
        </p:nvSpPr>
        <p:spPr/>
        <p:txBody>
          <a:bodyPr/>
          <a:lstStyle/>
          <a:p>
            <a:fld id="{26640407-2FF4-4978-AB54-2A2E65D7B3DC}" type="slidenum">
              <a:rPr lang="en-GB" smtClean="0"/>
              <a:t>1</a:t>
            </a:fld>
            <a:endParaRPr lang="en-GB"/>
          </a:p>
        </p:txBody>
      </p:sp>
      <p:pic>
        <p:nvPicPr>
          <p:cNvPr id="5" name="Picture 4">
            <a:extLst>
              <a:ext uri="{FF2B5EF4-FFF2-40B4-BE49-F238E27FC236}">
                <a16:creationId xmlns:a16="http://schemas.microsoft.com/office/drawing/2014/main" id="{89AFC159-79FA-4A29-BD1D-BAED9F9BDC57}"/>
              </a:ext>
            </a:extLst>
          </p:cNvPr>
          <p:cNvPicPr>
            <a:picLocks noChangeAspect="1"/>
          </p:cNvPicPr>
          <p:nvPr/>
        </p:nvPicPr>
        <p:blipFill>
          <a:blip r:embed="rId2"/>
          <a:stretch>
            <a:fillRect/>
          </a:stretch>
        </p:blipFill>
        <p:spPr>
          <a:xfrm>
            <a:off x="120876" y="19025"/>
            <a:ext cx="9622971" cy="6819950"/>
          </a:xfrm>
          <a:prstGeom prst="rect">
            <a:avLst/>
          </a:prstGeom>
        </p:spPr>
      </p:pic>
    </p:spTree>
    <p:extLst>
      <p:ext uri="{BB962C8B-B14F-4D97-AF65-F5344CB8AC3E}">
        <p14:creationId xmlns:p14="http://schemas.microsoft.com/office/powerpoint/2010/main" val="3694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chart with text&#10;&#10;Description automatically generated">
            <a:extLst>
              <a:ext uri="{FF2B5EF4-FFF2-40B4-BE49-F238E27FC236}">
                <a16:creationId xmlns:a16="http://schemas.microsoft.com/office/drawing/2014/main" id="{0FE065D9-068C-2D33-8C0A-316639DF5424}"/>
              </a:ext>
            </a:extLst>
          </p:cNvPr>
          <p:cNvPicPr>
            <a:picLocks noChangeAspect="1"/>
          </p:cNvPicPr>
          <p:nvPr/>
        </p:nvPicPr>
        <p:blipFill>
          <a:blip r:embed="rId2"/>
          <a:stretch>
            <a:fillRect/>
          </a:stretch>
        </p:blipFill>
        <p:spPr>
          <a:xfrm>
            <a:off x="87123" y="2865"/>
            <a:ext cx="9690489" cy="6852281"/>
          </a:xfrm>
          <a:prstGeom prst="rect">
            <a:avLst/>
          </a:prstGeom>
        </p:spPr>
      </p:pic>
      <p:sp>
        <p:nvSpPr>
          <p:cNvPr id="2" name="Slide Number Placeholder 1">
            <a:extLst>
              <a:ext uri="{FF2B5EF4-FFF2-40B4-BE49-F238E27FC236}">
                <a16:creationId xmlns:a16="http://schemas.microsoft.com/office/drawing/2014/main" id="{A4CC4CF4-53D1-011A-CCF5-840A4FC2ABBE}"/>
              </a:ext>
            </a:extLst>
          </p:cNvPr>
          <p:cNvSpPr>
            <a:spLocks noGrp="1"/>
          </p:cNvSpPr>
          <p:nvPr>
            <p:ph type="sldNum" sz="quarter" idx="12"/>
          </p:nvPr>
        </p:nvSpPr>
        <p:spPr/>
        <p:txBody>
          <a:bodyPr/>
          <a:lstStyle/>
          <a:p>
            <a:fld id="{74EC5291-0D2A-41D0-B01E-96286B5C1612}" type="slidenum">
              <a:rPr lang="en-GB" smtClean="0"/>
              <a:t>10</a:t>
            </a:fld>
            <a:endParaRPr lang="en-GB"/>
          </a:p>
        </p:txBody>
      </p:sp>
    </p:spTree>
    <p:extLst>
      <p:ext uri="{BB962C8B-B14F-4D97-AF65-F5344CB8AC3E}">
        <p14:creationId xmlns:p14="http://schemas.microsoft.com/office/powerpoint/2010/main" val="2259178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68917"/>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7C88BA-E281-5F80-89BE-0B8AC28ED5C6}"/>
              </a:ext>
            </a:extLst>
          </p:cNvPr>
          <p:cNvSpPr txBox="1"/>
          <p:nvPr/>
        </p:nvSpPr>
        <p:spPr>
          <a:xfrm>
            <a:off x="2950671" y="184086"/>
            <a:ext cx="4075840" cy="929870"/>
          </a:xfrm>
          <a:prstGeom prst="rect">
            <a:avLst/>
          </a:prstGeom>
          <a:noFill/>
        </p:spPr>
        <p:txBody>
          <a:bodyPr wrap="square" rtlCol="0">
            <a:spAutoFit/>
          </a:bodyPr>
          <a:lstStyle/>
          <a:p>
            <a:pPr algn="ctr" defTabSz="207401"/>
            <a:r>
              <a:rPr lang="en-US" sz="1814" b="1" dirty="0">
                <a:solidFill>
                  <a:prstClr val="black"/>
                </a:solidFill>
                <a:latin typeface="Calibri" panose="020F0502020204030204"/>
              </a:rPr>
              <a:t>Standardising Oral Paracetamol Administration for Elective Surgery Patients </a:t>
            </a:r>
          </a:p>
        </p:txBody>
      </p:sp>
      <p:sp>
        <p:nvSpPr>
          <p:cNvPr id="4" name="TextBox 3">
            <a:extLst>
              <a:ext uri="{FF2B5EF4-FFF2-40B4-BE49-F238E27FC236}">
                <a16:creationId xmlns:a16="http://schemas.microsoft.com/office/drawing/2014/main" id="{5C071B9B-81BD-BECF-F30E-F918FC15A751}"/>
              </a:ext>
            </a:extLst>
          </p:cNvPr>
          <p:cNvSpPr txBox="1"/>
          <p:nvPr/>
        </p:nvSpPr>
        <p:spPr>
          <a:xfrm>
            <a:off x="523429" y="184090"/>
            <a:ext cx="1313236" cy="1138773"/>
          </a:xfrm>
          <a:prstGeom prst="rect">
            <a:avLst/>
          </a:prstGeom>
          <a:noFill/>
          <a:ln w="50800">
            <a:solidFill>
              <a:schemeClr val="tx1"/>
            </a:solidFill>
          </a:ln>
        </p:spPr>
        <p:txBody>
          <a:bodyPr wrap="square" rtlCol="0">
            <a:spAutoFit/>
          </a:bodyPr>
          <a:lstStyle/>
          <a:p>
            <a:pPr defTabSz="207401"/>
            <a:r>
              <a:rPr lang="en-US" sz="816" dirty="0">
                <a:solidFill>
                  <a:prstClr val="black"/>
                </a:solidFill>
                <a:latin typeface="Calibri" panose="020F0502020204030204"/>
              </a:rPr>
              <a:t>Author</a:t>
            </a:r>
          </a:p>
          <a:p>
            <a:pPr algn="ctr" defTabSz="207401"/>
            <a:r>
              <a:rPr lang="en-US" sz="816" dirty="0">
                <a:solidFill>
                  <a:prstClr val="black"/>
                </a:solidFill>
                <a:latin typeface="Calibri" panose="020F0502020204030204"/>
              </a:rPr>
              <a:t>Dr Lucy Brown                       (CT1 Anaesthetics)</a:t>
            </a:r>
          </a:p>
          <a:p>
            <a:pPr algn="ctr" defTabSz="207401"/>
            <a:endParaRPr lang="en-US" sz="816" dirty="0">
              <a:solidFill>
                <a:prstClr val="black"/>
              </a:solidFill>
              <a:latin typeface="Calibri" panose="020F0502020204030204"/>
            </a:endParaRPr>
          </a:p>
          <a:p>
            <a:pPr defTabSz="207401"/>
            <a:r>
              <a:rPr lang="en-US" sz="816" dirty="0">
                <a:solidFill>
                  <a:prstClr val="black"/>
                </a:solidFill>
                <a:latin typeface="Calibri" panose="020F0502020204030204"/>
              </a:rPr>
              <a:t>Supervisor</a:t>
            </a:r>
          </a:p>
          <a:p>
            <a:pPr algn="ctr" defTabSz="207401"/>
            <a:r>
              <a:rPr lang="en-US" sz="816" dirty="0">
                <a:solidFill>
                  <a:prstClr val="black"/>
                </a:solidFill>
                <a:latin typeface="Calibri" panose="020F0502020204030204"/>
              </a:rPr>
              <a:t>Dr Corrine Rimmer (Consultant Anaesthetist) </a:t>
            </a:r>
          </a:p>
          <a:p>
            <a:pPr defTabSz="207401"/>
            <a:endParaRPr lang="en-US" sz="1089"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2C7EDF5E-9DCB-029C-F9F4-A39F142A8D37}"/>
              </a:ext>
            </a:extLst>
          </p:cNvPr>
          <p:cNvSpPr txBox="1"/>
          <p:nvPr/>
        </p:nvSpPr>
        <p:spPr>
          <a:xfrm>
            <a:off x="2314633" y="1139119"/>
            <a:ext cx="3396692" cy="2549224"/>
          </a:xfrm>
          <a:prstGeom prst="rect">
            <a:avLst/>
          </a:prstGeom>
          <a:noFill/>
          <a:ln w="50800">
            <a:solidFill>
              <a:schemeClr val="tx1"/>
            </a:solidFill>
          </a:ln>
        </p:spPr>
        <p:txBody>
          <a:bodyPr wrap="square" rtlCol="0">
            <a:spAutoFit/>
          </a:bodyPr>
          <a:lstStyle/>
          <a:p>
            <a:pPr defTabSz="207401"/>
            <a:r>
              <a:rPr lang="en-US" sz="1270" dirty="0">
                <a:solidFill>
                  <a:prstClr val="black"/>
                </a:solidFill>
                <a:latin typeface="Calibri Light" panose="020F0302020204030204"/>
              </a:rPr>
              <a:t>Method</a:t>
            </a:r>
          </a:p>
          <a:p>
            <a:pPr defTabSz="207401"/>
            <a:endParaRPr lang="en-US" sz="1089" dirty="0">
              <a:solidFill>
                <a:prstClr val="black"/>
              </a:solidFill>
              <a:latin typeface="Calibri" panose="020F0502020204030204"/>
            </a:endParaRPr>
          </a:p>
          <a:p>
            <a:pPr defTabSz="207401"/>
            <a:r>
              <a:rPr lang="en-US" sz="907" dirty="0">
                <a:solidFill>
                  <a:prstClr val="black"/>
                </a:solidFill>
                <a:latin typeface="Calibri" panose="020F0502020204030204"/>
              </a:rPr>
              <a:t>Several interventions were used to improve the rate of oral paracetamol prescribing and administration:</a:t>
            </a:r>
          </a:p>
          <a:p>
            <a:pPr marL="155551" indent="-155551" defTabSz="207401">
              <a:buFont typeface="Arial" panose="020B0604020202020204" pitchFamily="34" charset="0"/>
              <a:buChar char="•"/>
            </a:pPr>
            <a:endParaRPr lang="en-US" sz="907" dirty="0">
              <a:solidFill>
                <a:prstClr val="black"/>
              </a:solidFill>
              <a:latin typeface="Calibri" panose="020F0502020204030204"/>
            </a:endParaRPr>
          </a:p>
          <a:p>
            <a:pPr marL="155551" indent="-155551" defTabSz="207401">
              <a:buFont typeface="Arial" panose="020B0604020202020204" pitchFamily="34" charset="0"/>
              <a:buChar char="•"/>
            </a:pPr>
            <a:r>
              <a:rPr lang="en-US" sz="907" dirty="0">
                <a:solidFill>
                  <a:prstClr val="black"/>
                </a:solidFill>
                <a:latin typeface="Calibri" panose="020F0502020204030204"/>
              </a:rPr>
              <a:t>Nursing staff proforma for prescribing guidance (Fig 1)</a:t>
            </a:r>
          </a:p>
          <a:p>
            <a:pPr marL="155551" indent="-155551" defTabSz="207401">
              <a:buFont typeface="Arial" panose="020B0604020202020204" pitchFamily="34" charset="0"/>
              <a:buChar char="•"/>
            </a:pPr>
            <a:r>
              <a:rPr lang="en-US" sz="907" dirty="0">
                <a:solidFill>
                  <a:prstClr val="black"/>
                </a:solidFill>
                <a:latin typeface="Calibri" panose="020F0502020204030204"/>
              </a:rPr>
              <a:t>Reminder posters for Anaesthetic colleagues</a:t>
            </a:r>
          </a:p>
          <a:p>
            <a:pPr marL="155551" indent="-155551" defTabSz="207401">
              <a:buFont typeface="Arial" panose="020B0604020202020204" pitchFamily="34" charset="0"/>
              <a:buChar char="•"/>
            </a:pPr>
            <a:r>
              <a:rPr lang="en-US" sz="907" dirty="0">
                <a:solidFill>
                  <a:prstClr val="black"/>
                </a:solidFill>
                <a:latin typeface="Calibri" panose="020F0502020204030204"/>
              </a:rPr>
              <a:t>Reminder presentation at Audit meeting </a:t>
            </a:r>
          </a:p>
          <a:p>
            <a:pPr marL="155551" indent="-155551" defTabSz="207401">
              <a:buFont typeface="Arial" panose="020B0604020202020204" pitchFamily="34" charset="0"/>
              <a:buChar char="•"/>
            </a:pPr>
            <a:r>
              <a:rPr lang="en-US" sz="907" dirty="0">
                <a:solidFill>
                  <a:prstClr val="black"/>
                </a:solidFill>
                <a:latin typeface="Calibri" panose="020F0502020204030204"/>
              </a:rPr>
              <a:t>Stamps providing dose and time of oral paracetamol administration for use on paper </a:t>
            </a:r>
            <a:r>
              <a:rPr lang="en-US" sz="907" dirty="0" err="1">
                <a:solidFill>
                  <a:prstClr val="black"/>
                </a:solidFill>
                <a:latin typeface="Calibri" panose="020F0502020204030204"/>
              </a:rPr>
              <a:t>anaesthetic</a:t>
            </a:r>
            <a:r>
              <a:rPr lang="en-US" sz="907" dirty="0">
                <a:solidFill>
                  <a:prstClr val="black"/>
                </a:solidFill>
                <a:latin typeface="Calibri" panose="020F0502020204030204"/>
              </a:rPr>
              <a:t> charts</a:t>
            </a:r>
          </a:p>
          <a:p>
            <a:pPr marL="155551" indent="-155551" defTabSz="207401">
              <a:buFontTx/>
              <a:buAutoNum type="arabicParenR"/>
            </a:pPr>
            <a:endParaRPr lang="en-US" sz="907" dirty="0">
              <a:solidFill>
                <a:prstClr val="black"/>
              </a:solidFill>
              <a:latin typeface="Calibri" panose="020F0502020204030204"/>
            </a:endParaRPr>
          </a:p>
          <a:p>
            <a:pPr defTabSz="207401"/>
            <a:r>
              <a:rPr lang="en-US" sz="907" dirty="0">
                <a:solidFill>
                  <a:prstClr val="black"/>
                </a:solidFill>
                <a:latin typeface="Calibri" panose="020F0502020204030204"/>
              </a:rPr>
              <a:t>The plan was for nursing staff in admissions lounge to prescribe and administer oral paracetamol using the proforma for guidance. This would provide a record of the administration on the E-prescribing system. Following this they would use the stamps on the </a:t>
            </a:r>
            <a:r>
              <a:rPr lang="en-US" sz="907" dirty="0" err="1">
                <a:solidFill>
                  <a:prstClr val="black"/>
                </a:solidFill>
                <a:latin typeface="Calibri" panose="020F0502020204030204"/>
              </a:rPr>
              <a:t>anaesthetic</a:t>
            </a:r>
            <a:r>
              <a:rPr lang="en-US" sz="907" dirty="0">
                <a:solidFill>
                  <a:prstClr val="black"/>
                </a:solidFill>
                <a:latin typeface="Calibri" panose="020F0502020204030204"/>
              </a:rPr>
              <a:t> chart to alert the theatre team to the prescription providing a safety net and preventing duplicate prescribing errors. </a:t>
            </a:r>
          </a:p>
        </p:txBody>
      </p:sp>
      <p:sp>
        <p:nvSpPr>
          <p:cNvPr id="6" name="TextBox 5">
            <a:extLst>
              <a:ext uri="{FF2B5EF4-FFF2-40B4-BE49-F238E27FC236}">
                <a16:creationId xmlns:a16="http://schemas.microsoft.com/office/drawing/2014/main" id="{2F6ABB84-E49A-EFC0-1206-AC3DBE175FA2}"/>
              </a:ext>
            </a:extLst>
          </p:cNvPr>
          <p:cNvSpPr txBox="1"/>
          <p:nvPr/>
        </p:nvSpPr>
        <p:spPr>
          <a:xfrm>
            <a:off x="5948051" y="1150175"/>
            <a:ext cx="1588806" cy="2800382"/>
          </a:xfrm>
          <a:prstGeom prst="rect">
            <a:avLst/>
          </a:prstGeom>
          <a:noFill/>
          <a:ln w="50800">
            <a:solidFill>
              <a:schemeClr val="tx1"/>
            </a:solidFill>
          </a:ln>
        </p:spPr>
        <p:txBody>
          <a:bodyPr wrap="square" rtlCol="0">
            <a:spAutoFit/>
          </a:bodyPr>
          <a:lstStyle/>
          <a:p>
            <a:pPr defTabSz="207401"/>
            <a:r>
              <a:rPr lang="en-US" sz="1270" dirty="0">
                <a:solidFill>
                  <a:prstClr val="black"/>
                </a:solidFill>
                <a:latin typeface="Calibri Light" panose="020F0302020204030204"/>
              </a:rPr>
              <a:t>Results </a:t>
            </a:r>
          </a:p>
          <a:p>
            <a:pPr defTabSz="207401"/>
            <a:endParaRPr lang="en-US" sz="907" dirty="0">
              <a:solidFill>
                <a:prstClr val="black"/>
              </a:solidFill>
              <a:latin typeface="Calibri" panose="020F0502020204030204"/>
            </a:endParaRPr>
          </a:p>
          <a:p>
            <a:pPr defTabSz="207401"/>
            <a:r>
              <a:rPr lang="en-US" sz="907" dirty="0">
                <a:solidFill>
                  <a:prstClr val="black"/>
                </a:solidFill>
                <a:latin typeface="Calibri" panose="020F0502020204030204"/>
              </a:rPr>
              <a:t>Data was collected from a random sample size of 40 patients before and after the intervention. A  drastic improvement was found in oral paracetamol usage following the interventions. In the sample size 50% of patients received oral paracetamol compared to 2.5% prior to intervention (Fig 2). The trust saved £24.22 for this sample size alone. Following this pilot we have </a:t>
            </a:r>
            <a:r>
              <a:rPr lang="en-US" sz="907" dirty="0" err="1">
                <a:solidFill>
                  <a:prstClr val="black"/>
                </a:solidFill>
                <a:latin typeface="Calibri" panose="020F0502020204030204"/>
              </a:rPr>
              <a:t>sucessfully</a:t>
            </a:r>
            <a:r>
              <a:rPr lang="en-US" sz="907" dirty="0">
                <a:solidFill>
                  <a:prstClr val="black"/>
                </a:solidFill>
                <a:latin typeface="Calibri" panose="020F0502020204030204"/>
              </a:rPr>
              <a:t> rolled out this project across other hospitals in the trust. </a:t>
            </a:r>
          </a:p>
        </p:txBody>
      </p:sp>
      <p:sp>
        <p:nvSpPr>
          <p:cNvPr id="7" name="TextBox 6">
            <a:extLst>
              <a:ext uri="{FF2B5EF4-FFF2-40B4-BE49-F238E27FC236}">
                <a16:creationId xmlns:a16="http://schemas.microsoft.com/office/drawing/2014/main" id="{064D018A-3CDD-74E2-6406-E90106290F3B}"/>
              </a:ext>
            </a:extLst>
          </p:cNvPr>
          <p:cNvSpPr txBox="1"/>
          <p:nvPr/>
        </p:nvSpPr>
        <p:spPr>
          <a:xfrm>
            <a:off x="7773584" y="1172736"/>
            <a:ext cx="1911342" cy="3093539"/>
          </a:xfrm>
          <a:prstGeom prst="rect">
            <a:avLst/>
          </a:prstGeom>
          <a:noFill/>
          <a:ln w="50800">
            <a:solidFill>
              <a:schemeClr val="tx1"/>
            </a:solidFill>
          </a:ln>
        </p:spPr>
        <p:txBody>
          <a:bodyPr wrap="square" rtlCol="0">
            <a:spAutoFit/>
          </a:bodyPr>
          <a:lstStyle/>
          <a:p>
            <a:pPr defTabSz="207401"/>
            <a:r>
              <a:rPr lang="en-US" sz="1270" dirty="0">
                <a:solidFill>
                  <a:prstClr val="black"/>
                </a:solidFill>
                <a:latin typeface="Calibri Light" panose="020F0302020204030204"/>
              </a:rPr>
              <a:t>Conclusion</a:t>
            </a:r>
            <a:r>
              <a:rPr lang="en-US" sz="1089" dirty="0">
                <a:solidFill>
                  <a:prstClr val="black"/>
                </a:solidFill>
                <a:latin typeface="Calibri" panose="020F0502020204030204"/>
              </a:rPr>
              <a:t> </a:t>
            </a:r>
          </a:p>
          <a:p>
            <a:pPr defTabSz="207401"/>
            <a:endParaRPr lang="en-US" sz="1089" dirty="0">
              <a:solidFill>
                <a:prstClr val="black"/>
              </a:solidFill>
              <a:latin typeface="Calibri" panose="020F0502020204030204"/>
            </a:endParaRPr>
          </a:p>
          <a:p>
            <a:pPr defTabSz="207401"/>
            <a:r>
              <a:rPr lang="en-US" sz="907" dirty="0">
                <a:solidFill>
                  <a:prstClr val="black"/>
                </a:solidFill>
                <a:latin typeface="Calibri" panose="020F0502020204030204"/>
              </a:rPr>
              <a:t>There was a vast improvement in oral paracetamol prescribing following the intervention. However, several barriers to change were identified. These included: staffing changes, system/ logistical difficulties, difficulty breaking habits and inadequate clear explanations to patients. </a:t>
            </a:r>
          </a:p>
          <a:p>
            <a:pPr defTabSz="207401"/>
            <a:r>
              <a:rPr lang="en-US" sz="907" dirty="0">
                <a:solidFill>
                  <a:prstClr val="black"/>
                </a:solidFill>
                <a:latin typeface="Calibri" panose="020F0502020204030204"/>
              </a:rPr>
              <a:t>Moving forward, on expansion of the initiative to additional sites, we aim to break down these barriers by providing a patient information leaflet, recruiting more staff to be involved in the project and continuing to remind teams of the many benefits of switching IV medicines for oral alternatives. </a:t>
            </a:r>
          </a:p>
          <a:p>
            <a:pPr defTabSz="207401"/>
            <a:endParaRPr lang="en-US" sz="816"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389788E8-67E7-50C7-5C36-D5E5A8F36795}"/>
              </a:ext>
            </a:extLst>
          </p:cNvPr>
          <p:cNvSpPr txBox="1"/>
          <p:nvPr/>
        </p:nvSpPr>
        <p:spPr>
          <a:xfrm>
            <a:off x="385650" y="2663802"/>
            <a:ext cx="1692261" cy="4238083"/>
          </a:xfrm>
          <a:prstGeom prst="rect">
            <a:avLst/>
          </a:prstGeom>
          <a:noFill/>
          <a:ln w="50800">
            <a:solidFill>
              <a:schemeClr val="tx1"/>
            </a:solidFill>
          </a:ln>
        </p:spPr>
        <p:txBody>
          <a:bodyPr wrap="square" rtlCol="0">
            <a:spAutoFit/>
          </a:bodyPr>
          <a:lstStyle/>
          <a:p>
            <a:pPr defTabSz="207401"/>
            <a:r>
              <a:rPr lang="en-US" sz="1270" dirty="0">
                <a:solidFill>
                  <a:prstClr val="black"/>
                </a:solidFill>
                <a:latin typeface="Calibri Light" panose="020F0302020204030204"/>
              </a:rPr>
              <a:t>Background </a:t>
            </a:r>
          </a:p>
          <a:p>
            <a:pPr defTabSz="207401"/>
            <a:endParaRPr lang="en-US" sz="1270" dirty="0">
              <a:solidFill>
                <a:prstClr val="black"/>
              </a:solidFill>
              <a:latin typeface="Calibri Light" panose="020F0302020204030204"/>
            </a:endParaRPr>
          </a:p>
          <a:p>
            <a:pPr defTabSz="207401"/>
            <a:r>
              <a:rPr lang="en-US" sz="907" dirty="0">
                <a:solidFill>
                  <a:prstClr val="black"/>
                </a:solidFill>
                <a:latin typeface="Calibri" panose="020F0502020204030204"/>
              </a:rPr>
              <a:t>There are numerous benefits of giving patients oral medications over IV including: </a:t>
            </a:r>
          </a:p>
          <a:p>
            <a:pPr marL="207401" indent="-207401" defTabSz="207401">
              <a:buFont typeface="Arial" panose="020B0604020202020204" pitchFamily="34" charset="0"/>
              <a:buChar char="•"/>
            </a:pPr>
            <a:r>
              <a:rPr lang="en-US" sz="907" dirty="0">
                <a:solidFill>
                  <a:prstClr val="black"/>
                </a:solidFill>
                <a:latin typeface="Calibri" panose="020F0502020204030204"/>
              </a:rPr>
              <a:t>Reduced carbon footprint</a:t>
            </a:r>
          </a:p>
          <a:p>
            <a:pPr marL="207401" indent="-207401" defTabSz="207401">
              <a:buFont typeface="Arial" panose="020B0604020202020204" pitchFamily="34" charset="0"/>
              <a:buChar char="•"/>
            </a:pPr>
            <a:r>
              <a:rPr lang="en-US" sz="907" dirty="0">
                <a:solidFill>
                  <a:prstClr val="black"/>
                </a:solidFill>
                <a:latin typeface="Calibri" panose="020F0502020204030204"/>
              </a:rPr>
              <a:t>Reduced cost </a:t>
            </a:r>
            <a:r>
              <a:rPr lang="en-US" sz="816" dirty="0">
                <a:solidFill>
                  <a:prstClr val="black"/>
                </a:solidFill>
                <a:latin typeface="Calibri" panose="020F0502020204030204"/>
              </a:rPr>
              <a:t>[1]</a:t>
            </a:r>
          </a:p>
          <a:p>
            <a:pPr marL="207401" indent="-207401" defTabSz="207401">
              <a:buFont typeface="Arial" panose="020B0604020202020204" pitchFamily="34" charset="0"/>
              <a:buChar char="•"/>
            </a:pPr>
            <a:r>
              <a:rPr lang="en-US" sz="907" dirty="0">
                <a:solidFill>
                  <a:prstClr val="black"/>
                </a:solidFill>
                <a:latin typeface="Calibri" panose="020F0502020204030204"/>
              </a:rPr>
              <a:t>Improved patient experience</a:t>
            </a:r>
          </a:p>
          <a:p>
            <a:pPr marL="207401" indent="-207401" defTabSz="207401">
              <a:buFont typeface="Arial" panose="020B0604020202020204" pitchFamily="34" charset="0"/>
              <a:buChar char="•"/>
            </a:pPr>
            <a:r>
              <a:rPr lang="en-US" sz="907" dirty="0">
                <a:solidFill>
                  <a:prstClr val="black"/>
                </a:solidFill>
                <a:latin typeface="Calibri" panose="020F0502020204030204"/>
              </a:rPr>
              <a:t>Reduced risk of IV infections </a:t>
            </a:r>
            <a:r>
              <a:rPr lang="en-US" sz="816" dirty="0">
                <a:solidFill>
                  <a:prstClr val="black"/>
                </a:solidFill>
                <a:latin typeface="Calibri" panose="020F0502020204030204"/>
              </a:rPr>
              <a:t>[2]</a:t>
            </a:r>
          </a:p>
          <a:p>
            <a:pPr marL="155551" indent="-155551" defTabSz="207401">
              <a:buFont typeface="Arial" panose="020B0604020202020204" pitchFamily="34" charset="0"/>
              <a:buChar char="•"/>
            </a:pPr>
            <a:endParaRPr lang="en-US" sz="907" dirty="0">
              <a:solidFill>
                <a:prstClr val="black"/>
              </a:solidFill>
              <a:latin typeface="Calibri" panose="020F0502020204030204"/>
            </a:endParaRPr>
          </a:p>
          <a:p>
            <a:pPr defTabSz="207401"/>
            <a:r>
              <a:rPr lang="en-US" sz="907" dirty="0">
                <a:solidFill>
                  <a:prstClr val="black"/>
                </a:solidFill>
                <a:latin typeface="Calibri" panose="020F0502020204030204"/>
              </a:rPr>
              <a:t>Oral and IV  paracetamol have similar oral bioavailability [3]. When pain scores are assessed post-operatively, very little difference is seen between the two routes of administration [4]. At Royal Lancaster Infirmary (RLI) paracetamol is given to the majority of elective surgery patients via the IV route intra-operatively. Anecdotally this was found to be due to several reasons: habit, awareness of nursing staff pressures and concerns around prescribing errors. </a:t>
            </a:r>
          </a:p>
          <a:p>
            <a:pPr defTabSz="207401"/>
            <a:endParaRPr lang="en-US" sz="816" dirty="0">
              <a:solidFill>
                <a:prstClr val="black"/>
              </a:solidFill>
              <a:latin typeface="Calibri" panose="020F0502020204030204"/>
            </a:endParaRPr>
          </a:p>
        </p:txBody>
      </p:sp>
      <p:pic>
        <p:nvPicPr>
          <p:cNvPr id="12" name="Picture 11" descr="Home :: University Hospitals of Morecambe Bay NHS Foundation Trust">
            <a:extLst>
              <a:ext uri="{FF2B5EF4-FFF2-40B4-BE49-F238E27FC236}">
                <a16:creationId xmlns:a16="http://schemas.microsoft.com/office/drawing/2014/main" id="{F96969CF-BCFA-5288-E5D7-1C1067A5E2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8303" y="75234"/>
            <a:ext cx="1860597" cy="769639"/>
          </a:xfrm>
          <a:prstGeom prst="rect">
            <a:avLst/>
          </a:prstGeom>
          <a:noFill/>
          <a:ln>
            <a:noFill/>
          </a:ln>
        </p:spPr>
      </p:pic>
      <p:sp>
        <p:nvSpPr>
          <p:cNvPr id="13" name="TextBox 12">
            <a:extLst>
              <a:ext uri="{FF2B5EF4-FFF2-40B4-BE49-F238E27FC236}">
                <a16:creationId xmlns:a16="http://schemas.microsoft.com/office/drawing/2014/main" id="{C5DCC54D-5E8E-B24E-4E01-4C18EFCF11FB}"/>
              </a:ext>
            </a:extLst>
          </p:cNvPr>
          <p:cNvSpPr txBox="1"/>
          <p:nvPr/>
        </p:nvSpPr>
        <p:spPr>
          <a:xfrm>
            <a:off x="437372" y="1405904"/>
            <a:ext cx="1588806" cy="1181157"/>
          </a:xfrm>
          <a:prstGeom prst="rect">
            <a:avLst/>
          </a:prstGeom>
          <a:noFill/>
          <a:ln w="50800">
            <a:solidFill>
              <a:schemeClr val="tx1"/>
            </a:solidFill>
          </a:ln>
        </p:spPr>
        <p:txBody>
          <a:bodyPr wrap="square" rtlCol="0">
            <a:spAutoFit/>
          </a:bodyPr>
          <a:lstStyle/>
          <a:p>
            <a:pPr defTabSz="207401"/>
            <a:r>
              <a:rPr lang="en-US" sz="1270" dirty="0">
                <a:solidFill>
                  <a:prstClr val="black"/>
                </a:solidFill>
                <a:latin typeface="Calibri Light" panose="020F0302020204030204"/>
              </a:rPr>
              <a:t>Aim </a:t>
            </a:r>
          </a:p>
          <a:p>
            <a:pPr defTabSz="207401"/>
            <a:endParaRPr lang="en-US" sz="1270" dirty="0">
              <a:solidFill>
                <a:prstClr val="black"/>
              </a:solidFill>
              <a:latin typeface="Calibri Light" panose="020F0302020204030204"/>
            </a:endParaRPr>
          </a:p>
          <a:p>
            <a:pPr defTabSz="207401"/>
            <a:r>
              <a:rPr lang="en-US" sz="907" dirty="0">
                <a:solidFill>
                  <a:prstClr val="black"/>
                </a:solidFill>
                <a:latin typeface="Calibri" panose="020F0502020204030204"/>
              </a:rPr>
              <a:t>For all eligible elective surgery patients to receive a dose of oral paracetamol in the pre- operative lounge prior to their surgery. </a:t>
            </a:r>
          </a:p>
        </p:txBody>
      </p:sp>
      <p:sp>
        <p:nvSpPr>
          <p:cNvPr id="16" name="TextBox 15">
            <a:extLst>
              <a:ext uri="{FF2B5EF4-FFF2-40B4-BE49-F238E27FC236}">
                <a16:creationId xmlns:a16="http://schemas.microsoft.com/office/drawing/2014/main" id="{60CF7CAF-4B48-F762-0346-379E0EED8449}"/>
              </a:ext>
            </a:extLst>
          </p:cNvPr>
          <p:cNvSpPr txBox="1"/>
          <p:nvPr/>
        </p:nvSpPr>
        <p:spPr>
          <a:xfrm>
            <a:off x="7641062" y="6006733"/>
            <a:ext cx="1838023" cy="783676"/>
          </a:xfrm>
          <a:prstGeom prst="rect">
            <a:avLst/>
          </a:prstGeom>
          <a:noFill/>
          <a:ln>
            <a:solidFill>
              <a:schemeClr val="tx1"/>
            </a:solidFill>
          </a:ln>
        </p:spPr>
        <p:txBody>
          <a:bodyPr wrap="square" rtlCol="0">
            <a:spAutoFit/>
          </a:bodyPr>
          <a:lstStyle/>
          <a:p>
            <a:pPr defTabSz="207401"/>
            <a:r>
              <a:rPr lang="en-US" sz="499" b="1" dirty="0">
                <a:solidFill>
                  <a:prstClr val="black"/>
                </a:solidFill>
                <a:latin typeface="Calibri Light" panose="020F0302020204030204"/>
              </a:rPr>
              <a:t>References</a:t>
            </a:r>
          </a:p>
          <a:p>
            <a:pPr defTabSz="207401"/>
            <a:r>
              <a:rPr lang="en-US" sz="499" b="1" dirty="0">
                <a:solidFill>
                  <a:prstClr val="black"/>
                </a:solidFill>
                <a:latin typeface="Calibri Light" panose="020F0302020204030204"/>
              </a:rPr>
              <a:t>[1] Min Na </a:t>
            </a:r>
            <a:r>
              <a:rPr lang="en-US" sz="499" b="1" dirty="0" err="1">
                <a:solidFill>
                  <a:prstClr val="black"/>
                </a:solidFill>
                <a:latin typeface="Calibri Light" panose="020F0302020204030204"/>
              </a:rPr>
              <a:t>Eii</a:t>
            </a:r>
            <a:r>
              <a:rPr lang="en-US" sz="499" b="1" dirty="0">
                <a:solidFill>
                  <a:prstClr val="black"/>
                </a:solidFill>
                <a:latin typeface="Calibri Light" panose="020F0302020204030204"/>
              </a:rPr>
              <a:t> et al. BMJ, 2023,</a:t>
            </a:r>
            <a:r>
              <a:rPr lang="en-GB" sz="499" b="1" dirty="0">
                <a:solidFill>
                  <a:prstClr val="black"/>
                </a:solidFill>
                <a:latin typeface="Calibri Light" panose="020F0302020204030204"/>
              </a:rPr>
              <a:t>383:e075297 </a:t>
            </a:r>
          </a:p>
          <a:p>
            <a:pPr defTabSz="207401"/>
            <a:endParaRPr lang="en-US" sz="499" b="1" dirty="0">
              <a:solidFill>
                <a:prstClr val="black"/>
              </a:solidFill>
              <a:latin typeface="Calibri Light" panose="020F0302020204030204"/>
            </a:endParaRPr>
          </a:p>
          <a:p>
            <a:pPr defTabSz="207401"/>
            <a:r>
              <a:rPr lang="en-US" sz="499" b="1" dirty="0">
                <a:solidFill>
                  <a:prstClr val="black"/>
                </a:solidFill>
                <a:latin typeface="Calibri Light" panose="020F0302020204030204"/>
              </a:rPr>
              <a:t> [2] </a:t>
            </a:r>
            <a:r>
              <a:rPr lang="en-US" sz="499" b="1" dirty="0" err="1">
                <a:solidFill>
                  <a:prstClr val="black"/>
                </a:solidFill>
                <a:latin typeface="Calibri Light" panose="020F0302020204030204"/>
              </a:rPr>
              <a:t>Jissa</a:t>
            </a:r>
            <a:r>
              <a:rPr lang="en-US" sz="499" b="1" dirty="0">
                <a:solidFill>
                  <a:prstClr val="black"/>
                </a:solidFill>
                <a:latin typeface="Calibri Light" panose="020F0302020204030204"/>
              </a:rPr>
              <a:t> Maria </a:t>
            </a:r>
            <a:r>
              <a:rPr lang="en-US" sz="499" b="1" dirty="0" err="1">
                <a:solidFill>
                  <a:prstClr val="black"/>
                </a:solidFill>
                <a:latin typeface="Calibri Light" panose="020F0302020204030204"/>
              </a:rPr>
              <a:t>Cyriac</a:t>
            </a:r>
            <a:r>
              <a:rPr lang="en-US" sz="499" b="1" dirty="0">
                <a:solidFill>
                  <a:prstClr val="black"/>
                </a:solidFill>
                <a:latin typeface="Calibri Light" panose="020F0302020204030204"/>
              </a:rPr>
              <a:t> et al. JPP. </a:t>
            </a:r>
            <a:r>
              <a:rPr lang="en-GB" sz="499" b="1" dirty="0">
                <a:solidFill>
                  <a:prstClr val="black"/>
                </a:solidFill>
                <a:latin typeface="Calibri Light" panose="020F0302020204030204"/>
              </a:rPr>
              <a:t>2014 Apr-Jun; 5(2): 83–87</a:t>
            </a:r>
            <a:endParaRPr lang="en-US" sz="499" b="1" dirty="0">
              <a:solidFill>
                <a:prstClr val="black"/>
              </a:solidFill>
              <a:latin typeface="Calibri Light" panose="020F0302020204030204"/>
            </a:endParaRPr>
          </a:p>
          <a:p>
            <a:pPr defTabSz="207401"/>
            <a:endParaRPr lang="en-US" sz="499" b="1" dirty="0">
              <a:solidFill>
                <a:prstClr val="black"/>
              </a:solidFill>
              <a:latin typeface="Calibri Light" panose="020F0302020204030204"/>
            </a:endParaRPr>
          </a:p>
          <a:p>
            <a:pPr defTabSz="207401"/>
            <a:r>
              <a:rPr lang="en-US" sz="499" b="1" dirty="0">
                <a:solidFill>
                  <a:prstClr val="black"/>
                </a:solidFill>
                <a:latin typeface="Calibri Light" panose="020F0302020204030204"/>
              </a:rPr>
              <a:t>[3] Liza </a:t>
            </a:r>
            <a:r>
              <a:rPr lang="en-US" sz="499" b="1" dirty="0" err="1">
                <a:solidFill>
                  <a:prstClr val="black"/>
                </a:solidFill>
                <a:latin typeface="Calibri Light" panose="020F0302020204030204"/>
              </a:rPr>
              <a:t>Tharakan</a:t>
            </a:r>
            <a:r>
              <a:rPr lang="en-US" sz="499" b="1" dirty="0">
                <a:solidFill>
                  <a:prstClr val="black"/>
                </a:solidFill>
                <a:latin typeface="Calibri Light" panose="020F0302020204030204"/>
              </a:rPr>
              <a:t> et al. BJA Education, 2015, 15 (4):</a:t>
            </a:r>
            <a:r>
              <a:rPr lang="en-GB" sz="499" b="1" cap="all" dirty="0">
                <a:solidFill>
                  <a:prstClr val="black"/>
                </a:solidFill>
                <a:latin typeface="Calibri Light" panose="020F0302020204030204"/>
              </a:rPr>
              <a:t>180-183</a:t>
            </a:r>
          </a:p>
          <a:p>
            <a:pPr defTabSz="207401"/>
            <a:endParaRPr lang="en-GB" sz="499" b="1" cap="all" dirty="0">
              <a:solidFill>
                <a:prstClr val="black"/>
              </a:solidFill>
              <a:latin typeface="Calibri Light" panose="020F0302020204030204"/>
            </a:endParaRPr>
          </a:p>
          <a:p>
            <a:pPr defTabSz="207401"/>
            <a:endParaRPr lang="en-US" sz="499" b="1" dirty="0">
              <a:solidFill>
                <a:prstClr val="black"/>
              </a:solidFill>
              <a:latin typeface="Calibri Light" panose="020F0302020204030204"/>
            </a:endParaRPr>
          </a:p>
          <a:p>
            <a:pPr defTabSz="207401"/>
            <a:r>
              <a:rPr lang="en-US" sz="499" b="1" dirty="0">
                <a:solidFill>
                  <a:prstClr val="black"/>
                </a:solidFill>
                <a:latin typeface="Calibri Light" panose="020F0302020204030204"/>
              </a:rPr>
              <a:t>[4] M </a:t>
            </a:r>
            <a:r>
              <a:rPr lang="en-US" sz="499" b="1" dirty="0" err="1">
                <a:solidFill>
                  <a:prstClr val="black"/>
                </a:solidFill>
                <a:latin typeface="Calibri Light" panose="020F0302020204030204"/>
              </a:rPr>
              <a:t>Mallama</a:t>
            </a:r>
            <a:r>
              <a:rPr lang="en-US" sz="499" b="1" dirty="0">
                <a:solidFill>
                  <a:prstClr val="black"/>
                </a:solidFill>
                <a:latin typeface="Calibri Light" panose="020F0302020204030204"/>
              </a:rPr>
              <a:t> et al. </a:t>
            </a:r>
            <a:r>
              <a:rPr lang="en-US" sz="499" b="1" dirty="0" err="1">
                <a:solidFill>
                  <a:prstClr val="black"/>
                </a:solidFill>
                <a:latin typeface="Calibri Light" panose="020F0302020204030204"/>
              </a:rPr>
              <a:t>Anaesthesia</a:t>
            </a:r>
            <a:r>
              <a:rPr lang="en-US" sz="499" b="1" dirty="0">
                <a:solidFill>
                  <a:prstClr val="black"/>
                </a:solidFill>
                <a:latin typeface="Calibri Light" panose="020F0302020204030204"/>
              </a:rPr>
              <a:t>. </a:t>
            </a:r>
            <a:r>
              <a:rPr lang="en-GB" sz="499" b="1" dirty="0">
                <a:solidFill>
                  <a:prstClr val="black"/>
                </a:solidFill>
                <a:latin typeface="Calibri Light" panose="020F0302020204030204"/>
              </a:rPr>
              <a:t>2021 Feb;76(2):270-276</a:t>
            </a:r>
            <a:endParaRPr lang="en-US" sz="1089" b="1" dirty="0">
              <a:solidFill>
                <a:prstClr val="black"/>
              </a:solidFill>
              <a:latin typeface="Calibri" panose="020F0502020204030204"/>
            </a:endParaRPr>
          </a:p>
        </p:txBody>
      </p:sp>
      <p:pic>
        <p:nvPicPr>
          <p:cNvPr id="20" name="Picture 19">
            <a:extLst>
              <a:ext uri="{FF2B5EF4-FFF2-40B4-BE49-F238E27FC236}">
                <a16:creationId xmlns:a16="http://schemas.microsoft.com/office/drawing/2014/main" id="{1424BB45-EF63-3825-59DE-D791F1E2BE67}"/>
              </a:ext>
            </a:extLst>
          </p:cNvPr>
          <p:cNvPicPr>
            <a:picLocks noChangeAspect="1"/>
          </p:cNvPicPr>
          <p:nvPr/>
        </p:nvPicPr>
        <p:blipFill>
          <a:blip r:embed="rId3"/>
          <a:stretch>
            <a:fillRect/>
          </a:stretch>
        </p:blipFill>
        <p:spPr>
          <a:xfrm>
            <a:off x="4667847" y="4429531"/>
            <a:ext cx="4955618" cy="1210075"/>
          </a:xfrm>
          <a:prstGeom prst="rect">
            <a:avLst/>
          </a:prstGeom>
          <a:ln w="38100">
            <a:solidFill>
              <a:schemeClr val="tx1"/>
            </a:solidFill>
          </a:ln>
        </p:spPr>
      </p:pic>
      <p:sp>
        <p:nvSpPr>
          <p:cNvPr id="21" name="TextBox 20">
            <a:extLst>
              <a:ext uri="{FF2B5EF4-FFF2-40B4-BE49-F238E27FC236}">
                <a16:creationId xmlns:a16="http://schemas.microsoft.com/office/drawing/2014/main" id="{6F41297B-10A6-2A5B-2696-FF44739EC1DF}"/>
              </a:ext>
            </a:extLst>
          </p:cNvPr>
          <p:cNvSpPr txBox="1"/>
          <p:nvPr/>
        </p:nvSpPr>
        <p:spPr>
          <a:xfrm>
            <a:off x="6742454" y="4681091"/>
            <a:ext cx="1111124" cy="231923"/>
          </a:xfrm>
          <a:prstGeom prst="rect">
            <a:avLst/>
          </a:prstGeom>
          <a:solidFill>
            <a:schemeClr val="bg1"/>
          </a:solidFill>
        </p:spPr>
        <p:txBody>
          <a:bodyPr wrap="square" rtlCol="0">
            <a:spAutoFit/>
          </a:bodyPr>
          <a:lstStyle/>
          <a:p>
            <a:pPr defTabSz="207401"/>
            <a:r>
              <a:rPr lang="en-US" sz="907" dirty="0">
                <a:solidFill>
                  <a:prstClr val="black"/>
                </a:solidFill>
                <a:latin typeface="Calibri" panose="020F0502020204030204"/>
              </a:rPr>
              <a:t>(%</a:t>
            </a:r>
            <a:r>
              <a:rPr lang="en-US" sz="816" dirty="0">
                <a:solidFill>
                  <a:prstClr val="black"/>
                </a:solidFill>
                <a:latin typeface="Calibri" panose="020F0502020204030204"/>
              </a:rPr>
              <a:t>) cases prescribed</a:t>
            </a:r>
          </a:p>
        </p:txBody>
      </p:sp>
      <p:pic>
        <p:nvPicPr>
          <p:cNvPr id="23" name="Picture 22">
            <a:extLst>
              <a:ext uri="{FF2B5EF4-FFF2-40B4-BE49-F238E27FC236}">
                <a16:creationId xmlns:a16="http://schemas.microsoft.com/office/drawing/2014/main" id="{6BBC8771-0B2B-4D00-3343-3E2D3E57231F}"/>
              </a:ext>
            </a:extLst>
          </p:cNvPr>
          <p:cNvPicPr>
            <a:picLocks noChangeAspect="1"/>
          </p:cNvPicPr>
          <p:nvPr/>
        </p:nvPicPr>
        <p:blipFill>
          <a:blip r:embed="rId4"/>
          <a:stretch>
            <a:fillRect/>
          </a:stretch>
        </p:blipFill>
        <p:spPr>
          <a:xfrm>
            <a:off x="2513628" y="3831811"/>
            <a:ext cx="1993108" cy="2531786"/>
          </a:xfrm>
          <a:prstGeom prst="rect">
            <a:avLst/>
          </a:prstGeom>
          <a:ln w="38100">
            <a:solidFill>
              <a:schemeClr val="tx1"/>
            </a:solidFill>
          </a:ln>
        </p:spPr>
      </p:pic>
      <p:sp>
        <p:nvSpPr>
          <p:cNvPr id="3" name="TextBox 2">
            <a:extLst>
              <a:ext uri="{FF2B5EF4-FFF2-40B4-BE49-F238E27FC236}">
                <a16:creationId xmlns:a16="http://schemas.microsoft.com/office/drawing/2014/main" id="{7DB3E97F-1363-ABBA-341B-2F7C10DC7C26}"/>
              </a:ext>
            </a:extLst>
          </p:cNvPr>
          <p:cNvSpPr txBox="1"/>
          <p:nvPr/>
        </p:nvSpPr>
        <p:spPr>
          <a:xfrm>
            <a:off x="2513628" y="6357613"/>
            <a:ext cx="1993108" cy="385490"/>
          </a:xfrm>
          <a:prstGeom prst="rect">
            <a:avLst/>
          </a:prstGeom>
          <a:noFill/>
          <a:ln w="28575">
            <a:solidFill>
              <a:schemeClr val="tx1"/>
            </a:solidFill>
          </a:ln>
        </p:spPr>
        <p:txBody>
          <a:bodyPr wrap="square" rtlCol="0">
            <a:spAutoFit/>
          </a:bodyPr>
          <a:lstStyle/>
          <a:p>
            <a:pPr defTabSz="207401"/>
            <a:r>
              <a:rPr lang="en-US" sz="635" dirty="0">
                <a:solidFill>
                  <a:prstClr val="black"/>
                </a:solidFill>
                <a:latin typeface="Calibri" panose="020F0502020204030204"/>
              </a:rPr>
              <a:t>Fig 1. Proforma for nursing staff to follow for administration of oral paracetamol in pre-operative lounge. </a:t>
            </a:r>
          </a:p>
        </p:txBody>
      </p:sp>
      <p:sp>
        <p:nvSpPr>
          <p:cNvPr id="9" name="TextBox 8">
            <a:extLst>
              <a:ext uri="{FF2B5EF4-FFF2-40B4-BE49-F238E27FC236}">
                <a16:creationId xmlns:a16="http://schemas.microsoft.com/office/drawing/2014/main" id="{12014295-CCA8-5CBB-2F46-FD6BACE63AD3}"/>
              </a:ext>
            </a:extLst>
          </p:cNvPr>
          <p:cNvSpPr txBox="1"/>
          <p:nvPr/>
        </p:nvSpPr>
        <p:spPr>
          <a:xfrm>
            <a:off x="4657131" y="5639606"/>
            <a:ext cx="4966334" cy="287771"/>
          </a:xfrm>
          <a:prstGeom prst="rect">
            <a:avLst/>
          </a:prstGeom>
          <a:noFill/>
          <a:ln w="28575">
            <a:solidFill>
              <a:schemeClr val="tx1"/>
            </a:solidFill>
          </a:ln>
        </p:spPr>
        <p:txBody>
          <a:bodyPr wrap="square" rtlCol="0">
            <a:spAutoFit/>
          </a:bodyPr>
          <a:lstStyle/>
          <a:p>
            <a:pPr defTabSz="207401"/>
            <a:r>
              <a:rPr lang="en-US" sz="635" dirty="0">
                <a:solidFill>
                  <a:prstClr val="black"/>
                </a:solidFill>
                <a:latin typeface="Calibri" panose="020F0502020204030204"/>
              </a:rPr>
              <a:t>Fig 2. Graph demonstrating the increase in the number of patients given oral paracetamol after the interventions when compared with IV paracetamol. Taken from a random sample size of 40 elective surgery patients. </a:t>
            </a:r>
          </a:p>
        </p:txBody>
      </p:sp>
      <p:sp>
        <p:nvSpPr>
          <p:cNvPr id="10" name="Slide Number Placeholder 9">
            <a:extLst>
              <a:ext uri="{FF2B5EF4-FFF2-40B4-BE49-F238E27FC236}">
                <a16:creationId xmlns:a16="http://schemas.microsoft.com/office/drawing/2014/main" id="{A406F41E-BB77-B414-F1CB-D87F1FE8318A}"/>
              </a:ext>
            </a:extLst>
          </p:cNvPr>
          <p:cNvSpPr>
            <a:spLocks noGrp="1"/>
          </p:cNvSpPr>
          <p:nvPr>
            <p:ph type="sldNum" sz="quarter" idx="12"/>
          </p:nvPr>
        </p:nvSpPr>
        <p:spPr/>
        <p:txBody>
          <a:bodyPr/>
          <a:lstStyle/>
          <a:p>
            <a:fld id="{74EC5291-0D2A-41D0-B01E-96286B5C1612}" type="slidenum">
              <a:rPr lang="en-GB" smtClean="0"/>
              <a:t>11</a:t>
            </a:fld>
            <a:endParaRPr lang="en-GB"/>
          </a:p>
        </p:txBody>
      </p:sp>
    </p:spTree>
    <p:extLst>
      <p:ext uri="{BB962C8B-B14F-4D97-AF65-F5344CB8AC3E}">
        <p14:creationId xmlns:p14="http://schemas.microsoft.com/office/powerpoint/2010/main" val="2282252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oster of a medical research&#10;&#10;Description automatically generated">
            <a:extLst>
              <a:ext uri="{FF2B5EF4-FFF2-40B4-BE49-F238E27FC236}">
                <a16:creationId xmlns:a16="http://schemas.microsoft.com/office/drawing/2014/main" id="{489702AB-FD6A-0768-0B44-8A3F9EC8222E}"/>
              </a:ext>
            </a:extLst>
          </p:cNvPr>
          <p:cNvPicPr>
            <a:picLocks noChangeAspect="1"/>
          </p:cNvPicPr>
          <p:nvPr/>
        </p:nvPicPr>
        <p:blipFill>
          <a:blip r:embed="rId2">
            <a:extLst>
              <a:ext uri="{28A0092B-C50C-407E-A947-70E740481C1C}">
                <a14:useLocalDpi xmlns:a14="http://schemas.microsoft.com/office/drawing/2010/main" val="0"/>
              </a:ext>
            </a:extLst>
          </a:blip>
          <a:srcRect t="82"/>
          <a:stretch/>
        </p:blipFill>
        <p:spPr>
          <a:xfrm>
            <a:off x="82667" y="1282"/>
            <a:ext cx="9699409" cy="6856718"/>
          </a:xfrm>
          <a:prstGeom prst="rect">
            <a:avLst/>
          </a:prstGeom>
        </p:spPr>
      </p:pic>
      <p:sp>
        <p:nvSpPr>
          <p:cNvPr id="2" name="Slide Number Placeholder 1">
            <a:extLst>
              <a:ext uri="{FF2B5EF4-FFF2-40B4-BE49-F238E27FC236}">
                <a16:creationId xmlns:a16="http://schemas.microsoft.com/office/drawing/2014/main" id="{53010D39-4AEC-B418-A7E2-315B8C84D710}"/>
              </a:ext>
            </a:extLst>
          </p:cNvPr>
          <p:cNvSpPr>
            <a:spLocks noGrp="1"/>
          </p:cNvSpPr>
          <p:nvPr>
            <p:ph type="sldNum" sz="quarter" idx="12"/>
          </p:nvPr>
        </p:nvSpPr>
        <p:spPr/>
        <p:txBody>
          <a:bodyPr/>
          <a:lstStyle/>
          <a:p>
            <a:fld id="{74EC5291-0D2A-41D0-B01E-96286B5C1612}" type="slidenum">
              <a:rPr lang="en-GB" smtClean="0"/>
              <a:t>12</a:t>
            </a:fld>
            <a:endParaRPr lang="en-GB"/>
          </a:p>
        </p:txBody>
      </p:sp>
    </p:spTree>
    <p:extLst>
      <p:ext uri="{BB962C8B-B14F-4D97-AF65-F5344CB8AC3E}">
        <p14:creationId xmlns:p14="http://schemas.microsoft.com/office/powerpoint/2010/main" val="3232762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7BB9F-F437-74B1-9CCB-4E2EBBE3376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E479A0F-32D7-E3E3-5E2B-0CE6D6577014}"/>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6B19FCC9-FB2D-598B-3417-AA283AF97223}"/>
              </a:ext>
            </a:extLst>
          </p:cNvPr>
          <p:cNvSpPr>
            <a:spLocks noGrp="1"/>
          </p:cNvSpPr>
          <p:nvPr>
            <p:ph type="sldNum" sz="quarter" idx="12"/>
          </p:nvPr>
        </p:nvSpPr>
        <p:spPr/>
        <p:txBody>
          <a:bodyPr/>
          <a:lstStyle/>
          <a:p>
            <a:fld id="{74EC5291-0D2A-41D0-B01E-96286B5C1612}" type="slidenum">
              <a:rPr lang="en-GB" smtClean="0"/>
              <a:t>13</a:t>
            </a:fld>
            <a:endParaRPr lang="en-GB"/>
          </a:p>
        </p:txBody>
      </p:sp>
      <p:pic>
        <p:nvPicPr>
          <p:cNvPr id="5" name="Picture 4">
            <a:extLst>
              <a:ext uri="{FF2B5EF4-FFF2-40B4-BE49-F238E27FC236}">
                <a16:creationId xmlns:a16="http://schemas.microsoft.com/office/drawing/2014/main" id="{93BEB8DB-4F76-793C-FC34-193442E287C7}"/>
              </a:ext>
            </a:extLst>
          </p:cNvPr>
          <p:cNvPicPr>
            <a:picLocks noChangeAspect="1"/>
          </p:cNvPicPr>
          <p:nvPr/>
        </p:nvPicPr>
        <p:blipFill>
          <a:blip r:embed="rId2"/>
          <a:stretch>
            <a:fillRect/>
          </a:stretch>
        </p:blipFill>
        <p:spPr>
          <a:xfrm>
            <a:off x="82677" y="0"/>
            <a:ext cx="9699370" cy="6858000"/>
          </a:xfrm>
          <a:prstGeom prst="rect">
            <a:avLst/>
          </a:prstGeom>
        </p:spPr>
      </p:pic>
    </p:spTree>
    <p:extLst>
      <p:ext uri="{BB962C8B-B14F-4D97-AF65-F5344CB8AC3E}">
        <p14:creationId xmlns:p14="http://schemas.microsoft.com/office/powerpoint/2010/main" val="4249561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BF1F7B-E2FF-7F60-BBA0-5F9716F588BE}"/>
              </a:ext>
            </a:extLst>
          </p:cNvPr>
          <p:cNvSpPr txBox="1"/>
          <p:nvPr/>
        </p:nvSpPr>
        <p:spPr>
          <a:xfrm>
            <a:off x="242875" y="167063"/>
            <a:ext cx="9378985" cy="1200591"/>
          </a:xfrm>
          <a:prstGeom prst="roundRect">
            <a:avLst>
              <a:gd name="adj" fmla="val 17229"/>
            </a:avLst>
          </a:prstGeom>
          <a:solidFill>
            <a:schemeClr val="accent2">
              <a:alpha val="85098"/>
            </a:schemeClr>
          </a:solidFill>
          <a:ln w="28575">
            <a:noFill/>
          </a:ln>
        </p:spPr>
        <p:txBody>
          <a:bodyPr wrap="square" lIns="3155" tIns="1578" rIns="3155" bIns="1578" rtlCol="0">
            <a:spAutoFit/>
          </a:bodyPr>
          <a:lstStyle/>
          <a:p>
            <a:pPr marL="35242" algn="ctr" defTabSz="414803"/>
            <a:r>
              <a:rPr lang="en-GB" sz="3266" b="1" dirty="0">
                <a:solidFill>
                  <a:prstClr val="white"/>
                </a:solidFill>
                <a:latin typeface="Calibri" panose="020F0502020204030204" pitchFamily="34" charset="0"/>
                <a:cs typeface="Calibri" panose="020F0502020204030204" pitchFamily="34" charset="0"/>
              </a:rPr>
              <a:t>Transition from epidural to oral analgesia</a:t>
            </a:r>
          </a:p>
          <a:p>
            <a:pPr marL="35242" algn="ctr" defTabSz="414803"/>
            <a:endParaRPr lang="en-GB" sz="499" b="1" dirty="0">
              <a:solidFill>
                <a:prstClr val="white"/>
              </a:solidFill>
              <a:latin typeface="Calibri" panose="020F0502020204030204" pitchFamily="34" charset="0"/>
              <a:cs typeface="Calibri" panose="020F0502020204030204" pitchFamily="34" charset="0"/>
            </a:endParaRPr>
          </a:p>
          <a:p>
            <a:pPr algn="ctr" defTabSz="414803"/>
            <a:r>
              <a:rPr lang="en-GB" sz="1633" b="1" dirty="0">
                <a:solidFill>
                  <a:prstClr val="white"/>
                </a:solidFill>
                <a:latin typeface="Calibri Light" panose="020F0302020204030204"/>
              </a:rPr>
              <a:t>Authors: </a:t>
            </a:r>
            <a:r>
              <a:rPr lang="en-GB" sz="1633" dirty="0">
                <a:solidFill>
                  <a:prstClr val="white"/>
                </a:solidFill>
                <a:latin typeface="Calibri Light" panose="020F0302020204030204"/>
              </a:rPr>
              <a:t>K </a:t>
            </a:r>
            <a:r>
              <a:rPr lang="en-GB" sz="1633" dirty="0" err="1">
                <a:solidFill>
                  <a:prstClr val="white"/>
                </a:solidFill>
                <a:latin typeface="Calibri Light" panose="020F0302020204030204"/>
              </a:rPr>
              <a:t>Grabham</a:t>
            </a:r>
            <a:r>
              <a:rPr lang="en-GB" sz="1633" baseline="30000" dirty="0" err="1">
                <a:solidFill>
                  <a:prstClr val="white"/>
                </a:solidFill>
                <a:latin typeface="Calibri Light" panose="020F0302020204030204"/>
              </a:rPr>
              <a:t>1,4</a:t>
            </a:r>
            <a:r>
              <a:rPr lang="en-GB" sz="1633" dirty="0">
                <a:solidFill>
                  <a:prstClr val="white"/>
                </a:solidFill>
                <a:latin typeface="Calibri Light" panose="020F0302020204030204"/>
              </a:rPr>
              <a:t>, R Kinnear-</a:t>
            </a:r>
            <a:r>
              <a:rPr lang="en-GB" sz="1633" dirty="0" err="1">
                <a:solidFill>
                  <a:prstClr val="white"/>
                </a:solidFill>
                <a:latin typeface="Calibri Light" panose="020F0302020204030204"/>
              </a:rPr>
              <a:t>Mellor</a:t>
            </a:r>
            <a:r>
              <a:rPr lang="en-GB" sz="1633" baseline="30000" dirty="0" err="1">
                <a:solidFill>
                  <a:prstClr val="white"/>
                </a:solidFill>
                <a:latin typeface="Calibri Light" panose="020F0302020204030204"/>
              </a:rPr>
              <a:t>2,4</a:t>
            </a:r>
            <a:r>
              <a:rPr lang="en-GB" sz="1633" dirty="0">
                <a:solidFill>
                  <a:prstClr val="white"/>
                </a:solidFill>
                <a:latin typeface="Calibri Light" panose="020F0302020204030204"/>
              </a:rPr>
              <a:t>, B </a:t>
            </a:r>
            <a:r>
              <a:rPr lang="en-GB" sz="1633" dirty="0" err="1">
                <a:solidFill>
                  <a:prstClr val="white"/>
                </a:solidFill>
                <a:latin typeface="Calibri Light" panose="020F0302020204030204"/>
              </a:rPr>
              <a:t>Morgan</a:t>
            </a:r>
            <a:r>
              <a:rPr lang="en-GB" sz="1633" baseline="30000" dirty="0" err="1">
                <a:solidFill>
                  <a:prstClr val="white"/>
                </a:solidFill>
                <a:latin typeface="Calibri Light" panose="020F0302020204030204"/>
              </a:rPr>
              <a:t>3,4</a:t>
            </a:r>
            <a:endParaRPr lang="en-GB" sz="1633" baseline="30000" dirty="0">
              <a:solidFill>
                <a:prstClr val="white"/>
              </a:solidFill>
              <a:latin typeface="Calibri Light" panose="020F0302020204030204"/>
            </a:endParaRPr>
          </a:p>
          <a:p>
            <a:pPr algn="ctr" defTabSz="414803"/>
            <a:r>
              <a:rPr lang="en-GB" sz="1633" baseline="30000" dirty="0" err="1">
                <a:solidFill>
                  <a:prstClr val="white"/>
                </a:solidFill>
                <a:latin typeface="Calibri Light" panose="020F0302020204030204"/>
              </a:rPr>
              <a:t>1</a:t>
            </a:r>
            <a:r>
              <a:rPr lang="en-GB" sz="1633" dirty="0" err="1">
                <a:solidFill>
                  <a:prstClr val="white"/>
                </a:solidFill>
                <a:latin typeface="Calibri Light" panose="020F0302020204030204"/>
              </a:rPr>
              <a:t>Acute</a:t>
            </a:r>
            <a:r>
              <a:rPr lang="en-GB" sz="1633" dirty="0">
                <a:solidFill>
                  <a:prstClr val="white"/>
                </a:solidFill>
                <a:latin typeface="Calibri Light" panose="020F0302020204030204"/>
              </a:rPr>
              <a:t> Pain Nurse, </a:t>
            </a:r>
            <a:r>
              <a:rPr lang="en-GB" sz="1633" baseline="30000" dirty="0" err="1">
                <a:solidFill>
                  <a:prstClr val="white"/>
                </a:solidFill>
                <a:latin typeface="Calibri Light" panose="020F0302020204030204"/>
              </a:rPr>
              <a:t>2</a:t>
            </a:r>
            <a:r>
              <a:rPr lang="en-GB" sz="1633" dirty="0" err="1">
                <a:solidFill>
                  <a:prstClr val="white"/>
                </a:solidFill>
                <a:latin typeface="Calibri Light" panose="020F0302020204030204"/>
              </a:rPr>
              <a:t>Consultant</a:t>
            </a:r>
            <a:r>
              <a:rPr lang="en-GB" sz="1633" dirty="0">
                <a:solidFill>
                  <a:prstClr val="white"/>
                </a:solidFill>
                <a:latin typeface="Calibri Light" panose="020F0302020204030204"/>
              </a:rPr>
              <a:t> Anaesthetist, </a:t>
            </a:r>
            <a:r>
              <a:rPr lang="en-GB" sz="1633" baseline="30000" dirty="0" err="1">
                <a:solidFill>
                  <a:prstClr val="white"/>
                </a:solidFill>
                <a:latin typeface="Calibri Light" panose="020F0302020204030204"/>
              </a:rPr>
              <a:t>3</a:t>
            </a:r>
            <a:r>
              <a:rPr lang="en-GB" sz="1633" dirty="0" err="1">
                <a:solidFill>
                  <a:prstClr val="white"/>
                </a:solidFill>
                <a:latin typeface="Calibri Light" panose="020F0302020204030204"/>
              </a:rPr>
              <a:t>ST7</a:t>
            </a:r>
            <a:r>
              <a:rPr lang="en-GB" sz="1633" dirty="0">
                <a:solidFill>
                  <a:prstClr val="white"/>
                </a:solidFill>
                <a:latin typeface="Calibri Light" panose="020F0302020204030204"/>
              </a:rPr>
              <a:t> Anaesthetic Registrar, </a:t>
            </a:r>
            <a:r>
              <a:rPr lang="en-GB" sz="1633" baseline="30000" dirty="0" err="1">
                <a:solidFill>
                  <a:prstClr val="white"/>
                </a:solidFill>
                <a:latin typeface="Calibri Light" panose="020F0302020204030204"/>
              </a:rPr>
              <a:t>4</a:t>
            </a:r>
            <a:r>
              <a:rPr lang="en-GB" sz="1633" dirty="0" err="1">
                <a:solidFill>
                  <a:prstClr val="white"/>
                </a:solidFill>
                <a:latin typeface="Calibri Light" panose="020F0302020204030204"/>
              </a:rPr>
              <a:t>Nottingham</a:t>
            </a:r>
            <a:r>
              <a:rPr lang="en-GB" sz="1633" dirty="0">
                <a:solidFill>
                  <a:prstClr val="white"/>
                </a:solidFill>
                <a:latin typeface="Calibri Light" panose="020F0302020204030204"/>
              </a:rPr>
              <a:t> University Hospitals</a:t>
            </a:r>
            <a:endParaRPr lang="en-GB" sz="1633" baseline="30000" dirty="0">
              <a:solidFill>
                <a:prstClr val="white"/>
              </a:solidFill>
              <a:latin typeface="Calibri Light" panose="020F0302020204030204"/>
            </a:endParaRPr>
          </a:p>
        </p:txBody>
      </p:sp>
      <p:sp>
        <p:nvSpPr>
          <p:cNvPr id="7" name="TextBox 6">
            <a:extLst>
              <a:ext uri="{FF2B5EF4-FFF2-40B4-BE49-F238E27FC236}">
                <a16:creationId xmlns:a16="http://schemas.microsoft.com/office/drawing/2014/main" id="{486E4257-6BB5-90CF-5578-FDF53EBE59C8}"/>
              </a:ext>
            </a:extLst>
          </p:cNvPr>
          <p:cNvSpPr txBox="1"/>
          <p:nvPr/>
        </p:nvSpPr>
        <p:spPr>
          <a:xfrm>
            <a:off x="241884" y="1453011"/>
            <a:ext cx="3213232" cy="3231569"/>
          </a:xfrm>
          <a:prstGeom prst="roundRect">
            <a:avLst>
              <a:gd name="adj" fmla="val 3820"/>
            </a:avLst>
          </a:prstGeom>
          <a:noFill/>
          <a:ln w="38100">
            <a:solidFill>
              <a:schemeClr val="accent2"/>
            </a:solidFill>
          </a:ln>
        </p:spPr>
        <p:txBody>
          <a:bodyPr wrap="square" lIns="15605" tIns="3967" rIns="65317" bIns="7802" rtlCol="0">
            <a:spAutoFit/>
          </a:bodyPr>
          <a:lstStyle/>
          <a:p>
            <a:pPr algn="ctr" defTabSz="208251">
              <a:lnSpc>
                <a:spcPct val="150000"/>
              </a:lnSpc>
            </a:pPr>
            <a:r>
              <a:rPr lang="en-GB" sz="1814" b="1" kern="0" dirty="0">
                <a:solidFill>
                  <a:srgbClr val="ED7D31"/>
                </a:solidFill>
                <a:latin typeface="Calibri" panose="020F0502020204030204"/>
              </a:rPr>
              <a:t>Introduction</a:t>
            </a:r>
          </a:p>
          <a:p>
            <a:pPr marL="155551" indent="-155551" algn="just" defTabSz="208251">
              <a:lnSpc>
                <a:spcPct val="150000"/>
              </a:lnSpc>
              <a:buFont typeface="Courier New" panose="02070309020205020404" pitchFamily="49" charset="0"/>
              <a:buChar char="o"/>
            </a:pPr>
            <a:r>
              <a:rPr lang="en-GB" sz="1089" kern="0" dirty="0">
                <a:solidFill>
                  <a:prstClr val="black"/>
                </a:solidFill>
                <a:latin typeface="Calibri Light" panose="020F0302020204030204"/>
              </a:rPr>
              <a:t>Epidural analgesia is considered to be the gold standard of analgesia in many settings, usually continued for several days until transitioning to alternative analgesia.</a:t>
            </a:r>
          </a:p>
          <a:p>
            <a:pPr marL="155551" indent="-155551" algn="just" defTabSz="208251">
              <a:lnSpc>
                <a:spcPct val="150000"/>
              </a:lnSpc>
              <a:buFont typeface="Courier New" panose="02070309020205020404" pitchFamily="49" charset="0"/>
              <a:buChar char="o"/>
            </a:pPr>
            <a:r>
              <a:rPr lang="en-GB" sz="1089" kern="0" dirty="0">
                <a:solidFill>
                  <a:prstClr val="black"/>
                </a:solidFill>
                <a:latin typeface="Calibri Light" panose="020F0302020204030204"/>
              </a:rPr>
              <a:t>There is a lack of an evidence base globally to support a specific analgesia transition plan, and we have not previously examined the effectiveness of our management of this transition in our Trust.</a:t>
            </a:r>
          </a:p>
          <a:p>
            <a:pPr marL="155551" indent="-155551" algn="just" defTabSz="208251">
              <a:lnSpc>
                <a:spcPct val="150000"/>
              </a:lnSpc>
              <a:buFont typeface="Courier New" panose="02070309020205020404" pitchFamily="49" charset="0"/>
              <a:buChar char="o"/>
            </a:pPr>
            <a:r>
              <a:rPr lang="en-GB" sz="1089" kern="0" dirty="0">
                <a:solidFill>
                  <a:prstClr val="black"/>
                </a:solidFill>
                <a:latin typeface="Calibri Light" panose="020F0302020204030204"/>
              </a:rPr>
              <a:t>This audit is to determine how well we manage this transition, aiming for pain scores of mild or less on day 1 post-epidural.</a:t>
            </a:r>
            <a:endParaRPr lang="en-GB" sz="1089" b="1" kern="0" dirty="0">
              <a:solidFill>
                <a:srgbClr val="ED7D31"/>
              </a:solidFill>
              <a:latin typeface="Calibri Light" panose="020F0302020204030204"/>
            </a:endParaRPr>
          </a:p>
        </p:txBody>
      </p:sp>
      <p:sp>
        <p:nvSpPr>
          <p:cNvPr id="8" name="TextBox 7">
            <a:extLst>
              <a:ext uri="{FF2B5EF4-FFF2-40B4-BE49-F238E27FC236}">
                <a16:creationId xmlns:a16="http://schemas.microsoft.com/office/drawing/2014/main" id="{FD5FF392-8F82-FAC9-7801-414242A21278}"/>
              </a:ext>
            </a:extLst>
          </p:cNvPr>
          <p:cNvSpPr txBox="1"/>
          <p:nvPr/>
        </p:nvSpPr>
        <p:spPr>
          <a:xfrm>
            <a:off x="241884" y="4777549"/>
            <a:ext cx="3213232" cy="1987184"/>
          </a:xfrm>
          <a:prstGeom prst="roundRect">
            <a:avLst>
              <a:gd name="adj" fmla="val 7405"/>
            </a:avLst>
          </a:prstGeom>
          <a:noFill/>
          <a:ln w="38100">
            <a:solidFill>
              <a:schemeClr val="accent2"/>
            </a:solidFill>
          </a:ln>
        </p:spPr>
        <p:txBody>
          <a:bodyPr wrap="square" lIns="15605" tIns="3967" rIns="65317" bIns="7802" rtlCol="0">
            <a:spAutoFit/>
          </a:bodyPr>
          <a:lstStyle/>
          <a:p>
            <a:pPr algn="ctr" defTabSz="208251">
              <a:lnSpc>
                <a:spcPct val="150000"/>
              </a:lnSpc>
            </a:pPr>
            <a:r>
              <a:rPr lang="en-GB" sz="1814" b="1" kern="0" dirty="0">
                <a:solidFill>
                  <a:srgbClr val="ED7D31"/>
                </a:solidFill>
                <a:latin typeface="Calibri" panose="020F0502020204030204"/>
              </a:rPr>
              <a:t>Methods</a:t>
            </a:r>
          </a:p>
          <a:p>
            <a:pPr marL="155551" indent="-155551" algn="just" defTabSz="208251">
              <a:lnSpc>
                <a:spcPct val="150000"/>
              </a:lnSpc>
              <a:buFont typeface="Courier New" panose="02070309020205020404" pitchFamily="49" charset="0"/>
              <a:buChar char="o"/>
            </a:pPr>
            <a:r>
              <a:rPr lang="en-GB" sz="1089" kern="0" dirty="0">
                <a:solidFill>
                  <a:prstClr val="black"/>
                </a:solidFill>
                <a:latin typeface="Calibri Light" panose="020F0302020204030204"/>
              </a:rPr>
              <a:t>Prospective data collection via audit form on patients with epidurals, until sample size of 50 reached.</a:t>
            </a:r>
          </a:p>
          <a:p>
            <a:pPr marL="155551" indent="-155551" algn="just" defTabSz="208251">
              <a:lnSpc>
                <a:spcPct val="150000"/>
              </a:lnSpc>
              <a:buFont typeface="Courier New" panose="02070309020205020404" pitchFamily="49" charset="0"/>
              <a:buChar char="o"/>
            </a:pPr>
            <a:r>
              <a:rPr lang="en-GB" sz="1089" kern="0" dirty="0">
                <a:solidFill>
                  <a:prstClr val="black"/>
                </a:solidFill>
                <a:latin typeface="Calibri Light" panose="020F0302020204030204"/>
              </a:rPr>
              <a:t>Data collected on: patient demographics, surgery type, epidural type, epidural duration, additional analgesics, and pain.</a:t>
            </a:r>
          </a:p>
        </p:txBody>
      </p:sp>
      <p:sp>
        <p:nvSpPr>
          <p:cNvPr id="2" name="TextBox 1">
            <a:extLst>
              <a:ext uri="{FF2B5EF4-FFF2-40B4-BE49-F238E27FC236}">
                <a16:creationId xmlns:a16="http://schemas.microsoft.com/office/drawing/2014/main" id="{21920684-0425-E514-950E-0F2AA110C6CD}"/>
              </a:ext>
            </a:extLst>
          </p:cNvPr>
          <p:cNvSpPr txBox="1"/>
          <p:nvPr/>
        </p:nvSpPr>
        <p:spPr>
          <a:xfrm>
            <a:off x="3562058" y="1453006"/>
            <a:ext cx="6059796" cy="5025514"/>
          </a:xfrm>
          <a:prstGeom prst="roundRect">
            <a:avLst>
              <a:gd name="adj" fmla="val 3820"/>
            </a:avLst>
          </a:prstGeom>
          <a:noFill/>
          <a:ln w="38100">
            <a:solidFill>
              <a:schemeClr val="accent2"/>
            </a:solidFill>
          </a:ln>
        </p:spPr>
        <p:txBody>
          <a:bodyPr wrap="square" lIns="15605" tIns="3967" rIns="65317" bIns="7802" rtlCol="0">
            <a:spAutoFit/>
          </a:bodyPr>
          <a:lstStyle/>
          <a:p>
            <a:pPr algn="ctr" defTabSz="208251">
              <a:lnSpc>
                <a:spcPct val="150000"/>
              </a:lnSpc>
            </a:pPr>
            <a:r>
              <a:rPr lang="en-GB" sz="1814" b="1" kern="0" dirty="0">
                <a:solidFill>
                  <a:srgbClr val="ED7D31"/>
                </a:solidFill>
                <a:latin typeface="Calibri" panose="020F0502020204030204"/>
              </a:rPr>
              <a:t>Results and Conclusions</a:t>
            </a:r>
          </a:p>
          <a:p>
            <a:pPr marL="155551" indent="-155551" algn="just" defTabSz="208251">
              <a:lnSpc>
                <a:spcPct val="150000"/>
              </a:lnSpc>
              <a:buFont typeface="Courier New" panose="02070309020205020404" pitchFamily="49" charset="0"/>
              <a:buChar char="o"/>
            </a:pPr>
            <a:endParaRPr lang="en-GB" sz="1089" kern="0" dirty="0">
              <a:solidFill>
                <a:prstClr val="black"/>
              </a:solidFill>
              <a:latin typeface="Calibri Light" panose="020F0302020204030204"/>
            </a:endParaRPr>
          </a:p>
          <a:p>
            <a:pPr marL="155551" indent="-155551" algn="just" defTabSz="208251">
              <a:lnSpc>
                <a:spcPct val="150000"/>
              </a:lnSpc>
              <a:buFont typeface="Courier New" panose="02070309020205020404" pitchFamily="49" charset="0"/>
              <a:buChar char="o"/>
            </a:pPr>
            <a:endParaRPr lang="en-GB" sz="1089" kern="0" dirty="0">
              <a:solidFill>
                <a:prstClr val="black"/>
              </a:solidFill>
              <a:latin typeface="Calibri Light" panose="020F0302020204030204"/>
            </a:endParaRPr>
          </a:p>
          <a:p>
            <a:pPr marL="155551" indent="-155551" algn="just" defTabSz="208251">
              <a:lnSpc>
                <a:spcPct val="150000"/>
              </a:lnSpc>
              <a:buFont typeface="Courier New" panose="02070309020205020404" pitchFamily="49" charset="0"/>
              <a:buChar char="o"/>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a:p>
            <a:pPr algn="just" defTabSz="208251">
              <a:lnSpc>
                <a:spcPct val="150000"/>
              </a:lnSpc>
            </a:pPr>
            <a:endParaRPr lang="en-GB" sz="1089" kern="0" dirty="0">
              <a:solidFill>
                <a:prstClr val="black"/>
              </a:solidFill>
              <a:latin typeface="Calibri Light" panose="020F0302020204030204"/>
            </a:endParaRPr>
          </a:p>
        </p:txBody>
      </p:sp>
      <p:pic>
        <p:nvPicPr>
          <p:cNvPr id="4" name="Picture 3">
            <a:extLst>
              <a:ext uri="{FF2B5EF4-FFF2-40B4-BE49-F238E27FC236}">
                <a16:creationId xmlns:a16="http://schemas.microsoft.com/office/drawing/2014/main" id="{C150333D-155E-356D-B790-241457478E01}"/>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3605612" y="2091008"/>
            <a:ext cx="672766" cy="672766"/>
          </a:xfrm>
          <a:prstGeom prst="rect">
            <a:avLst/>
          </a:prstGeom>
          <a:noFill/>
        </p:spPr>
      </p:pic>
      <p:sp>
        <p:nvSpPr>
          <p:cNvPr id="5" name="TextBox 4">
            <a:extLst>
              <a:ext uri="{FF2B5EF4-FFF2-40B4-BE49-F238E27FC236}">
                <a16:creationId xmlns:a16="http://schemas.microsoft.com/office/drawing/2014/main" id="{58CBA1A7-DD3C-5C1B-9D70-B814C2D80444}"/>
              </a:ext>
            </a:extLst>
          </p:cNvPr>
          <p:cNvSpPr txBox="1"/>
          <p:nvPr/>
        </p:nvSpPr>
        <p:spPr>
          <a:xfrm>
            <a:off x="4300673" y="2034220"/>
            <a:ext cx="766099" cy="768793"/>
          </a:xfrm>
          <a:prstGeom prst="roundRect">
            <a:avLst>
              <a:gd name="adj" fmla="val 7405"/>
            </a:avLst>
          </a:prstGeom>
          <a:noFill/>
          <a:ln w="28575">
            <a:noFill/>
          </a:ln>
        </p:spPr>
        <p:txBody>
          <a:bodyPr wrap="square" lIns="15605" tIns="3967" rIns="65317" bIns="7802" rtlCol="0">
            <a:spAutoFit/>
          </a:bodyPr>
          <a:lstStyle/>
          <a:p>
            <a:pPr algn="just" defTabSz="208251">
              <a:lnSpc>
                <a:spcPct val="150000"/>
              </a:lnSpc>
            </a:pPr>
            <a:r>
              <a:rPr lang="en-GB" sz="1089" b="1" kern="0" dirty="0">
                <a:solidFill>
                  <a:prstClr val="black"/>
                </a:solidFill>
                <a:latin typeface="Calibri" panose="020F0502020204030204"/>
              </a:rPr>
              <a:t>50</a:t>
            </a:r>
            <a:r>
              <a:rPr lang="en-GB" sz="1089" kern="0" dirty="0">
                <a:solidFill>
                  <a:prstClr val="black"/>
                </a:solidFill>
                <a:latin typeface="Calibri Light" panose="020F0302020204030204"/>
              </a:rPr>
              <a:t> patients</a:t>
            </a:r>
          </a:p>
          <a:p>
            <a:pPr algn="just" defTabSz="208251">
              <a:lnSpc>
                <a:spcPct val="150000"/>
              </a:lnSpc>
            </a:pPr>
            <a:r>
              <a:rPr lang="en-GB" sz="1089" kern="0" dirty="0">
                <a:solidFill>
                  <a:prstClr val="black"/>
                </a:solidFill>
                <a:latin typeface="Calibri Light" panose="020F0302020204030204"/>
              </a:rPr>
              <a:t>56% </a:t>
            </a:r>
            <a:r>
              <a:rPr lang="en-GB" sz="1089" b="1" kern="0" dirty="0">
                <a:solidFill>
                  <a:prstClr val="black"/>
                </a:solidFill>
                <a:latin typeface="Calibri" panose="020F0502020204030204"/>
              </a:rPr>
              <a:t>male</a:t>
            </a:r>
          </a:p>
          <a:p>
            <a:pPr algn="just" defTabSz="208251">
              <a:lnSpc>
                <a:spcPct val="150000"/>
              </a:lnSpc>
            </a:pPr>
            <a:r>
              <a:rPr lang="en-GB" sz="1089" dirty="0">
                <a:solidFill>
                  <a:srgbClr val="040C28"/>
                </a:solidFill>
                <a:latin typeface="Calibri Light" panose="020F0302020204030204"/>
              </a:rPr>
              <a:t>x̄</a:t>
            </a:r>
            <a:r>
              <a:rPr lang="en-GB" sz="1089" kern="0" dirty="0">
                <a:solidFill>
                  <a:prstClr val="black"/>
                </a:solidFill>
                <a:latin typeface="Calibri Light" panose="020F0302020204030204"/>
              </a:rPr>
              <a:t> age </a:t>
            </a:r>
            <a:r>
              <a:rPr lang="en-GB" sz="1089" b="1" kern="0" dirty="0">
                <a:solidFill>
                  <a:prstClr val="black"/>
                </a:solidFill>
                <a:latin typeface="Calibri" panose="020F0502020204030204"/>
              </a:rPr>
              <a:t>62</a:t>
            </a:r>
          </a:p>
        </p:txBody>
      </p:sp>
      <p:pic>
        <p:nvPicPr>
          <p:cNvPr id="1032" name="Picture 8" descr="Scalpel Glyph Icon Cut And Surgeon Medical Blade Sign Vector Graphics A  Solid Pattern On A White Background Stock Illustration - Download Image Now  - iStock">
            <a:extLst>
              <a:ext uri="{FF2B5EF4-FFF2-40B4-BE49-F238E27FC236}">
                <a16:creationId xmlns:a16="http://schemas.microsoft.com/office/drawing/2014/main" id="{3F606E97-E48D-772E-F575-7FBCB0739C5A}"/>
              </a:ext>
            </a:extLst>
          </p:cNvPr>
          <p:cNvPicPr>
            <a:picLocks noChangeAspect="1" noChangeArrowheads="1"/>
          </p:cNvPicPr>
          <p:nvPr/>
        </p:nvPicPr>
        <p:blipFill>
          <a:blip r:embed="rId3">
            <a:clrChange>
              <a:clrFrom>
                <a:srgbClr val="FFFFFF"/>
              </a:clrFrom>
              <a:clrTo>
                <a:srgbClr val="FFFFFF">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5013623" y="2085195"/>
            <a:ext cx="684401" cy="684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DD2212-4EAF-39C2-AC4C-CA6DBB05CF1A}"/>
              </a:ext>
            </a:extLst>
          </p:cNvPr>
          <p:cNvSpPr txBox="1"/>
          <p:nvPr/>
        </p:nvSpPr>
        <p:spPr>
          <a:xfrm>
            <a:off x="5713144" y="1961153"/>
            <a:ext cx="1609807" cy="1029935"/>
          </a:xfrm>
          <a:prstGeom prst="roundRect">
            <a:avLst>
              <a:gd name="adj" fmla="val 7405"/>
            </a:avLst>
          </a:prstGeom>
          <a:noFill/>
          <a:ln w="28575">
            <a:noFill/>
          </a:ln>
        </p:spPr>
        <p:txBody>
          <a:bodyPr wrap="square" lIns="15605" tIns="3967" rIns="65317" bIns="7802" rtlCol="0">
            <a:spAutoFit/>
          </a:bodyPr>
          <a:lstStyle/>
          <a:p>
            <a:pPr algn="just" defTabSz="208251">
              <a:lnSpc>
                <a:spcPct val="150000"/>
              </a:lnSpc>
            </a:pPr>
            <a:r>
              <a:rPr lang="en-GB" sz="1089" kern="0" dirty="0">
                <a:solidFill>
                  <a:prstClr val="black"/>
                </a:solidFill>
                <a:latin typeface="Calibri Light" panose="020F0302020204030204"/>
              </a:rPr>
              <a:t>58% </a:t>
            </a:r>
            <a:r>
              <a:rPr lang="en-GB" sz="1089" b="1" kern="0" dirty="0">
                <a:solidFill>
                  <a:prstClr val="black"/>
                </a:solidFill>
                <a:latin typeface="Calibri" panose="020F0502020204030204"/>
              </a:rPr>
              <a:t>emergency</a:t>
            </a:r>
            <a:r>
              <a:rPr lang="en-GB" sz="1089" kern="0" dirty="0">
                <a:solidFill>
                  <a:prstClr val="black"/>
                </a:solidFill>
                <a:latin typeface="Calibri Light" panose="020F0302020204030204"/>
              </a:rPr>
              <a:t> surgery</a:t>
            </a:r>
          </a:p>
          <a:p>
            <a:pPr algn="just" defTabSz="208251">
              <a:lnSpc>
                <a:spcPct val="150000"/>
              </a:lnSpc>
            </a:pPr>
            <a:r>
              <a:rPr lang="en-GB" sz="1089" kern="0" dirty="0">
                <a:solidFill>
                  <a:prstClr val="black"/>
                </a:solidFill>
                <a:latin typeface="Calibri Light" panose="020F0302020204030204"/>
              </a:rPr>
              <a:t>Most frequently for </a:t>
            </a:r>
            <a:r>
              <a:rPr lang="en-GB" sz="1089" b="1" kern="0" dirty="0">
                <a:solidFill>
                  <a:prstClr val="black"/>
                </a:solidFill>
                <a:latin typeface="Calibri" panose="020F0502020204030204"/>
              </a:rPr>
              <a:t>rib #s</a:t>
            </a:r>
          </a:p>
          <a:p>
            <a:pPr algn="just" defTabSz="208251">
              <a:lnSpc>
                <a:spcPct val="150000"/>
              </a:lnSpc>
            </a:pPr>
            <a:r>
              <a:rPr lang="en-GB" sz="1089" dirty="0">
                <a:solidFill>
                  <a:srgbClr val="040C28"/>
                </a:solidFill>
                <a:latin typeface="Calibri Light" panose="020F0302020204030204"/>
              </a:rPr>
              <a:t>Also colorectal, </a:t>
            </a:r>
            <a:r>
              <a:rPr lang="en-GB" sz="1089" dirty="0" err="1">
                <a:solidFill>
                  <a:srgbClr val="040C28"/>
                </a:solidFill>
                <a:latin typeface="Calibri Light" panose="020F0302020204030204"/>
              </a:rPr>
              <a:t>HPB</a:t>
            </a:r>
            <a:r>
              <a:rPr lang="en-GB" sz="1089" dirty="0">
                <a:solidFill>
                  <a:srgbClr val="040C28"/>
                </a:solidFill>
                <a:latin typeface="Calibri Light" panose="020F0302020204030204"/>
              </a:rPr>
              <a:t> and vascular surgery</a:t>
            </a:r>
            <a:endParaRPr lang="en-GB" sz="1089" kern="0" dirty="0">
              <a:solidFill>
                <a:prstClr val="black"/>
              </a:solidFill>
              <a:latin typeface="Calibri Light" panose="020F0302020204030204"/>
            </a:endParaRPr>
          </a:p>
        </p:txBody>
      </p:sp>
      <p:sp>
        <p:nvSpPr>
          <p:cNvPr id="9" name="TextBox 8">
            <a:extLst>
              <a:ext uri="{FF2B5EF4-FFF2-40B4-BE49-F238E27FC236}">
                <a16:creationId xmlns:a16="http://schemas.microsoft.com/office/drawing/2014/main" id="{D07EF4F1-D874-73B3-42F6-A302AB3E0727}"/>
              </a:ext>
            </a:extLst>
          </p:cNvPr>
          <p:cNvSpPr txBox="1"/>
          <p:nvPr/>
        </p:nvSpPr>
        <p:spPr>
          <a:xfrm>
            <a:off x="4989549" y="4148422"/>
            <a:ext cx="1609807" cy="246511"/>
          </a:xfrm>
          <a:prstGeom prst="roundRect">
            <a:avLst>
              <a:gd name="adj" fmla="val 7405"/>
            </a:avLst>
          </a:prstGeom>
          <a:noFill/>
          <a:ln w="28575">
            <a:noFill/>
          </a:ln>
        </p:spPr>
        <p:txBody>
          <a:bodyPr wrap="square" lIns="15605" tIns="3967" rIns="65317" bIns="7802" rtlCol="0">
            <a:spAutoFit/>
          </a:bodyPr>
          <a:lstStyle/>
          <a:p>
            <a:pPr algn="just" defTabSz="208251">
              <a:lnSpc>
                <a:spcPct val="150000"/>
              </a:lnSpc>
            </a:pPr>
            <a:endParaRPr lang="en-GB" sz="1089" kern="0" dirty="0">
              <a:solidFill>
                <a:prstClr val="black"/>
              </a:solidFill>
              <a:latin typeface="Calibri Light" panose="020F0302020204030204"/>
            </a:endParaRPr>
          </a:p>
        </p:txBody>
      </p:sp>
      <p:pic>
        <p:nvPicPr>
          <p:cNvPr id="1028" name="Picture 4" descr="Epidural Or Spinal Anesthesia Outline Icon Stock Illustration - Download  Image Now - Epidural, Icon Symbol, Spine - Body Part">
            <a:extLst>
              <a:ext uri="{FF2B5EF4-FFF2-40B4-BE49-F238E27FC236}">
                <a16:creationId xmlns:a16="http://schemas.microsoft.com/office/drawing/2014/main" id="{FB255B7D-01A0-1148-57D9-EC69CE0F5A79}"/>
              </a:ext>
            </a:extLst>
          </p:cNvPr>
          <p:cNvPicPr>
            <a:picLocks noChangeAspect="1" noChangeArrowheads="1"/>
          </p:cNvPicPr>
          <p:nvPr/>
        </p:nvPicPr>
        <p:blipFill rotWithShape="1">
          <a:blip r:embed="rId5">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3458" t="9166" r="15682" b="10677"/>
          <a:stretch/>
        </p:blipFill>
        <p:spPr bwMode="auto">
          <a:xfrm>
            <a:off x="7322952" y="1967714"/>
            <a:ext cx="684401" cy="9014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8F85502-6C46-276C-B603-D2CD52D78438}"/>
              </a:ext>
            </a:extLst>
          </p:cNvPr>
          <p:cNvSpPr txBox="1"/>
          <p:nvPr/>
        </p:nvSpPr>
        <p:spPr>
          <a:xfrm>
            <a:off x="7875119" y="1961153"/>
            <a:ext cx="1609807" cy="1029935"/>
          </a:xfrm>
          <a:prstGeom prst="roundRect">
            <a:avLst>
              <a:gd name="adj" fmla="val 7405"/>
            </a:avLst>
          </a:prstGeom>
          <a:noFill/>
          <a:ln w="28575">
            <a:noFill/>
          </a:ln>
        </p:spPr>
        <p:txBody>
          <a:bodyPr wrap="square" lIns="15605" tIns="3967" rIns="65317" bIns="7802" rtlCol="0">
            <a:spAutoFit/>
          </a:bodyPr>
          <a:lstStyle/>
          <a:p>
            <a:pPr algn="just" defTabSz="208251">
              <a:lnSpc>
                <a:spcPct val="150000"/>
              </a:lnSpc>
            </a:pPr>
            <a:r>
              <a:rPr lang="en-GB" sz="1089" kern="0" dirty="0">
                <a:solidFill>
                  <a:prstClr val="black"/>
                </a:solidFill>
                <a:latin typeface="Calibri Light" panose="020F0302020204030204"/>
              </a:rPr>
              <a:t>96%</a:t>
            </a:r>
            <a:r>
              <a:rPr lang="en-GB" sz="1089" b="1" kern="0" dirty="0">
                <a:solidFill>
                  <a:prstClr val="black"/>
                </a:solidFill>
                <a:latin typeface="Calibri Light" panose="020F0302020204030204"/>
              </a:rPr>
              <a:t> </a:t>
            </a:r>
            <a:r>
              <a:rPr lang="en-GB" sz="1089" b="1" kern="0" dirty="0">
                <a:solidFill>
                  <a:prstClr val="black"/>
                </a:solidFill>
                <a:latin typeface="Calibri" panose="020F0502020204030204"/>
              </a:rPr>
              <a:t>mixed</a:t>
            </a:r>
            <a:r>
              <a:rPr lang="en-GB" sz="1089" b="1" kern="0" dirty="0">
                <a:solidFill>
                  <a:prstClr val="black"/>
                </a:solidFill>
                <a:latin typeface="Calibri Light" panose="020F0302020204030204"/>
              </a:rPr>
              <a:t> </a:t>
            </a:r>
            <a:r>
              <a:rPr lang="en-GB" sz="1089" kern="0" dirty="0">
                <a:solidFill>
                  <a:prstClr val="black"/>
                </a:solidFill>
                <a:latin typeface="Calibri Light" panose="020F0302020204030204"/>
              </a:rPr>
              <a:t>epidural bags</a:t>
            </a:r>
          </a:p>
          <a:p>
            <a:pPr algn="just" defTabSz="208251">
              <a:lnSpc>
                <a:spcPct val="150000"/>
              </a:lnSpc>
            </a:pPr>
            <a:r>
              <a:rPr lang="en-GB" sz="1089" kern="0" dirty="0">
                <a:solidFill>
                  <a:srgbClr val="040C28"/>
                </a:solidFill>
                <a:latin typeface="Calibri Light" panose="020F0302020204030204"/>
              </a:rPr>
              <a:t>Median</a:t>
            </a:r>
            <a:r>
              <a:rPr lang="en-GB" sz="1089" b="1" kern="0" dirty="0">
                <a:solidFill>
                  <a:prstClr val="black"/>
                </a:solidFill>
                <a:latin typeface="Calibri Light" panose="020F0302020204030204"/>
              </a:rPr>
              <a:t> </a:t>
            </a:r>
            <a:r>
              <a:rPr lang="en-GB" sz="1089" kern="0" dirty="0">
                <a:solidFill>
                  <a:prstClr val="black"/>
                </a:solidFill>
                <a:latin typeface="Calibri Light" panose="020F0302020204030204"/>
              </a:rPr>
              <a:t>duration</a:t>
            </a:r>
            <a:r>
              <a:rPr lang="en-GB" sz="1089" b="1" kern="0" dirty="0">
                <a:solidFill>
                  <a:prstClr val="black"/>
                </a:solidFill>
                <a:latin typeface="Calibri Light" panose="020F0302020204030204"/>
              </a:rPr>
              <a:t> </a:t>
            </a:r>
            <a:r>
              <a:rPr lang="en-GB" sz="1089" b="1" kern="0" dirty="0">
                <a:solidFill>
                  <a:prstClr val="black"/>
                </a:solidFill>
                <a:latin typeface="Calibri" panose="020F0502020204030204"/>
              </a:rPr>
              <a:t>5 days</a:t>
            </a:r>
          </a:p>
          <a:p>
            <a:pPr algn="just" defTabSz="208251">
              <a:lnSpc>
                <a:spcPct val="150000"/>
              </a:lnSpc>
            </a:pPr>
            <a:r>
              <a:rPr lang="en-GB" sz="1089" kern="0" dirty="0">
                <a:solidFill>
                  <a:prstClr val="black"/>
                </a:solidFill>
                <a:latin typeface="Calibri Light" panose="020F0302020204030204"/>
              </a:rPr>
              <a:t>Additional analgesia only prescribed in 21%</a:t>
            </a:r>
          </a:p>
        </p:txBody>
      </p:sp>
      <p:sp>
        <p:nvSpPr>
          <p:cNvPr id="12" name="TextBox 11">
            <a:extLst>
              <a:ext uri="{FF2B5EF4-FFF2-40B4-BE49-F238E27FC236}">
                <a16:creationId xmlns:a16="http://schemas.microsoft.com/office/drawing/2014/main" id="{8B97E129-BAD2-47D7-D9F3-76F7BCF3D014}"/>
              </a:ext>
            </a:extLst>
          </p:cNvPr>
          <p:cNvSpPr txBox="1"/>
          <p:nvPr/>
        </p:nvSpPr>
        <p:spPr>
          <a:xfrm>
            <a:off x="3652315" y="5187170"/>
            <a:ext cx="5832611" cy="1291075"/>
          </a:xfrm>
          <a:prstGeom prst="roundRect">
            <a:avLst>
              <a:gd name="adj" fmla="val 7405"/>
            </a:avLst>
          </a:prstGeom>
          <a:noFill/>
          <a:ln w="28575">
            <a:noFill/>
          </a:ln>
        </p:spPr>
        <p:txBody>
          <a:bodyPr wrap="square" lIns="15605" tIns="3967" rIns="65317" bIns="7802" rtlCol="0">
            <a:spAutoFit/>
          </a:bodyPr>
          <a:lstStyle/>
          <a:p>
            <a:pPr marL="155551" indent="-155551" algn="just" defTabSz="208251">
              <a:lnSpc>
                <a:spcPct val="150000"/>
              </a:lnSpc>
              <a:buFont typeface="Courier New" panose="02070309020205020404" pitchFamily="49" charset="0"/>
              <a:buChar char="o"/>
            </a:pPr>
            <a:r>
              <a:rPr lang="en-GB" sz="1089" kern="0" dirty="0">
                <a:solidFill>
                  <a:prstClr val="black"/>
                </a:solidFill>
                <a:latin typeface="Calibri Light" panose="020F0302020204030204"/>
              </a:rPr>
              <a:t>Achieved </a:t>
            </a:r>
            <a:r>
              <a:rPr lang="en-GB" sz="1089" kern="0" dirty="0" err="1">
                <a:solidFill>
                  <a:prstClr val="black"/>
                </a:solidFill>
                <a:latin typeface="Calibri Light" panose="020F0302020204030204"/>
              </a:rPr>
              <a:t>D1</a:t>
            </a:r>
            <a:r>
              <a:rPr lang="en-GB" sz="1089" kern="0" dirty="0">
                <a:solidFill>
                  <a:prstClr val="black"/>
                </a:solidFill>
                <a:latin typeface="Calibri Light" panose="020F0302020204030204"/>
              </a:rPr>
              <a:t> pain scores of mild or less in </a:t>
            </a:r>
            <a:r>
              <a:rPr lang="en-GB" sz="1089" b="1" kern="0" dirty="0">
                <a:solidFill>
                  <a:prstClr val="black"/>
                </a:solidFill>
                <a:latin typeface="Calibri" panose="020F0502020204030204"/>
              </a:rPr>
              <a:t>79%</a:t>
            </a:r>
            <a:r>
              <a:rPr lang="en-GB" sz="1089" kern="0" dirty="0">
                <a:solidFill>
                  <a:prstClr val="black"/>
                </a:solidFill>
                <a:latin typeface="Calibri" panose="020F0502020204030204"/>
              </a:rPr>
              <a:t>.</a:t>
            </a:r>
            <a:endParaRPr lang="en-GB" sz="1089" b="1" kern="0" dirty="0">
              <a:solidFill>
                <a:prstClr val="black"/>
              </a:solidFill>
              <a:latin typeface="Calibri" panose="020F0502020204030204"/>
            </a:endParaRPr>
          </a:p>
          <a:p>
            <a:pPr marL="155551" indent="-155551" algn="just" defTabSz="208251">
              <a:lnSpc>
                <a:spcPct val="150000"/>
              </a:lnSpc>
              <a:buFont typeface="Courier New" panose="02070309020205020404" pitchFamily="49" charset="0"/>
              <a:buChar char="o"/>
            </a:pPr>
            <a:r>
              <a:rPr lang="en-GB" sz="1089" kern="0" dirty="0">
                <a:solidFill>
                  <a:prstClr val="black"/>
                </a:solidFill>
                <a:latin typeface="Calibri Light" panose="020F0302020204030204"/>
              </a:rPr>
              <a:t>All moderate and severe pain improved on </a:t>
            </a:r>
            <a:r>
              <a:rPr lang="en-GB" sz="1089" kern="0" dirty="0" err="1">
                <a:solidFill>
                  <a:prstClr val="black"/>
                </a:solidFill>
                <a:latin typeface="Calibri Light" panose="020F0302020204030204"/>
              </a:rPr>
              <a:t>D2</a:t>
            </a:r>
            <a:r>
              <a:rPr lang="en-GB" sz="1089" kern="0" dirty="0">
                <a:solidFill>
                  <a:prstClr val="black"/>
                </a:solidFill>
                <a:latin typeface="Calibri Light" panose="020F0302020204030204"/>
              </a:rPr>
              <a:t> (to mild and moderate respectively).</a:t>
            </a:r>
          </a:p>
          <a:p>
            <a:pPr marL="155551" indent="-155551" algn="just" defTabSz="208251">
              <a:lnSpc>
                <a:spcPct val="150000"/>
              </a:lnSpc>
              <a:buFont typeface="Courier New" panose="02070309020205020404" pitchFamily="49" charset="0"/>
              <a:buChar char="o"/>
            </a:pPr>
            <a:r>
              <a:rPr lang="en-GB" sz="1089" kern="0" dirty="0" err="1">
                <a:solidFill>
                  <a:prstClr val="black"/>
                </a:solidFill>
                <a:latin typeface="Calibri Light" panose="020F0302020204030204"/>
              </a:rPr>
              <a:t>D1</a:t>
            </a:r>
            <a:r>
              <a:rPr lang="en-GB" sz="1089" kern="0" dirty="0">
                <a:solidFill>
                  <a:prstClr val="black"/>
                </a:solidFill>
                <a:latin typeface="Calibri Light" panose="020F0302020204030204"/>
              </a:rPr>
              <a:t> pain associated with above factors. Scope to alter Trust practice to consistently transition to oral opioids post-epidural removal.</a:t>
            </a:r>
          </a:p>
          <a:p>
            <a:pPr marL="155551" indent="-155551" algn="just" defTabSz="208251">
              <a:lnSpc>
                <a:spcPct val="150000"/>
              </a:lnSpc>
              <a:buFont typeface="Courier New" panose="02070309020205020404" pitchFamily="49" charset="0"/>
              <a:buChar char="o"/>
            </a:pPr>
            <a:r>
              <a:rPr lang="en-GB" sz="1089" kern="0" dirty="0">
                <a:solidFill>
                  <a:prstClr val="black"/>
                </a:solidFill>
                <a:latin typeface="Calibri Light" panose="020F0302020204030204"/>
              </a:rPr>
              <a:t>Departmental presentation and re-audit planned.</a:t>
            </a:r>
          </a:p>
        </p:txBody>
      </p:sp>
      <p:grpSp>
        <p:nvGrpSpPr>
          <p:cNvPr id="14" name="Group 13">
            <a:extLst>
              <a:ext uri="{FF2B5EF4-FFF2-40B4-BE49-F238E27FC236}">
                <a16:creationId xmlns:a16="http://schemas.microsoft.com/office/drawing/2014/main" id="{3253819C-3D73-3CC0-30F4-8D03D8F959E8}"/>
              </a:ext>
            </a:extLst>
          </p:cNvPr>
          <p:cNvGrpSpPr/>
          <p:nvPr/>
        </p:nvGrpSpPr>
        <p:grpSpPr>
          <a:xfrm>
            <a:off x="3652315" y="3203593"/>
            <a:ext cx="2873845" cy="1918943"/>
            <a:chOff x="14169203" y="4513358"/>
            <a:chExt cx="6335764" cy="4230558"/>
          </a:xfrm>
        </p:grpSpPr>
        <p:pic>
          <p:nvPicPr>
            <p:cNvPr id="11" name="Picture 10">
              <a:extLst>
                <a:ext uri="{FF2B5EF4-FFF2-40B4-BE49-F238E27FC236}">
                  <a16:creationId xmlns:a16="http://schemas.microsoft.com/office/drawing/2014/main" id="{7C16B420-20B1-D3DF-5E37-E89B64A459E8}"/>
                </a:ext>
              </a:extLst>
            </p:cNvPr>
            <p:cNvPicPr>
              <a:picLocks noChangeAspect="1"/>
            </p:cNvPicPr>
            <p:nvPr/>
          </p:nvPicPr>
          <p:blipFill rotWithShape="1">
            <a:blip r:embed="rId6"/>
            <a:srcRect l="1293" t="1849" r="1195" b="1689"/>
            <a:stretch/>
          </p:blipFill>
          <p:spPr>
            <a:xfrm>
              <a:off x="14169203" y="4513358"/>
              <a:ext cx="6335764" cy="4230558"/>
            </a:xfrm>
            <a:prstGeom prst="rect">
              <a:avLst/>
            </a:prstGeom>
            <a:ln w="38100">
              <a:solidFill>
                <a:schemeClr val="accent3"/>
              </a:solidFill>
            </a:ln>
          </p:spPr>
        </p:pic>
        <p:sp>
          <p:nvSpPr>
            <p:cNvPr id="13" name="TextBox 12">
              <a:extLst>
                <a:ext uri="{FF2B5EF4-FFF2-40B4-BE49-F238E27FC236}">
                  <a16:creationId xmlns:a16="http://schemas.microsoft.com/office/drawing/2014/main" id="{302F6C35-E46A-0533-E2C3-7B58C1FCD1AB}"/>
                </a:ext>
              </a:extLst>
            </p:cNvPr>
            <p:cNvSpPr txBox="1"/>
            <p:nvPr/>
          </p:nvSpPr>
          <p:spPr>
            <a:xfrm>
              <a:off x="15059873" y="4524187"/>
              <a:ext cx="5292692" cy="543465"/>
            </a:xfrm>
            <a:prstGeom prst="roundRect">
              <a:avLst>
                <a:gd name="adj" fmla="val 7405"/>
              </a:avLst>
            </a:prstGeom>
            <a:solidFill>
              <a:schemeClr val="bg1"/>
            </a:solidFill>
            <a:ln w="28575">
              <a:noFill/>
            </a:ln>
          </p:spPr>
          <p:txBody>
            <a:bodyPr wrap="square" lIns="15605" tIns="3967" rIns="65317" bIns="7802" rtlCol="0">
              <a:spAutoFit/>
            </a:bodyPr>
            <a:lstStyle/>
            <a:p>
              <a:pPr algn="ctr" defTabSz="208251">
                <a:lnSpc>
                  <a:spcPct val="150000"/>
                </a:lnSpc>
              </a:pPr>
              <a:r>
                <a:rPr lang="en-GB" sz="1089" kern="0" dirty="0" err="1">
                  <a:solidFill>
                    <a:prstClr val="black"/>
                  </a:solidFill>
                  <a:latin typeface="Calibri Light" panose="020F0302020204030204"/>
                </a:rPr>
                <a:t>D1</a:t>
              </a:r>
              <a:r>
                <a:rPr lang="en-GB" sz="1089" kern="0" dirty="0">
                  <a:solidFill>
                    <a:prstClr val="black"/>
                  </a:solidFill>
                  <a:latin typeface="Calibri Light" panose="020F0302020204030204"/>
                </a:rPr>
                <a:t> pain score post-epidural removal</a:t>
              </a:r>
            </a:p>
          </p:txBody>
        </p:sp>
      </p:grpSp>
      <p:sp>
        <p:nvSpPr>
          <p:cNvPr id="15" name="TextBox 14">
            <a:extLst>
              <a:ext uri="{FF2B5EF4-FFF2-40B4-BE49-F238E27FC236}">
                <a16:creationId xmlns:a16="http://schemas.microsoft.com/office/drawing/2014/main" id="{6E30F2A8-6D8F-12F0-93A3-260825D9F11C}"/>
              </a:ext>
            </a:extLst>
          </p:cNvPr>
          <p:cNvSpPr txBox="1"/>
          <p:nvPr/>
        </p:nvSpPr>
        <p:spPr>
          <a:xfrm>
            <a:off x="6591957" y="3313148"/>
            <a:ext cx="3120150" cy="1552216"/>
          </a:xfrm>
          <a:prstGeom prst="roundRect">
            <a:avLst>
              <a:gd name="adj" fmla="val 7405"/>
            </a:avLst>
          </a:prstGeom>
          <a:noFill/>
          <a:ln w="28575">
            <a:noFill/>
          </a:ln>
        </p:spPr>
        <p:txBody>
          <a:bodyPr wrap="square" lIns="15605" tIns="3967" rIns="65317" bIns="7802" rtlCol="0">
            <a:spAutoFit/>
          </a:bodyPr>
          <a:lstStyle/>
          <a:p>
            <a:pPr algn="just" defTabSz="208251">
              <a:lnSpc>
                <a:spcPct val="150000"/>
              </a:lnSpc>
            </a:pPr>
            <a:r>
              <a:rPr lang="en-GB" sz="1089" b="1" kern="0" dirty="0" err="1">
                <a:solidFill>
                  <a:prstClr val="black"/>
                </a:solidFill>
                <a:latin typeface="Calibri" panose="020F0502020204030204"/>
              </a:rPr>
              <a:t>D1</a:t>
            </a:r>
            <a:r>
              <a:rPr lang="en-GB" sz="1089" b="1" kern="0" dirty="0">
                <a:solidFill>
                  <a:prstClr val="black"/>
                </a:solidFill>
                <a:latin typeface="Calibri" panose="020F0502020204030204"/>
              </a:rPr>
              <a:t> moderate and severe pain associated with:</a:t>
            </a:r>
          </a:p>
          <a:p>
            <a:pPr algn="just" defTabSz="208251">
              <a:lnSpc>
                <a:spcPct val="150000"/>
              </a:lnSpc>
            </a:pPr>
            <a:r>
              <a:rPr lang="en-GB" sz="1089" b="1" kern="0" dirty="0">
                <a:solidFill>
                  <a:srgbClr val="ED7D31"/>
                </a:solidFill>
                <a:latin typeface="Calibri Light" panose="020F0302020204030204"/>
              </a:rPr>
              <a:t>Patient sex: </a:t>
            </a:r>
            <a:r>
              <a:rPr lang="en-GB" sz="1089" kern="0" dirty="0">
                <a:solidFill>
                  <a:prstClr val="black"/>
                </a:solidFill>
                <a:latin typeface="Calibri Light" panose="020F0302020204030204"/>
              </a:rPr>
              <a:t>	60%</a:t>
            </a:r>
            <a:r>
              <a:rPr lang="en-GB" sz="1089" b="1" kern="0" dirty="0">
                <a:solidFill>
                  <a:prstClr val="black"/>
                </a:solidFill>
                <a:latin typeface="Calibri Light" panose="020F0302020204030204"/>
              </a:rPr>
              <a:t> female</a:t>
            </a:r>
            <a:r>
              <a:rPr lang="en-GB" sz="1089" kern="0" dirty="0">
                <a:solidFill>
                  <a:prstClr val="black"/>
                </a:solidFill>
                <a:latin typeface="Calibri Light" panose="020F0302020204030204"/>
              </a:rPr>
              <a:t>	(vs 44% overall)</a:t>
            </a:r>
          </a:p>
          <a:p>
            <a:pPr algn="just" defTabSz="208251">
              <a:lnSpc>
                <a:spcPct val="150000"/>
              </a:lnSpc>
            </a:pPr>
            <a:r>
              <a:rPr lang="en-GB" sz="1089" b="1" kern="0" dirty="0">
                <a:solidFill>
                  <a:srgbClr val="ED7D31"/>
                </a:solidFill>
                <a:latin typeface="Calibri Light" panose="020F0302020204030204"/>
              </a:rPr>
              <a:t>Epidural mix:	</a:t>
            </a:r>
            <a:r>
              <a:rPr lang="en-GB" sz="1089" kern="0" dirty="0">
                <a:solidFill>
                  <a:prstClr val="black"/>
                </a:solidFill>
                <a:latin typeface="Calibri Light" panose="020F0302020204030204"/>
              </a:rPr>
              <a:t>20% </a:t>
            </a:r>
            <a:r>
              <a:rPr lang="en-GB" sz="1089" b="1" kern="0" dirty="0">
                <a:solidFill>
                  <a:prstClr val="black"/>
                </a:solidFill>
                <a:latin typeface="Calibri Light" panose="020F0302020204030204"/>
              </a:rPr>
              <a:t>plain	</a:t>
            </a:r>
            <a:r>
              <a:rPr lang="en-GB" sz="1089" kern="0" dirty="0">
                <a:solidFill>
                  <a:prstClr val="black"/>
                </a:solidFill>
                <a:latin typeface="Calibri Light" panose="020F0302020204030204"/>
              </a:rPr>
              <a:t>	(vs 4% overall)</a:t>
            </a:r>
          </a:p>
          <a:p>
            <a:pPr algn="just" defTabSz="208251">
              <a:lnSpc>
                <a:spcPct val="150000"/>
              </a:lnSpc>
            </a:pPr>
            <a:r>
              <a:rPr lang="en-GB" sz="1089" b="1" kern="0" dirty="0">
                <a:solidFill>
                  <a:srgbClr val="ED7D31"/>
                </a:solidFill>
                <a:latin typeface="Calibri Light" panose="020F0302020204030204"/>
              </a:rPr>
              <a:t>Post-epidural analgesia opioid and route:</a:t>
            </a:r>
          </a:p>
          <a:p>
            <a:pPr algn="just" defTabSz="208251">
              <a:lnSpc>
                <a:spcPct val="150000"/>
              </a:lnSpc>
            </a:pPr>
            <a:r>
              <a:rPr lang="en-GB" sz="1089" kern="0" dirty="0">
                <a:solidFill>
                  <a:prstClr val="black"/>
                </a:solidFill>
                <a:latin typeface="Calibri Light" panose="020F0302020204030204"/>
              </a:rPr>
              <a:t>				</a:t>
            </a:r>
            <a:r>
              <a:rPr lang="en-GB" sz="1089" b="1" kern="0" dirty="0">
                <a:solidFill>
                  <a:prstClr val="black"/>
                </a:solidFill>
                <a:latin typeface="Calibri Light" panose="020F0302020204030204"/>
              </a:rPr>
              <a:t>fentanyl</a:t>
            </a:r>
            <a:r>
              <a:rPr lang="en-GB" sz="1089" kern="0" dirty="0">
                <a:solidFill>
                  <a:prstClr val="black"/>
                </a:solidFill>
                <a:latin typeface="Calibri Light" panose="020F0302020204030204"/>
              </a:rPr>
              <a:t>	(vs oxycodone/morphine)</a:t>
            </a:r>
          </a:p>
          <a:p>
            <a:pPr algn="just" defTabSz="208251">
              <a:lnSpc>
                <a:spcPct val="150000"/>
              </a:lnSpc>
            </a:pPr>
            <a:r>
              <a:rPr lang="en-GB" sz="1089" kern="0" dirty="0">
                <a:solidFill>
                  <a:prstClr val="black"/>
                </a:solidFill>
                <a:latin typeface="Calibri Light" panose="020F0302020204030204"/>
              </a:rPr>
              <a:t>			</a:t>
            </a:r>
            <a:r>
              <a:rPr lang="en-GB" sz="1089" b="1" kern="0" dirty="0">
                <a:solidFill>
                  <a:prstClr val="black"/>
                </a:solidFill>
                <a:latin typeface="Calibri Light" panose="020F0302020204030204"/>
              </a:rPr>
              <a:t>	</a:t>
            </a:r>
            <a:r>
              <a:rPr lang="en-GB" sz="1089" b="1" kern="0" dirty="0" err="1">
                <a:solidFill>
                  <a:prstClr val="black"/>
                </a:solidFill>
                <a:latin typeface="Calibri Light" panose="020F0302020204030204"/>
              </a:rPr>
              <a:t>PCAs</a:t>
            </a:r>
            <a:r>
              <a:rPr lang="en-GB" sz="1089" b="1" kern="0" dirty="0">
                <a:solidFill>
                  <a:prstClr val="black"/>
                </a:solidFill>
                <a:latin typeface="Calibri Light" panose="020F0302020204030204"/>
              </a:rPr>
              <a:t> </a:t>
            </a:r>
            <a:r>
              <a:rPr lang="en-GB" sz="1089" kern="0" dirty="0">
                <a:solidFill>
                  <a:prstClr val="black"/>
                </a:solidFill>
                <a:latin typeface="Calibri Light" panose="020F0302020204030204"/>
              </a:rPr>
              <a:t>		(vs PO/SC)</a:t>
            </a:r>
          </a:p>
        </p:txBody>
      </p:sp>
      <p:sp>
        <p:nvSpPr>
          <p:cNvPr id="20" name="TextBox 19">
            <a:extLst>
              <a:ext uri="{FF2B5EF4-FFF2-40B4-BE49-F238E27FC236}">
                <a16:creationId xmlns:a16="http://schemas.microsoft.com/office/drawing/2014/main" id="{2D5C15B9-6F76-2019-0957-3CCFBCE04A72}"/>
              </a:ext>
            </a:extLst>
          </p:cNvPr>
          <p:cNvSpPr txBox="1"/>
          <p:nvPr/>
        </p:nvSpPr>
        <p:spPr>
          <a:xfrm>
            <a:off x="3556785" y="6577210"/>
            <a:ext cx="6059796" cy="188967"/>
          </a:xfrm>
          <a:prstGeom prst="roundRect">
            <a:avLst>
              <a:gd name="adj" fmla="val 17229"/>
            </a:avLst>
          </a:prstGeom>
          <a:solidFill>
            <a:schemeClr val="accent2">
              <a:alpha val="85098"/>
            </a:schemeClr>
          </a:solidFill>
          <a:ln w="28575">
            <a:noFill/>
          </a:ln>
        </p:spPr>
        <p:txBody>
          <a:bodyPr wrap="square" lIns="3155" tIns="1578" rIns="3155" bIns="1578" rtlCol="0">
            <a:spAutoFit/>
          </a:bodyPr>
          <a:lstStyle/>
          <a:p>
            <a:pPr marL="35242" algn="ctr" defTabSz="414803"/>
            <a:r>
              <a:rPr lang="en-GB" sz="1089" dirty="0">
                <a:solidFill>
                  <a:prstClr val="white"/>
                </a:solidFill>
                <a:latin typeface="Calibri Light" panose="020F0302020204030204"/>
                <a:cs typeface="Calibri" panose="020F0502020204030204" pitchFamily="34" charset="0"/>
              </a:rPr>
              <a:t>No conflicts of interest / funding to declare</a:t>
            </a:r>
          </a:p>
        </p:txBody>
      </p:sp>
      <p:sp>
        <p:nvSpPr>
          <p:cNvPr id="16" name="Slide Number Placeholder 15">
            <a:extLst>
              <a:ext uri="{FF2B5EF4-FFF2-40B4-BE49-F238E27FC236}">
                <a16:creationId xmlns:a16="http://schemas.microsoft.com/office/drawing/2014/main" id="{967D273A-8FE0-19ED-1CD3-B8EB436CD5E3}"/>
              </a:ext>
            </a:extLst>
          </p:cNvPr>
          <p:cNvSpPr>
            <a:spLocks noGrp="1"/>
          </p:cNvSpPr>
          <p:nvPr>
            <p:ph type="sldNum" sz="quarter" idx="12"/>
          </p:nvPr>
        </p:nvSpPr>
        <p:spPr/>
        <p:txBody>
          <a:bodyPr/>
          <a:lstStyle/>
          <a:p>
            <a:fld id="{74EC5291-0D2A-41D0-B01E-96286B5C1612}" type="slidenum">
              <a:rPr lang="en-GB" smtClean="0"/>
              <a:t>14</a:t>
            </a:fld>
            <a:endParaRPr lang="en-GB"/>
          </a:p>
        </p:txBody>
      </p:sp>
    </p:spTree>
    <p:extLst>
      <p:ext uri="{BB962C8B-B14F-4D97-AF65-F5344CB8AC3E}">
        <p14:creationId xmlns:p14="http://schemas.microsoft.com/office/powerpoint/2010/main" val="4010654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92F35-5E08-D53B-5892-8D7E655CDCE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57B518-6C9C-1D45-6D56-A2D617C6544B}"/>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BFDA0017-0E7C-D777-7A6E-1A3F33C7E7F9}"/>
              </a:ext>
            </a:extLst>
          </p:cNvPr>
          <p:cNvSpPr>
            <a:spLocks noGrp="1"/>
          </p:cNvSpPr>
          <p:nvPr>
            <p:ph type="sldNum" sz="quarter" idx="12"/>
          </p:nvPr>
        </p:nvSpPr>
        <p:spPr/>
        <p:txBody>
          <a:bodyPr/>
          <a:lstStyle/>
          <a:p>
            <a:fld id="{74EC5291-0D2A-41D0-B01E-96286B5C1612}" type="slidenum">
              <a:rPr lang="en-GB" smtClean="0"/>
              <a:t>15</a:t>
            </a:fld>
            <a:endParaRPr lang="en-GB"/>
          </a:p>
        </p:txBody>
      </p:sp>
      <p:pic>
        <p:nvPicPr>
          <p:cNvPr id="5" name="Picture 4">
            <a:extLst>
              <a:ext uri="{FF2B5EF4-FFF2-40B4-BE49-F238E27FC236}">
                <a16:creationId xmlns:a16="http://schemas.microsoft.com/office/drawing/2014/main" id="{E2DF995D-C874-FDF4-8220-6B0A26332692}"/>
              </a:ext>
            </a:extLst>
          </p:cNvPr>
          <p:cNvPicPr>
            <a:picLocks noChangeAspect="1"/>
          </p:cNvPicPr>
          <p:nvPr/>
        </p:nvPicPr>
        <p:blipFill>
          <a:blip r:embed="rId2"/>
          <a:stretch>
            <a:fillRect/>
          </a:stretch>
        </p:blipFill>
        <p:spPr>
          <a:xfrm>
            <a:off x="82677" y="0"/>
            <a:ext cx="9699370" cy="6858000"/>
          </a:xfrm>
          <a:prstGeom prst="rect">
            <a:avLst/>
          </a:prstGeom>
        </p:spPr>
      </p:pic>
    </p:spTree>
    <p:extLst>
      <p:ext uri="{BB962C8B-B14F-4D97-AF65-F5344CB8AC3E}">
        <p14:creationId xmlns:p14="http://schemas.microsoft.com/office/powerpoint/2010/main" val="1165373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F3D99-612D-A85D-0FD9-B51386B07C4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DE150C8-6FDD-F8BF-C6E3-A4497A311E3A}"/>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6E2CA5BC-D7AC-819B-A270-3B33F1AA35DD}"/>
              </a:ext>
            </a:extLst>
          </p:cNvPr>
          <p:cNvSpPr>
            <a:spLocks noGrp="1"/>
          </p:cNvSpPr>
          <p:nvPr>
            <p:ph type="sldNum" sz="quarter" idx="12"/>
          </p:nvPr>
        </p:nvSpPr>
        <p:spPr/>
        <p:txBody>
          <a:bodyPr/>
          <a:lstStyle/>
          <a:p>
            <a:fld id="{74EC5291-0D2A-41D0-B01E-96286B5C1612}" type="slidenum">
              <a:rPr lang="en-GB" smtClean="0"/>
              <a:t>16</a:t>
            </a:fld>
            <a:endParaRPr lang="en-GB"/>
          </a:p>
        </p:txBody>
      </p:sp>
      <p:pic>
        <p:nvPicPr>
          <p:cNvPr id="5" name="Picture 4">
            <a:extLst>
              <a:ext uri="{FF2B5EF4-FFF2-40B4-BE49-F238E27FC236}">
                <a16:creationId xmlns:a16="http://schemas.microsoft.com/office/drawing/2014/main" id="{F696B962-CD5E-B610-3AEB-D45C80C0CD95}"/>
              </a:ext>
            </a:extLst>
          </p:cNvPr>
          <p:cNvPicPr>
            <a:picLocks noChangeAspect="1"/>
          </p:cNvPicPr>
          <p:nvPr/>
        </p:nvPicPr>
        <p:blipFill>
          <a:blip r:embed="rId2"/>
          <a:stretch>
            <a:fillRect/>
          </a:stretch>
        </p:blipFill>
        <p:spPr>
          <a:xfrm>
            <a:off x="82677" y="1"/>
            <a:ext cx="9699370" cy="6858000"/>
          </a:xfrm>
          <a:prstGeom prst="rect">
            <a:avLst/>
          </a:prstGeom>
        </p:spPr>
      </p:pic>
    </p:spTree>
    <p:extLst>
      <p:ext uri="{BB962C8B-B14F-4D97-AF65-F5344CB8AC3E}">
        <p14:creationId xmlns:p14="http://schemas.microsoft.com/office/powerpoint/2010/main" val="1766332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7D82DD-9C34-CFFC-B3A1-FB3CC02C9AD5}"/>
              </a:ext>
            </a:extLst>
          </p:cNvPr>
          <p:cNvSpPr txBox="1">
            <a:spLocks/>
          </p:cNvSpPr>
          <p:nvPr/>
        </p:nvSpPr>
        <p:spPr>
          <a:xfrm>
            <a:off x="2996602" y="276385"/>
            <a:ext cx="2744799" cy="342660"/>
          </a:xfrm>
          <a:prstGeom prst="rect">
            <a:avLst/>
          </a:prstGeom>
          <a:solidFill>
            <a:srgbClr val="E27318"/>
          </a:solidFill>
          <a:ln/>
        </p:spPr>
        <p:style>
          <a:lnRef idx="2">
            <a:schemeClr val="accent4">
              <a:shade val="15000"/>
            </a:schemeClr>
          </a:lnRef>
          <a:fillRef idx="1">
            <a:schemeClr val="accent4"/>
          </a:fillRef>
          <a:effectRef idx="0">
            <a:schemeClr val="accent4"/>
          </a:effectRef>
          <a:fontRef idx="minor">
            <a:schemeClr val="lt1"/>
          </a:fontRef>
        </p:style>
        <p:txBody>
          <a:bodyPr vert="horz" lIns="32991" tIns="16496" rIns="32991" bIns="1649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29605"/>
            <a:r>
              <a:rPr lang="en-GB" sz="2165" b="1" dirty="0">
                <a:solidFill>
                  <a:prstClr val="white"/>
                </a:solidFill>
                <a:latin typeface="Calibri" panose="020F0502020204030204"/>
              </a:rPr>
              <a:t>To scan or not to scan</a:t>
            </a:r>
            <a:r>
              <a:rPr lang="en-GB" sz="2165" dirty="0">
                <a:solidFill>
                  <a:prstClr val="white"/>
                </a:solidFill>
                <a:latin typeface="Calibri" panose="020F0502020204030204"/>
              </a:rPr>
              <a:t>?</a:t>
            </a:r>
          </a:p>
          <a:p>
            <a:pPr defTabSz="829605"/>
            <a:r>
              <a:rPr lang="en-GB" sz="770" dirty="0">
                <a:solidFill>
                  <a:prstClr val="black"/>
                </a:solidFill>
                <a:latin typeface="Calibri Light" panose="020F0302020204030204"/>
              </a:rPr>
              <a:t> </a:t>
            </a:r>
            <a:r>
              <a:rPr lang="en-GB" sz="770" b="1" dirty="0">
                <a:solidFill>
                  <a:prstClr val="white"/>
                </a:solidFill>
                <a:latin typeface="Calibri Light" panose="020F0302020204030204"/>
              </a:rPr>
              <a:t>The importance of learning from patient safety incident. </a:t>
            </a:r>
          </a:p>
        </p:txBody>
      </p:sp>
      <p:graphicFrame>
        <p:nvGraphicFramePr>
          <p:cNvPr id="9" name="Table 9">
            <a:extLst>
              <a:ext uri="{FF2B5EF4-FFF2-40B4-BE49-F238E27FC236}">
                <a16:creationId xmlns:a16="http://schemas.microsoft.com/office/drawing/2014/main" id="{AE1290BB-B65D-FDE3-35CC-D052C162493E}"/>
              </a:ext>
            </a:extLst>
          </p:cNvPr>
          <p:cNvGraphicFramePr>
            <a:graphicFrameLocks noGrp="1"/>
          </p:cNvGraphicFramePr>
          <p:nvPr/>
        </p:nvGraphicFramePr>
        <p:xfrm>
          <a:off x="5585494" y="5650456"/>
          <a:ext cx="3449295" cy="717264"/>
        </p:xfrm>
        <a:graphic>
          <a:graphicData uri="http://schemas.openxmlformats.org/drawingml/2006/table">
            <a:tbl>
              <a:tblPr firstRow="1" bandRow="1">
                <a:tableStyleId>{7DF18680-E054-41AD-8BC1-D1AEF772440D}</a:tableStyleId>
              </a:tblPr>
              <a:tblGrid>
                <a:gridCol w="3449295">
                  <a:extLst>
                    <a:ext uri="{9D8B030D-6E8A-4147-A177-3AD203B41FA5}">
                      <a16:colId xmlns:a16="http://schemas.microsoft.com/office/drawing/2014/main" val="2510890703"/>
                    </a:ext>
                  </a:extLst>
                </a:gridCol>
              </a:tblGrid>
              <a:tr h="2415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t>Policy changes</a:t>
                      </a:r>
                    </a:p>
                  </a:txBody>
                  <a:tcPr marL="58652" marR="58652" marT="29326" marB="29326">
                    <a:solidFill>
                      <a:schemeClr val="accent2"/>
                    </a:solidFill>
                  </a:tcPr>
                </a:tc>
                <a:extLst>
                  <a:ext uri="{0D108BD9-81ED-4DB2-BD59-A6C34878D82A}">
                    <a16:rowId xmlns:a16="http://schemas.microsoft.com/office/drawing/2014/main" val="2401954093"/>
                  </a:ext>
                </a:extLst>
              </a:tr>
              <a:tr h="475732">
                <a:tc>
                  <a:txBody>
                    <a:bodyPr/>
                    <a:lstStyle/>
                    <a:p>
                      <a:pPr algn="ctr"/>
                      <a:r>
                        <a:rPr lang="en-GB" sz="900" dirty="0"/>
                        <a:t>If at 3 hours there is some improvement clinicians should continue to observe and at 4 hours if the neurology has not returned to baseline, an urgent scan should be organised</a:t>
                      </a:r>
                    </a:p>
                  </a:txBody>
                  <a:tcPr marL="58652" marR="58652" marT="29326" marB="29326"/>
                </a:tc>
                <a:extLst>
                  <a:ext uri="{0D108BD9-81ED-4DB2-BD59-A6C34878D82A}">
                    <a16:rowId xmlns:a16="http://schemas.microsoft.com/office/drawing/2014/main" val="2875415977"/>
                  </a:ext>
                </a:extLst>
              </a:tr>
            </a:tbl>
          </a:graphicData>
        </a:graphic>
      </p:graphicFrame>
      <p:sp>
        <p:nvSpPr>
          <p:cNvPr id="12" name="TextBox 11">
            <a:extLst>
              <a:ext uri="{FF2B5EF4-FFF2-40B4-BE49-F238E27FC236}">
                <a16:creationId xmlns:a16="http://schemas.microsoft.com/office/drawing/2014/main" id="{09C5F646-5161-693F-85ED-82FD45B45D71}"/>
              </a:ext>
            </a:extLst>
          </p:cNvPr>
          <p:cNvSpPr txBox="1"/>
          <p:nvPr/>
        </p:nvSpPr>
        <p:spPr>
          <a:xfrm>
            <a:off x="2115248" y="619050"/>
            <a:ext cx="4916028" cy="250197"/>
          </a:xfrm>
          <a:prstGeom prst="rect">
            <a:avLst/>
          </a:prstGeom>
          <a:noFill/>
        </p:spPr>
        <p:txBody>
          <a:bodyPr wrap="square">
            <a:spAutoFit/>
          </a:bodyPr>
          <a:lstStyle/>
          <a:p>
            <a:pPr algn="ctr" defTabSz="829605"/>
            <a:r>
              <a:rPr lang="en-GB" sz="513" dirty="0">
                <a:solidFill>
                  <a:srgbClr val="00B0F0"/>
                </a:solidFill>
                <a:latin typeface="Calibri" panose="020F0502020204030204"/>
              </a:rPr>
              <a:t>N Baldwin, R Taylor, B Poulton, F Murison, K Savage, M Howarth, N Symes-Thompson, L Melling, J Shields, R Wilding Manchester &amp; Salford Pain Centre, </a:t>
            </a:r>
          </a:p>
          <a:p>
            <a:pPr algn="ctr" defTabSz="829605"/>
            <a:r>
              <a:rPr lang="en-GB" sz="513" dirty="0">
                <a:solidFill>
                  <a:srgbClr val="00B0F0"/>
                </a:solidFill>
                <a:latin typeface="Calibri" panose="020F0502020204030204"/>
              </a:rPr>
              <a:t>Salford Care Organisation, Northern Care Alliance</a:t>
            </a:r>
          </a:p>
        </p:txBody>
      </p:sp>
      <p:pic>
        <p:nvPicPr>
          <p:cNvPr id="19" name="Picture 18">
            <a:extLst>
              <a:ext uri="{FF2B5EF4-FFF2-40B4-BE49-F238E27FC236}">
                <a16:creationId xmlns:a16="http://schemas.microsoft.com/office/drawing/2014/main" id="{518CD7E5-2293-6190-1058-C4BC663919D1}"/>
              </a:ext>
            </a:extLst>
          </p:cNvPr>
          <p:cNvPicPr>
            <a:picLocks/>
          </p:cNvPicPr>
          <p:nvPr/>
        </p:nvPicPr>
        <p:blipFill>
          <a:blip r:embed="rId2"/>
          <a:stretch>
            <a:fillRect/>
          </a:stretch>
        </p:blipFill>
        <p:spPr>
          <a:xfrm>
            <a:off x="5479856" y="1285477"/>
            <a:ext cx="3660562" cy="4254245"/>
          </a:xfrm>
          <a:prstGeom prst="rect">
            <a:avLst/>
          </a:prstGeom>
        </p:spPr>
      </p:pic>
      <p:sp>
        <p:nvSpPr>
          <p:cNvPr id="14" name="TextBox 13">
            <a:extLst>
              <a:ext uri="{FF2B5EF4-FFF2-40B4-BE49-F238E27FC236}">
                <a16:creationId xmlns:a16="http://schemas.microsoft.com/office/drawing/2014/main" id="{BE35E0E4-78E5-5E2B-9822-7FF1ACEEEFFF}"/>
              </a:ext>
            </a:extLst>
          </p:cNvPr>
          <p:cNvSpPr txBox="1"/>
          <p:nvPr/>
        </p:nvSpPr>
        <p:spPr>
          <a:xfrm>
            <a:off x="314149" y="790951"/>
            <a:ext cx="9192318" cy="526811"/>
          </a:xfrm>
          <a:prstGeom prst="rect">
            <a:avLst/>
          </a:prstGeom>
          <a:noFill/>
        </p:spPr>
        <p:txBody>
          <a:bodyPr wrap="square" rtlCol="0">
            <a:spAutoFit/>
          </a:bodyPr>
          <a:lstStyle/>
          <a:p>
            <a:pPr algn="ctr" defTabSz="829605"/>
            <a:r>
              <a:rPr lang="en-GB" sz="706" dirty="0">
                <a:solidFill>
                  <a:prstClr val="black"/>
                </a:solidFill>
                <a:latin typeface="Calibri" panose="020F0502020204030204"/>
              </a:rPr>
              <a:t>Patient A (63) attended for a laparotomy for a benign cystectomy and formation of ileal conduit due to incontinence and pelvic pain. She had a thoracic epidural placed at T8-T9 pre-operatively. After discharge to the high-care ward she initially developed weakness below the knees which started improving but then developed arm weakness despite her epidural infusion being stopped. An MRI scan was organised as her ESSAM and Bromage score did not resolve which showed spinal cord compression. It was unclear on the MR scan if this was due to blood compressing the cord. The decision to operate was made by the neurosurgical team who found prominent arachnoid posterior to the cord which was ventrally displaced in keeping with a cyst, and clear fluid present. Post thoracic decompression her neurology continued to improve and returned fully within the week, and she was discharged home with full limb power. </a:t>
            </a:r>
          </a:p>
        </p:txBody>
      </p:sp>
      <p:graphicFrame>
        <p:nvGraphicFramePr>
          <p:cNvPr id="17" name="Table 16">
            <a:extLst>
              <a:ext uri="{FF2B5EF4-FFF2-40B4-BE49-F238E27FC236}">
                <a16:creationId xmlns:a16="http://schemas.microsoft.com/office/drawing/2014/main" id="{3FD965BC-99EF-998F-3945-412A116D64EC}"/>
              </a:ext>
            </a:extLst>
          </p:cNvPr>
          <p:cNvGraphicFramePr>
            <a:graphicFrameLocks noGrp="1"/>
          </p:cNvGraphicFramePr>
          <p:nvPr/>
        </p:nvGraphicFramePr>
        <p:xfrm>
          <a:off x="500544" y="1285472"/>
          <a:ext cx="4576030" cy="3432356"/>
        </p:xfrm>
        <a:graphic>
          <a:graphicData uri="http://schemas.openxmlformats.org/drawingml/2006/table">
            <a:tbl>
              <a:tblPr firstRow="1" bandRow="1">
                <a:tableStyleId>{5C22544A-7EE6-4342-B048-85BDC9FD1C3A}</a:tableStyleId>
              </a:tblPr>
              <a:tblGrid>
                <a:gridCol w="1040066">
                  <a:extLst>
                    <a:ext uri="{9D8B030D-6E8A-4147-A177-3AD203B41FA5}">
                      <a16:colId xmlns:a16="http://schemas.microsoft.com/office/drawing/2014/main" val="797940084"/>
                    </a:ext>
                  </a:extLst>
                </a:gridCol>
                <a:gridCol w="3535964">
                  <a:extLst>
                    <a:ext uri="{9D8B030D-6E8A-4147-A177-3AD203B41FA5}">
                      <a16:colId xmlns:a16="http://schemas.microsoft.com/office/drawing/2014/main" val="2804725958"/>
                    </a:ext>
                  </a:extLst>
                </a:gridCol>
              </a:tblGrid>
              <a:tr h="241532">
                <a:tc gridSpan="2">
                  <a:txBody>
                    <a:bodyPr/>
                    <a:lstStyle/>
                    <a:p>
                      <a:pPr algn="ctr"/>
                      <a:r>
                        <a:rPr lang="en-GB" sz="1200" dirty="0"/>
                        <a:t>Timeline of events</a:t>
                      </a:r>
                    </a:p>
                  </a:txBody>
                  <a:tcPr marL="58652" marR="58652" marT="29326" marB="29326">
                    <a:solidFill>
                      <a:schemeClr val="accent2"/>
                    </a:solidFill>
                  </a:tcPr>
                </a:tc>
                <a:tc hMerge="1">
                  <a:txBody>
                    <a:bodyPr/>
                    <a:lstStyle/>
                    <a:p>
                      <a:endParaRPr lang="en-GB" dirty="0"/>
                    </a:p>
                  </a:txBody>
                  <a:tcPr/>
                </a:tc>
                <a:extLst>
                  <a:ext uri="{0D108BD9-81ED-4DB2-BD59-A6C34878D82A}">
                    <a16:rowId xmlns:a16="http://schemas.microsoft.com/office/drawing/2014/main" val="2547425273"/>
                  </a:ext>
                </a:extLst>
              </a:tr>
              <a:tr h="197909">
                <a:tc>
                  <a:txBody>
                    <a:bodyPr/>
                    <a:lstStyle/>
                    <a:p>
                      <a:pPr algn="ctr"/>
                      <a:r>
                        <a:rPr lang="en-GB" sz="800" dirty="0"/>
                        <a:t>26.03.24 - 11.30</a:t>
                      </a:r>
                    </a:p>
                  </a:txBody>
                  <a:tcPr marL="58652" marR="58652" marT="29326" marB="29326"/>
                </a:tc>
                <a:tc>
                  <a:txBody>
                    <a:bodyPr/>
                    <a:lstStyle/>
                    <a:p>
                      <a:pPr algn="ctr"/>
                      <a:r>
                        <a:rPr lang="en-GB" sz="800" dirty="0"/>
                        <a:t>Thoracic epidural inserted </a:t>
                      </a:r>
                    </a:p>
                  </a:txBody>
                  <a:tcPr marL="58652" marR="58652" marT="29326" marB="29326"/>
                </a:tc>
                <a:extLst>
                  <a:ext uri="{0D108BD9-81ED-4DB2-BD59-A6C34878D82A}">
                    <a16:rowId xmlns:a16="http://schemas.microsoft.com/office/drawing/2014/main" val="2644998180"/>
                  </a:ext>
                </a:extLst>
              </a:tr>
              <a:tr h="187037">
                <a:tc>
                  <a:txBody>
                    <a:bodyPr/>
                    <a:lstStyle/>
                    <a:p>
                      <a:pPr algn="ctr"/>
                      <a:r>
                        <a:rPr lang="en-GB" sz="800" dirty="0"/>
                        <a:t>17.25</a:t>
                      </a:r>
                    </a:p>
                  </a:txBody>
                  <a:tcPr marL="58652" marR="58652" marT="29326" marB="29326"/>
                </a:tc>
                <a:tc>
                  <a:txBody>
                    <a:bodyPr/>
                    <a:lstStyle/>
                    <a:p>
                      <a:pPr algn="ctr"/>
                      <a:r>
                        <a:rPr lang="en-GB" sz="800" dirty="0"/>
                        <a:t>Admission to recovery – neurology appropriate</a:t>
                      </a:r>
                    </a:p>
                  </a:txBody>
                  <a:tcPr marL="58652" marR="58652" marT="29326" marB="29326"/>
                </a:tc>
                <a:extLst>
                  <a:ext uri="{0D108BD9-81ED-4DB2-BD59-A6C34878D82A}">
                    <a16:rowId xmlns:a16="http://schemas.microsoft.com/office/drawing/2014/main" val="457621450"/>
                  </a:ext>
                </a:extLst>
              </a:tr>
              <a:tr h="187037">
                <a:tc>
                  <a:txBody>
                    <a:bodyPr/>
                    <a:lstStyle/>
                    <a:p>
                      <a:pPr algn="ctr"/>
                      <a:r>
                        <a:rPr lang="en-GB" sz="800" dirty="0"/>
                        <a:t>20.00</a:t>
                      </a:r>
                    </a:p>
                  </a:txBody>
                  <a:tcPr marL="58652" marR="58652" marT="29326" marB="29326"/>
                </a:tc>
                <a:tc>
                  <a:txBody>
                    <a:bodyPr/>
                    <a:lstStyle/>
                    <a:p>
                      <a:pPr algn="ctr"/>
                      <a:r>
                        <a:rPr lang="en-GB" sz="800" dirty="0"/>
                        <a:t>Admission to ward – neurological symptoms to hands and legs</a:t>
                      </a:r>
                    </a:p>
                  </a:txBody>
                  <a:tcPr marL="58652" marR="58652" marT="29326" marB="29326"/>
                </a:tc>
                <a:extLst>
                  <a:ext uri="{0D108BD9-81ED-4DB2-BD59-A6C34878D82A}">
                    <a16:rowId xmlns:a16="http://schemas.microsoft.com/office/drawing/2014/main" val="3055249059"/>
                  </a:ext>
                </a:extLst>
              </a:tr>
              <a:tr h="187037">
                <a:tc>
                  <a:txBody>
                    <a:bodyPr/>
                    <a:lstStyle/>
                    <a:p>
                      <a:pPr algn="ctr"/>
                      <a:r>
                        <a:rPr lang="en-GB" sz="800" dirty="0"/>
                        <a:t>20.20</a:t>
                      </a:r>
                    </a:p>
                  </a:txBody>
                  <a:tcPr marL="58652" marR="58652" marT="29326" marB="29326"/>
                </a:tc>
                <a:tc>
                  <a:txBody>
                    <a:bodyPr/>
                    <a:lstStyle/>
                    <a:p>
                      <a:pPr algn="ctr"/>
                      <a:r>
                        <a:rPr lang="en-GB" sz="800" dirty="0"/>
                        <a:t>Contacted doctor and epidural stopped</a:t>
                      </a:r>
                    </a:p>
                  </a:txBody>
                  <a:tcPr marL="58652" marR="58652" marT="29326" marB="29326"/>
                </a:tc>
                <a:extLst>
                  <a:ext uri="{0D108BD9-81ED-4DB2-BD59-A6C34878D82A}">
                    <a16:rowId xmlns:a16="http://schemas.microsoft.com/office/drawing/2014/main" val="1318947966"/>
                  </a:ext>
                </a:extLst>
              </a:tr>
              <a:tr h="318364">
                <a:tc>
                  <a:txBody>
                    <a:bodyPr/>
                    <a:lstStyle/>
                    <a:p>
                      <a:pPr algn="ctr"/>
                      <a:r>
                        <a:rPr lang="en-GB" sz="800" dirty="0"/>
                        <a:t>22.20</a:t>
                      </a:r>
                    </a:p>
                  </a:txBody>
                  <a:tcPr marL="58652" marR="58652" marT="29326" marB="29326"/>
                </a:tc>
                <a:tc>
                  <a:txBody>
                    <a:bodyPr/>
                    <a:lstStyle/>
                    <a:p>
                      <a:pPr algn="ctr"/>
                      <a:r>
                        <a:rPr lang="en-GB" sz="800" dirty="0"/>
                        <a:t>Patient reviewed, leg movement improving but has developed arm weakness. PCA commenced. </a:t>
                      </a:r>
                    </a:p>
                  </a:txBody>
                  <a:tcPr marL="58652" marR="58652" marT="29326" marB="29326"/>
                </a:tc>
                <a:extLst>
                  <a:ext uri="{0D108BD9-81ED-4DB2-BD59-A6C34878D82A}">
                    <a16:rowId xmlns:a16="http://schemas.microsoft.com/office/drawing/2014/main" val="1955942436"/>
                  </a:ext>
                </a:extLst>
              </a:tr>
              <a:tr h="318364">
                <a:tc>
                  <a:txBody>
                    <a:bodyPr/>
                    <a:lstStyle/>
                    <a:p>
                      <a:pPr algn="ctr"/>
                      <a:r>
                        <a:rPr lang="en-GB" sz="800" dirty="0"/>
                        <a:t>27.03.24</a:t>
                      </a:r>
                    </a:p>
                    <a:p>
                      <a:pPr algn="ctr"/>
                      <a:r>
                        <a:rPr lang="en-GB" sz="800" dirty="0"/>
                        <a:t>02.00</a:t>
                      </a:r>
                    </a:p>
                  </a:txBody>
                  <a:tcPr marL="58652" marR="58652" marT="29326" marB="29326"/>
                </a:tc>
                <a:tc>
                  <a:txBody>
                    <a:bodyPr/>
                    <a:lstStyle/>
                    <a:p>
                      <a:pPr algn="ctr"/>
                      <a:r>
                        <a:rPr lang="en-GB" sz="800" dirty="0"/>
                        <a:t>Patient re-reviewed, neurology improved somewhat but fluctuating. Due to improvement no MR scan organised</a:t>
                      </a:r>
                    </a:p>
                  </a:txBody>
                  <a:tcPr marL="58652" marR="58652" marT="29326" marB="29326"/>
                </a:tc>
                <a:extLst>
                  <a:ext uri="{0D108BD9-81ED-4DB2-BD59-A6C34878D82A}">
                    <a16:rowId xmlns:a16="http://schemas.microsoft.com/office/drawing/2014/main" val="466429667"/>
                  </a:ext>
                </a:extLst>
              </a:tr>
              <a:tr h="187037">
                <a:tc>
                  <a:txBody>
                    <a:bodyPr/>
                    <a:lstStyle/>
                    <a:p>
                      <a:pPr algn="ctr"/>
                      <a:r>
                        <a:rPr lang="en-GB" sz="800" dirty="0"/>
                        <a:t>07.40</a:t>
                      </a:r>
                    </a:p>
                  </a:txBody>
                  <a:tcPr marL="58652" marR="58652" marT="29326" marB="29326"/>
                </a:tc>
                <a:tc>
                  <a:txBody>
                    <a:bodyPr/>
                    <a:lstStyle/>
                    <a:p>
                      <a:pPr algn="ctr"/>
                      <a:r>
                        <a:rPr lang="en-GB" sz="800" dirty="0"/>
                        <a:t>Re-assessed – improved grip strength but still weakness in legs</a:t>
                      </a:r>
                    </a:p>
                  </a:txBody>
                  <a:tcPr marL="58652" marR="58652" marT="29326" marB="29326"/>
                </a:tc>
                <a:extLst>
                  <a:ext uri="{0D108BD9-81ED-4DB2-BD59-A6C34878D82A}">
                    <a16:rowId xmlns:a16="http://schemas.microsoft.com/office/drawing/2014/main" val="3930574255"/>
                  </a:ext>
                </a:extLst>
              </a:tr>
              <a:tr h="318364">
                <a:tc>
                  <a:txBody>
                    <a:bodyPr/>
                    <a:lstStyle/>
                    <a:p>
                      <a:pPr algn="ctr"/>
                      <a:r>
                        <a:rPr lang="en-GB" sz="800" dirty="0"/>
                        <a:t>09.00</a:t>
                      </a:r>
                    </a:p>
                  </a:txBody>
                  <a:tcPr marL="58652" marR="58652" marT="29326" marB="29326"/>
                </a:tc>
                <a:tc>
                  <a:txBody>
                    <a:bodyPr/>
                    <a:lstStyle/>
                    <a:p>
                      <a:pPr algn="ctr"/>
                      <a:r>
                        <a:rPr lang="en-GB" sz="800" dirty="0"/>
                        <a:t>Pain nurse review – consultant anaesthetist contacted and reviewed - MRI ordered</a:t>
                      </a:r>
                    </a:p>
                  </a:txBody>
                  <a:tcPr marL="58652" marR="58652" marT="29326" marB="29326"/>
                </a:tc>
                <a:extLst>
                  <a:ext uri="{0D108BD9-81ED-4DB2-BD59-A6C34878D82A}">
                    <a16:rowId xmlns:a16="http://schemas.microsoft.com/office/drawing/2014/main" val="3358689389"/>
                  </a:ext>
                </a:extLst>
              </a:tr>
              <a:tr h="187037">
                <a:tc>
                  <a:txBody>
                    <a:bodyPr/>
                    <a:lstStyle/>
                    <a:p>
                      <a:pPr algn="ctr"/>
                      <a:endParaRPr lang="en-GB" sz="800" dirty="0"/>
                    </a:p>
                  </a:txBody>
                  <a:tcPr marL="58652" marR="58652" marT="29326" marB="29326"/>
                </a:tc>
                <a:tc>
                  <a:txBody>
                    <a:bodyPr/>
                    <a:lstStyle/>
                    <a:p>
                      <a:pPr algn="ctr"/>
                      <a:r>
                        <a:rPr lang="en-GB" sz="800" dirty="0"/>
                        <a:t>MRI delayed due to emergencies </a:t>
                      </a:r>
                    </a:p>
                  </a:txBody>
                  <a:tcPr marL="58652" marR="58652" marT="29326" marB="29326"/>
                </a:tc>
                <a:extLst>
                  <a:ext uri="{0D108BD9-81ED-4DB2-BD59-A6C34878D82A}">
                    <a16:rowId xmlns:a16="http://schemas.microsoft.com/office/drawing/2014/main" val="1117908856"/>
                  </a:ext>
                </a:extLst>
              </a:tr>
              <a:tr h="187037">
                <a:tc>
                  <a:txBody>
                    <a:bodyPr/>
                    <a:lstStyle/>
                    <a:p>
                      <a:pPr algn="ctr"/>
                      <a:r>
                        <a:rPr lang="en-GB" sz="800" dirty="0"/>
                        <a:t>14.20</a:t>
                      </a:r>
                    </a:p>
                  </a:txBody>
                  <a:tcPr marL="58652" marR="58652" marT="29326" marB="29326"/>
                </a:tc>
                <a:tc>
                  <a:txBody>
                    <a:bodyPr/>
                    <a:lstStyle/>
                    <a:p>
                      <a:pPr algn="ctr"/>
                      <a:r>
                        <a:rPr lang="it-IT" sz="800" dirty="0"/>
                        <a:t>MRI done – spinal cord compression</a:t>
                      </a:r>
                    </a:p>
                  </a:txBody>
                  <a:tcPr marL="58652" marR="58652" marT="29326" marB="29326"/>
                </a:tc>
                <a:extLst>
                  <a:ext uri="{0D108BD9-81ED-4DB2-BD59-A6C34878D82A}">
                    <a16:rowId xmlns:a16="http://schemas.microsoft.com/office/drawing/2014/main" val="2631290593"/>
                  </a:ext>
                </a:extLst>
              </a:tr>
              <a:tr h="318364">
                <a:tc>
                  <a:txBody>
                    <a:bodyPr/>
                    <a:lstStyle/>
                    <a:p>
                      <a:pPr algn="ctr"/>
                      <a:r>
                        <a:rPr lang="en-GB" sz="800" dirty="0"/>
                        <a:t>19.20</a:t>
                      </a:r>
                    </a:p>
                  </a:txBody>
                  <a:tcPr marL="58652" marR="58652" marT="29326" marB="29326"/>
                </a:tc>
                <a:tc>
                  <a:txBody>
                    <a:bodyPr/>
                    <a:lstStyle/>
                    <a:p>
                      <a:pPr algn="ctr"/>
                      <a:r>
                        <a:rPr lang="en-GB" sz="800" dirty="0"/>
                        <a:t>Operation by neurosurgical team. </a:t>
                      </a:r>
                    </a:p>
                    <a:p>
                      <a:pPr algn="ctr"/>
                      <a:r>
                        <a:rPr lang="en-GB" sz="800" dirty="0"/>
                        <a:t>No blood found but clear fluid present. </a:t>
                      </a:r>
                    </a:p>
                  </a:txBody>
                  <a:tcPr marL="58652" marR="58652" marT="29326" marB="29326"/>
                </a:tc>
                <a:extLst>
                  <a:ext uri="{0D108BD9-81ED-4DB2-BD59-A6C34878D82A}">
                    <a16:rowId xmlns:a16="http://schemas.microsoft.com/office/drawing/2014/main" val="2113984848"/>
                  </a:ext>
                </a:extLst>
              </a:tr>
              <a:tr h="318364">
                <a:tc>
                  <a:txBody>
                    <a:bodyPr/>
                    <a:lstStyle/>
                    <a:p>
                      <a:pPr algn="ctr"/>
                      <a:r>
                        <a:rPr lang="en-GB" sz="800" dirty="0"/>
                        <a:t>02.04.24</a:t>
                      </a:r>
                    </a:p>
                  </a:txBody>
                  <a:tcPr marL="58652" marR="58652" marT="29326" marB="29326"/>
                </a:tc>
                <a:tc>
                  <a:txBody>
                    <a:bodyPr/>
                    <a:lstStyle/>
                    <a:p>
                      <a:pPr algn="ctr"/>
                      <a:r>
                        <a:rPr lang="en-GB" sz="800" dirty="0"/>
                        <a:t>Neurology continued to improve post-operatively</a:t>
                      </a:r>
                    </a:p>
                    <a:p>
                      <a:pPr algn="ctr"/>
                      <a:r>
                        <a:rPr lang="en-GB" sz="800" dirty="0"/>
                        <a:t> and returned fully</a:t>
                      </a:r>
                    </a:p>
                  </a:txBody>
                  <a:tcPr marL="58652" marR="58652" marT="29326" marB="29326"/>
                </a:tc>
                <a:extLst>
                  <a:ext uri="{0D108BD9-81ED-4DB2-BD59-A6C34878D82A}">
                    <a16:rowId xmlns:a16="http://schemas.microsoft.com/office/drawing/2014/main" val="3220595559"/>
                  </a:ext>
                </a:extLst>
              </a:tr>
              <a:tr h="278873">
                <a:tc>
                  <a:txBody>
                    <a:bodyPr/>
                    <a:lstStyle/>
                    <a:p>
                      <a:pPr algn="ctr"/>
                      <a:r>
                        <a:rPr lang="en-GB" sz="800" dirty="0"/>
                        <a:t>09.04.24</a:t>
                      </a:r>
                    </a:p>
                  </a:txBody>
                  <a:tcPr marL="58652" marR="58652" marT="29326" marB="29326"/>
                </a:tc>
                <a:tc>
                  <a:txBody>
                    <a:bodyPr/>
                    <a:lstStyle/>
                    <a:p>
                      <a:pPr algn="ctr"/>
                      <a:r>
                        <a:rPr lang="en-GB" sz="800" dirty="0"/>
                        <a:t>Patient discharged</a:t>
                      </a:r>
                    </a:p>
                  </a:txBody>
                  <a:tcPr marL="58652" marR="58652" marT="29326" marB="29326"/>
                </a:tc>
                <a:extLst>
                  <a:ext uri="{0D108BD9-81ED-4DB2-BD59-A6C34878D82A}">
                    <a16:rowId xmlns:a16="http://schemas.microsoft.com/office/drawing/2014/main" val="3845028907"/>
                  </a:ext>
                </a:extLst>
              </a:tr>
            </a:tbl>
          </a:graphicData>
        </a:graphic>
      </p:graphicFrame>
      <p:graphicFrame>
        <p:nvGraphicFramePr>
          <p:cNvPr id="21" name="Table 20">
            <a:extLst>
              <a:ext uri="{FF2B5EF4-FFF2-40B4-BE49-F238E27FC236}">
                <a16:creationId xmlns:a16="http://schemas.microsoft.com/office/drawing/2014/main" id="{8E89463D-3D28-0284-AB4B-054F4A3407E5}"/>
              </a:ext>
            </a:extLst>
          </p:cNvPr>
          <p:cNvGraphicFramePr>
            <a:graphicFrameLocks noGrp="1"/>
          </p:cNvGraphicFramePr>
          <p:nvPr/>
        </p:nvGraphicFramePr>
        <p:xfrm>
          <a:off x="500544" y="4717185"/>
          <a:ext cx="4576030" cy="1648210"/>
        </p:xfrm>
        <a:graphic>
          <a:graphicData uri="http://schemas.openxmlformats.org/drawingml/2006/table">
            <a:tbl>
              <a:tblPr firstRow="1" bandRow="1">
                <a:tableStyleId>{5C22544A-7EE6-4342-B048-85BDC9FD1C3A}</a:tableStyleId>
              </a:tblPr>
              <a:tblGrid>
                <a:gridCol w="4576030">
                  <a:extLst>
                    <a:ext uri="{9D8B030D-6E8A-4147-A177-3AD203B41FA5}">
                      <a16:colId xmlns:a16="http://schemas.microsoft.com/office/drawing/2014/main" val="4203920681"/>
                    </a:ext>
                  </a:extLst>
                </a:gridCol>
              </a:tblGrid>
              <a:tr h="241532">
                <a:tc>
                  <a:txBody>
                    <a:bodyPr/>
                    <a:lstStyle/>
                    <a:p>
                      <a:pPr algn="ctr"/>
                      <a:r>
                        <a:rPr lang="en-GB" sz="1200" dirty="0"/>
                        <a:t>Learning from events</a:t>
                      </a:r>
                    </a:p>
                  </a:txBody>
                  <a:tcPr marL="58652" marR="58652" marT="29326" marB="29326">
                    <a:solidFill>
                      <a:schemeClr val="accent2"/>
                    </a:solidFill>
                  </a:tcPr>
                </a:tc>
                <a:extLst>
                  <a:ext uri="{0D108BD9-81ED-4DB2-BD59-A6C34878D82A}">
                    <a16:rowId xmlns:a16="http://schemas.microsoft.com/office/drawing/2014/main" val="2470561891"/>
                  </a:ext>
                </a:extLst>
              </a:tr>
              <a:tr h="183080">
                <a:tc>
                  <a:txBody>
                    <a:bodyPr/>
                    <a:lstStyle/>
                    <a:p>
                      <a:pPr algn="ctr"/>
                      <a:r>
                        <a:rPr lang="en-GB" sz="800" dirty="0"/>
                        <a:t>ESSAM and Bromage monitored as standard</a:t>
                      </a:r>
                    </a:p>
                  </a:txBody>
                  <a:tcPr marL="58652" marR="58652" marT="29326" marB="29326"/>
                </a:tc>
                <a:extLst>
                  <a:ext uri="{0D108BD9-81ED-4DB2-BD59-A6C34878D82A}">
                    <a16:rowId xmlns:a16="http://schemas.microsoft.com/office/drawing/2014/main" val="4122347762"/>
                  </a:ext>
                </a:extLst>
              </a:tr>
              <a:tr h="183080">
                <a:tc>
                  <a:txBody>
                    <a:bodyPr/>
                    <a:lstStyle/>
                    <a:p>
                      <a:pPr algn="ctr"/>
                      <a:r>
                        <a:rPr lang="en-GB" sz="800" dirty="0"/>
                        <a:t>Ward staff informed anaesthetic registrar appropriately </a:t>
                      </a:r>
                    </a:p>
                  </a:txBody>
                  <a:tcPr marL="58652" marR="58652" marT="29326" marB="29326"/>
                </a:tc>
                <a:extLst>
                  <a:ext uri="{0D108BD9-81ED-4DB2-BD59-A6C34878D82A}">
                    <a16:rowId xmlns:a16="http://schemas.microsoft.com/office/drawing/2014/main" val="1088263669"/>
                  </a:ext>
                </a:extLst>
              </a:tr>
              <a:tr h="183080">
                <a:tc>
                  <a:txBody>
                    <a:bodyPr/>
                    <a:lstStyle/>
                    <a:p>
                      <a:pPr algn="ctr"/>
                      <a:r>
                        <a:rPr lang="en-GB" sz="800" dirty="0"/>
                        <a:t>Epidural stopped appropriately as per epidural policy</a:t>
                      </a:r>
                    </a:p>
                  </a:txBody>
                  <a:tcPr marL="58652" marR="58652" marT="29326" marB="29326"/>
                </a:tc>
                <a:extLst>
                  <a:ext uri="{0D108BD9-81ED-4DB2-BD59-A6C34878D82A}">
                    <a16:rowId xmlns:a16="http://schemas.microsoft.com/office/drawing/2014/main" val="1106690136"/>
                  </a:ext>
                </a:extLst>
              </a:tr>
              <a:tr h="212750">
                <a:tc>
                  <a:txBody>
                    <a:bodyPr/>
                    <a:lstStyle/>
                    <a:p>
                      <a:pPr algn="ctr"/>
                      <a:r>
                        <a:rPr lang="en-GB" sz="800" dirty="0"/>
                        <a:t>MRI scan should have been organised when neurology did not return to baseline after 4 hours</a:t>
                      </a:r>
                    </a:p>
                  </a:txBody>
                  <a:tcPr marL="58652" marR="58652" marT="29326" marB="29326"/>
                </a:tc>
                <a:extLst>
                  <a:ext uri="{0D108BD9-81ED-4DB2-BD59-A6C34878D82A}">
                    <a16:rowId xmlns:a16="http://schemas.microsoft.com/office/drawing/2014/main" val="4172317123"/>
                  </a:ext>
                </a:extLst>
              </a:tr>
              <a:tr h="212750">
                <a:tc>
                  <a:txBody>
                    <a:bodyPr/>
                    <a:lstStyle/>
                    <a:p>
                      <a:pPr algn="ctr"/>
                      <a:r>
                        <a:rPr lang="en-GB" sz="800" dirty="0"/>
                        <a:t>Complicated by fluctuating neurology which delayed decision to proceed with MRI scan</a:t>
                      </a:r>
                    </a:p>
                  </a:txBody>
                  <a:tcPr marL="58652" marR="58652" marT="29326" marB="29326"/>
                </a:tc>
                <a:extLst>
                  <a:ext uri="{0D108BD9-81ED-4DB2-BD59-A6C34878D82A}">
                    <a16:rowId xmlns:a16="http://schemas.microsoft.com/office/drawing/2014/main" val="4106867009"/>
                  </a:ext>
                </a:extLst>
              </a:tr>
              <a:tr h="431938">
                <a:tc>
                  <a:txBody>
                    <a:bodyPr/>
                    <a:lstStyle/>
                    <a:p>
                      <a:pPr algn="ctr"/>
                      <a:r>
                        <a:rPr lang="en-GB" sz="800" dirty="0"/>
                        <a:t>Patient likely had subdural local anaesthetic spread which is a recognised complication and an arachnoid band that caused the accumulation of local anaesthetic contributing to the confusing neurological picture. This confused the clinical picture and influenced the decision making. </a:t>
                      </a:r>
                    </a:p>
                  </a:txBody>
                  <a:tcPr marL="58652" marR="58652" marT="29326" marB="29326"/>
                </a:tc>
                <a:extLst>
                  <a:ext uri="{0D108BD9-81ED-4DB2-BD59-A6C34878D82A}">
                    <a16:rowId xmlns:a16="http://schemas.microsoft.com/office/drawing/2014/main" val="1862729957"/>
                  </a:ext>
                </a:extLst>
              </a:tr>
            </a:tbl>
          </a:graphicData>
        </a:graphic>
      </p:graphicFrame>
      <p:sp>
        <p:nvSpPr>
          <p:cNvPr id="2" name="Slide Number Placeholder 1">
            <a:extLst>
              <a:ext uri="{FF2B5EF4-FFF2-40B4-BE49-F238E27FC236}">
                <a16:creationId xmlns:a16="http://schemas.microsoft.com/office/drawing/2014/main" id="{79D0B632-6A0B-ADA3-6E75-32A8FB051676}"/>
              </a:ext>
            </a:extLst>
          </p:cNvPr>
          <p:cNvSpPr>
            <a:spLocks noGrp="1"/>
          </p:cNvSpPr>
          <p:nvPr>
            <p:ph type="sldNum" sz="quarter" idx="12"/>
          </p:nvPr>
        </p:nvSpPr>
        <p:spPr/>
        <p:txBody>
          <a:bodyPr/>
          <a:lstStyle/>
          <a:p>
            <a:fld id="{FB4CFD86-DBB3-E44E-9904-B0E402D0B42E}" type="slidenum">
              <a:rPr lang="en-US" smtClean="0"/>
              <a:t>17</a:t>
            </a:fld>
            <a:endParaRPr lang="en-US"/>
          </a:p>
        </p:txBody>
      </p:sp>
    </p:spTree>
    <p:extLst>
      <p:ext uri="{BB962C8B-B14F-4D97-AF65-F5344CB8AC3E}">
        <p14:creationId xmlns:p14="http://schemas.microsoft.com/office/powerpoint/2010/main" val="954346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E599F2-D27E-6B62-7BF2-C88B414EFD9D}"/>
              </a:ext>
            </a:extLst>
          </p:cNvPr>
          <p:cNvSpPr>
            <a:spLocks noGrp="1"/>
          </p:cNvSpPr>
          <p:nvPr>
            <p:ph type="sldNum" sz="quarter" idx="12"/>
          </p:nvPr>
        </p:nvSpPr>
        <p:spPr/>
        <p:txBody>
          <a:bodyPr/>
          <a:lstStyle/>
          <a:p>
            <a:fld id="{FB4CFD86-DBB3-E44E-9904-B0E402D0B42E}" type="slidenum">
              <a:rPr lang="en-US" smtClean="0"/>
              <a:t>18</a:t>
            </a:fld>
            <a:endParaRPr lang="en-US"/>
          </a:p>
        </p:txBody>
      </p:sp>
      <p:pic>
        <p:nvPicPr>
          <p:cNvPr id="6" name="Picture 5">
            <a:extLst>
              <a:ext uri="{FF2B5EF4-FFF2-40B4-BE49-F238E27FC236}">
                <a16:creationId xmlns:a16="http://schemas.microsoft.com/office/drawing/2014/main" id="{FE349113-D4D0-E984-2C0B-1FBB3BCFC0C2}"/>
              </a:ext>
            </a:extLst>
          </p:cNvPr>
          <p:cNvPicPr>
            <a:picLocks noChangeAspect="1"/>
          </p:cNvPicPr>
          <p:nvPr/>
        </p:nvPicPr>
        <p:blipFill>
          <a:blip r:embed="rId2"/>
          <a:stretch>
            <a:fillRect/>
          </a:stretch>
        </p:blipFill>
        <p:spPr>
          <a:xfrm>
            <a:off x="91931" y="0"/>
            <a:ext cx="9680863" cy="6858000"/>
          </a:xfrm>
          <a:prstGeom prst="rect">
            <a:avLst/>
          </a:prstGeom>
        </p:spPr>
      </p:pic>
    </p:spTree>
    <p:extLst>
      <p:ext uri="{BB962C8B-B14F-4D97-AF65-F5344CB8AC3E}">
        <p14:creationId xmlns:p14="http://schemas.microsoft.com/office/powerpoint/2010/main" val="3053087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2FD6-5908-4978-8E5C-844B660ED54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171260A-E671-46AD-3400-1E322AF19E6A}"/>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C6425A0B-544B-D3C7-9C66-D588F4B4E5EB}"/>
              </a:ext>
            </a:extLst>
          </p:cNvPr>
          <p:cNvSpPr>
            <a:spLocks noGrp="1"/>
          </p:cNvSpPr>
          <p:nvPr>
            <p:ph type="sldNum" sz="quarter" idx="12"/>
          </p:nvPr>
        </p:nvSpPr>
        <p:spPr/>
        <p:txBody>
          <a:bodyPr/>
          <a:lstStyle/>
          <a:p>
            <a:fld id="{FB4CFD86-DBB3-E44E-9904-B0E402D0B42E}" type="slidenum">
              <a:rPr lang="en-US" smtClean="0"/>
              <a:t>19</a:t>
            </a:fld>
            <a:endParaRPr lang="en-US"/>
          </a:p>
        </p:txBody>
      </p:sp>
      <p:pic>
        <p:nvPicPr>
          <p:cNvPr id="5" name="Picture 4">
            <a:extLst>
              <a:ext uri="{FF2B5EF4-FFF2-40B4-BE49-F238E27FC236}">
                <a16:creationId xmlns:a16="http://schemas.microsoft.com/office/drawing/2014/main" id="{CB963969-47C7-2A3F-F582-D5DBAACFF89E}"/>
              </a:ext>
            </a:extLst>
          </p:cNvPr>
          <p:cNvPicPr>
            <a:picLocks noChangeAspect="1"/>
          </p:cNvPicPr>
          <p:nvPr/>
        </p:nvPicPr>
        <p:blipFill>
          <a:blip r:embed="rId2"/>
          <a:stretch>
            <a:fillRect/>
          </a:stretch>
        </p:blipFill>
        <p:spPr>
          <a:xfrm>
            <a:off x="82677" y="0"/>
            <a:ext cx="9699370" cy="6858000"/>
          </a:xfrm>
          <a:prstGeom prst="rect">
            <a:avLst/>
          </a:prstGeom>
        </p:spPr>
      </p:pic>
    </p:spTree>
    <p:extLst>
      <p:ext uri="{BB962C8B-B14F-4D97-AF65-F5344CB8AC3E}">
        <p14:creationId xmlns:p14="http://schemas.microsoft.com/office/powerpoint/2010/main" val="1981837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47BA735-FF18-8B0A-8AB1-100626651384}"/>
              </a:ext>
            </a:extLst>
          </p:cNvPr>
          <p:cNvSpPr/>
          <p:nvPr/>
        </p:nvSpPr>
        <p:spPr>
          <a:xfrm>
            <a:off x="137752" y="4837119"/>
            <a:ext cx="1356569" cy="296588"/>
          </a:xfrm>
          <a:prstGeom prst="roundRect">
            <a:avLst/>
          </a:prstGeom>
          <a:solidFill>
            <a:srgbClr val="CDC6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07401"/>
            <a:endParaRPr lang="en-GB" sz="816">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8" name="Rectangle: Rounded Corners 7">
            <a:extLst>
              <a:ext uri="{FF2B5EF4-FFF2-40B4-BE49-F238E27FC236}">
                <a16:creationId xmlns:a16="http://schemas.microsoft.com/office/drawing/2014/main" id="{647BA735-FF18-8B0A-8AB1-100626651384}"/>
              </a:ext>
            </a:extLst>
          </p:cNvPr>
          <p:cNvSpPr/>
          <p:nvPr/>
        </p:nvSpPr>
        <p:spPr>
          <a:xfrm>
            <a:off x="6385995" y="5632569"/>
            <a:ext cx="1797869" cy="296588"/>
          </a:xfrm>
          <a:prstGeom prst="roundRect">
            <a:avLst/>
          </a:prstGeom>
          <a:solidFill>
            <a:srgbClr val="CDC6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07401"/>
            <a:endParaRPr lang="en-GB" sz="816">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4" name="Rectangle: Rounded Corners 3">
            <a:extLst>
              <a:ext uri="{FF2B5EF4-FFF2-40B4-BE49-F238E27FC236}">
                <a16:creationId xmlns:a16="http://schemas.microsoft.com/office/drawing/2014/main" id="{D742D251-29A0-04C4-70AD-BA6A78C9AB47}"/>
              </a:ext>
            </a:extLst>
          </p:cNvPr>
          <p:cNvSpPr/>
          <p:nvPr/>
        </p:nvSpPr>
        <p:spPr>
          <a:xfrm>
            <a:off x="6470977" y="3154569"/>
            <a:ext cx="1793035" cy="223044"/>
          </a:xfrm>
          <a:prstGeom prst="roundRect">
            <a:avLst/>
          </a:prstGeom>
          <a:solidFill>
            <a:srgbClr val="CDC6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07401"/>
            <a:endParaRPr lang="en-GB" sz="816">
              <a:ln w="0"/>
              <a:solidFill>
                <a:prstClr val="black"/>
              </a:solidFill>
              <a:effectLst>
                <a:outerShdw blurRad="38100" dist="19050" dir="2700000" algn="tl" rotWithShape="0">
                  <a:prstClr val="black">
                    <a:alpha val="40000"/>
                  </a:prstClr>
                </a:outerShdw>
              </a:effectLst>
              <a:latin typeface="Calibri" panose="020F0502020204030204"/>
            </a:endParaRPr>
          </a:p>
        </p:txBody>
      </p:sp>
      <p:grpSp>
        <p:nvGrpSpPr>
          <p:cNvPr id="36" name="Group 35">
            <a:extLst>
              <a:ext uri="{FF2B5EF4-FFF2-40B4-BE49-F238E27FC236}">
                <a16:creationId xmlns:a16="http://schemas.microsoft.com/office/drawing/2014/main" id="{0F7189B3-AE0D-2E44-D994-BBC83AFD0E60}"/>
              </a:ext>
            </a:extLst>
          </p:cNvPr>
          <p:cNvGrpSpPr/>
          <p:nvPr/>
        </p:nvGrpSpPr>
        <p:grpSpPr>
          <a:xfrm>
            <a:off x="140753" y="1648969"/>
            <a:ext cx="9429759" cy="5122371"/>
            <a:chOff x="487985" y="3105768"/>
            <a:chExt cx="20789127" cy="11292931"/>
          </a:xfrm>
        </p:grpSpPr>
        <p:sp>
          <p:nvSpPr>
            <p:cNvPr id="12" name="Rectangle: Rounded Corners 11">
              <a:extLst>
                <a:ext uri="{FF2B5EF4-FFF2-40B4-BE49-F238E27FC236}">
                  <a16:creationId xmlns:a16="http://schemas.microsoft.com/office/drawing/2014/main" id="{8EE6B4C9-6F61-712A-590E-23A497317A7C}"/>
                </a:ext>
              </a:extLst>
            </p:cNvPr>
            <p:cNvSpPr/>
            <p:nvPr/>
          </p:nvSpPr>
          <p:spPr>
            <a:xfrm>
              <a:off x="487985" y="7506749"/>
              <a:ext cx="6079519" cy="2517719"/>
            </a:xfrm>
            <a:prstGeom prst="roundRect">
              <a:avLst/>
            </a:prstGeom>
            <a:noFill/>
            <a:ln w="38100">
              <a:solidFill>
                <a:srgbClr val="CDC6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07401"/>
              <a:endParaRPr lang="en-GB" sz="816">
                <a:solidFill>
                  <a:prstClr val="white"/>
                </a:solidFill>
                <a:latin typeface="Calibri" panose="020F0502020204030204"/>
              </a:endParaRPr>
            </a:p>
          </p:txBody>
        </p:sp>
        <p:sp>
          <p:nvSpPr>
            <p:cNvPr id="20" name="Rectangle: Rounded Corners 19">
              <a:extLst>
                <a:ext uri="{FF2B5EF4-FFF2-40B4-BE49-F238E27FC236}">
                  <a16:creationId xmlns:a16="http://schemas.microsoft.com/office/drawing/2014/main" id="{26DB39D8-EAED-DFDC-9881-100E17D683DE}"/>
                </a:ext>
              </a:extLst>
            </p:cNvPr>
            <p:cNvSpPr/>
            <p:nvPr/>
          </p:nvSpPr>
          <p:spPr>
            <a:xfrm>
              <a:off x="487985" y="3109996"/>
              <a:ext cx="6819118" cy="3676110"/>
            </a:xfrm>
            <a:prstGeom prst="roundRect">
              <a:avLst/>
            </a:prstGeom>
            <a:noFill/>
            <a:ln w="38100">
              <a:solidFill>
                <a:srgbClr val="CDC6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07401"/>
              <a:endParaRPr lang="en-GB" sz="816" dirty="0">
                <a:solidFill>
                  <a:prstClr val="white"/>
                </a:solidFill>
                <a:latin typeface="Calibri" panose="020F0502020204030204"/>
              </a:endParaRPr>
            </a:p>
          </p:txBody>
        </p:sp>
        <p:sp>
          <p:nvSpPr>
            <p:cNvPr id="23" name="Rectangle: Rounded Corners 22">
              <a:extLst>
                <a:ext uri="{FF2B5EF4-FFF2-40B4-BE49-F238E27FC236}">
                  <a16:creationId xmlns:a16="http://schemas.microsoft.com/office/drawing/2014/main" id="{9F8CC9CB-93C5-5454-8EF8-D09823AF037D}"/>
                </a:ext>
              </a:extLst>
            </p:cNvPr>
            <p:cNvSpPr/>
            <p:nvPr/>
          </p:nvSpPr>
          <p:spPr>
            <a:xfrm>
              <a:off x="487985" y="10771346"/>
              <a:ext cx="6079519" cy="3627353"/>
            </a:xfrm>
            <a:prstGeom prst="roundRect">
              <a:avLst/>
            </a:prstGeom>
            <a:noFill/>
            <a:ln w="38100">
              <a:solidFill>
                <a:srgbClr val="CDC6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07401"/>
              <a:endParaRPr lang="en-GB" sz="816">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999C4E72-EE24-5DAB-AE73-D94FFD1CEE83}"/>
                </a:ext>
              </a:extLst>
            </p:cNvPr>
            <p:cNvSpPr/>
            <p:nvPr/>
          </p:nvSpPr>
          <p:spPr>
            <a:xfrm>
              <a:off x="14099460" y="3105768"/>
              <a:ext cx="7177652" cy="3057461"/>
            </a:xfrm>
            <a:prstGeom prst="roundRect">
              <a:avLst/>
            </a:prstGeom>
            <a:noFill/>
            <a:ln w="38100">
              <a:solidFill>
                <a:srgbClr val="CDC6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07401"/>
              <a:endParaRPr lang="en-GB" sz="816">
                <a:solidFill>
                  <a:prstClr val="white"/>
                </a:solidFill>
                <a:latin typeface="Calibri" panose="020F0502020204030204"/>
              </a:endParaRPr>
            </a:p>
          </p:txBody>
        </p:sp>
        <p:sp>
          <p:nvSpPr>
            <p:cNvPr id="32" name="Rectangle: Rounded Corners 31">
              <a:extLst>
                <a:ext uri="{FF2B5EF4-FFF2-40B4-BE49-F238E27FC236}">
                  <a16:creationId xmlns:a16="http://schemas.microsoft.com/office/drawing/2014/main" id="{D4893157-B011-8000-854B-2DD107EFBEF0}"/>
                </a:ext>
              </a:extLst>
            </p:cNvPr>
            <p:cNvSpPr/>
            <p:nvPr/>
          </p:nvSpPr>
          <p:spPr>
            <a:xfrm>
              <a:off x="13898933" y="6731881"/>
              <a:ext cx="6998869" cy="2918986"/>
            </a:xfrm>
            <a:prstGeom prst="roundRect">
              <a:avLst/>
            </a:prstGeom>
            <a:noFill/>
            <a:ln w="38100">
              <a:solidFill>
                <a:srgbClr val="CDC6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07401"/>
              <a:endParaRPr lang="en-GB" sz="816">
                <a:solidFill>
                  <a:prstClr val="white"/>
                </a:solidFill>
                <a:latin typeface="Calibri" panose="020F0502020204030204"/>
              </a:endParaRPr>
            </a:p>
          </p:txBody>
        </p:sp>
        <p:sp>
          <p:nvSpPr>
            <p:cNvPr id="33" name="Rectangle: Rounded Corners 32">
              <a:extLst>
                <a:ext uri="{FF2B5EF4-FFF2-40B4-BE49-F238E27FC236}">
                  <a16:creationId xmlns:a16="http://schemas.microsoft.com/office/drawing/2014/main" id="{8F2AE2CC-1FAE-75F3-A378-F6F0345DAD26}"/>
                </a:ext>
              </a:extLst>
            </p:cNvPr>
            <p:cNvSpPr/>
            <p:nvPr/>
          </p:nvSpPr>
          <p:spPr>
            <a:xfrm>
              <a:off x="13932431" y="10036687"/>
              <a:ext cx="6877255" cy="1875559"/>
            </a:xfrm>
            <a:prstGeom prst="roundRect">
              <a:avLst/>
            </a:prstGeom>
            <a:noFill/>
            <a:ln w="38100">
              <a:solidFill>
                <a:srgbClr val="CDC6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07401"/>
              <a:endParaRPr lang="en-GB" sz="816" dirty="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83403A5B-8A0E-F5B6-D433-B6329CCA975E}"/>
                </a:ext>
              </a:extLst>
            </p:cNvPr>
            <p:cNvSpPr/>
            <p:nvPr/>
          </p:nvSpPr>
          <p:spPr>
            <a:xfrm>
              <a:off x="13932431" y="12521768"/>
              <a:ext cx="6877255" cy="1311463"/>
            </a:xfrm>
            <a:prstGeom prst="roundRect">
              <a:avLst/>
            </a:prstGeom>
            <a:noFill/>
            <a:ln w="38100">
              <a:solidFill>
                <a:srgbClr val="CDC6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07401"/>
              <a:endParaRPr lang="en-GB" sz="816" dirty="0">
                <a:solidFill>
                  <a:prstClr val="white"/>
                </a:solidFill>
                <a:latin typeface="Calibri" panose="020F0502020204030204"/>
              </a:endParaRPr>
            </a:p>
          </p:txBody>
        </p:sp>
      </p:grpSp>
      <p:grpSp>
        <p:nvGrpSpPr>
          <p:cNvPr id="34" name="Group 33">
            <a:extLst>
              <a:ext uri="{FF2B5EF4-FFF2-40B4-BE49-F238E27FC236}">
                <a16:creationId xmlns:a16="http://schemas.microsoft.com/office/drawing/2014/main" id="{3A81B039-9D30-605E-DD3A-2F17BF8FB3A2}"/>
              </a:ext>
            </a:extLst>
          </p:cNvPr>
          <p:cNvGrpSpPr/>
          <p:nvPr/>
        </p:nvGrpSpPr>
        <p:grpSpPr>
          <a:xfrm>
            <a:off x="216468" y="1258924"/>
            <a:ext cx="7507109" cy="3580230"/>
            <a:chOff x="474663" y="2536908"/>
            <a:chExt cx="16550394" cy="7893081"/>
          </a:xfrm>
        </p:grpSpPr>
        <p:sp>
          <p:nvSpPr>
            <p:cNvPr id="5" name="Rectangle: Rounded Corners 4">
              <a:extLst>
                <a:ext uri="{FF2B5EF4-FFF2-40B4-BE49-F238E27FC236}">
                  <a16:creationId xmlns:a16="http://schemas.microsoft.com/office/drawing/2014/main" id="{28692DFF-B5D6-9488-2514-360A3BD395E2}"/>
                </a:ext>
              </a:extLst>
            </p:cNvPr>
            <p:cNvSpPr/>
            <p:nvPr/>
          </p:nvSpPr>
          <p:spPr>
            <a:xfrm>
              <a:off x="474663" y="7660223"/>
              <a:ext cx="2817924" cy="653867"/>
            </a:xfrm>
            <a:prstGeom prst="roundRect">
              <a:avLst/>
            </a:prstGeom>
            <a:solidFill>
              <a:srgbClr val="CDC6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07401"/>
              <a:endParaRPr lang="en-GB" sz="816">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16" name="Rectangle: Rounded Corners 15">
              <a:extLst>
                <a:ext uri="{FF2B5EF4-FFF2-40B4-BE49-F238E27FC236}">
                  <a16:creationId xmlns:a16="http://schemas.microsoft.com/office/drawing/2014/main" id="{0D4211DD-5E25-D317-9B6F-1F275679BA4F}"/>
                </a:ext>
              </a:extLst>
            </p:cNvPr>
            <p:cNvSpPr/>
            <p:nvPr/>
          </p:nvSpPr>
          <p:spPr>
            <a:xfrm>
              <a:off x="487984" y="3034010"/>
              <a:ext cx="2817924" cy="653867"/>
            </a:xfrm>
            <a:prstGeom prst="roundRect">
              <a:avLst/>
            </a:prstGeom>
            <a:solidFill>
              <a:srgbClr val="CDC6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07401"/>
              <a:endParaRPr lang="en-GB" sz="816" dirty="0">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26" name="Rectangle: Rounded Corners 25">
              <a:extLst>
                <a:ext uri="{FF2B5EF4-FFF2-40B4-BE49-F238E27FC236}">
                  <a16:creationId xmlns:a16="http://schemas.microsoft.com/office/drawing/2014/main" id="{9AC769BC-71CB-0510-50BD-AEA0D5B5D093}"/>
                </a:ext>
              </a:extLst>
            </p:cNvPr>
            <p:cNvSpPr/>
            <p:nvPr/>
          </p:nvSpPr>
          <p:spPr>
            <a:xfrm>
              <a:off x="14207133" y="2536908"/>
              <a:ext cx="2817924" cy="653867"/>
            </a:xfrm>
            <a:prstGeom prst="roundRect">
              <a:avLst/>
            </a:prstGeom>
            <a:solidFill>
              <a:srgbClr val="CDC6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07401"/>
              <a:endParaRPr lang="en-GB" sz="816">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29" name="Rectangle: Rounded Corners 28">
              <a:extLst>
                <a:ext uri="{FF2B5EF4-FFF2-40B4-BE49-F238E27FC236}">
                  <a16:creationId xmlns:a16="http://schemas.microsoft.com/office/drawing/2014/main" id="{A6A2A3A8-03DC-0F60-09A4-DE3A87E8110A}"/>
                </a:ext>
              </a:extLst>
            </p:cNvPr>
            <p:cNvSpPr/>
            <p:nvPr/>
          </p:nvSpPr>
          <p:spPr>
            <a:xfrm>
              <a:off x="14207133" y="9776122"/>
              <a:ext cx="2817924" cy="653867"/>
            </a:xfrm>
            <a:prstGeom prst="roundRect">
              <a:avLst/>
            </a:prstGeom>
            <a:solidFill>
              <a:srgbClr val="CDC6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07401"/>
              <a:endParaRPr lang="en-GB" sz="816">
                <a:ln w="0"/>
                <a:solidFill>
                  <a:prstClr val="black"/>
                </a:solidFill>
                <a:effectLst>
                  <a:outerShdw blurRad="38100" dist="19050" dir="2700000" algn="tl" rotWithShape="0">
                    <a:prstClr val="black">
                      <a:alpha val="40000"/>
                    </a:prstClr>
                  </a:outerShdw>
                </a:effectLst>
                <a:latin typeface="Calibri" panose="020F0502020204030204"/>
              </a:endParaRPr>
            </a:p>
          </p:txBody>
        </p:sp>
        <p:sp>
          <p:nvSpPr>
            <p:cNvPr id="35" name="Rectangle: Rounded Corners 34">
              <a:extLst>
                <a:ext uri="{FF2B5EF4-FFF2-40B4-BE49-F238E27FC236}">
                  <a16:creationId xmlns:a16="http://schemas.microsoft.com/office/drawing/2014/main" id="{34235C83-30A8-2958-4A37-A473AC8721F6}"/>
                </a:ext>
              </a:extLst>
            </p:cNvPr>
            <p:cNvSpPr/>
            <p:nvPr/>
          </p:nvSpPr>
          <p:spPr>
            <a:xfrm>
              <a:off x="7243925" y="2759801"/>
              <a:ext cx="2817924" cy="653867"/>
            </a:xfrm>
            <a:prstGeom prst="roundRect">
              <a:avLst/>
            </a:prstGeom>
            <a:solidFill>
              <a:srgbClr val="CDC6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07401"/>
              <a:endParaRPr lang="en-GB" sz="816">
                <a:ln w="0"/>
                <a:solidFill>
                  <a:prstClr val="black"/>
                </a:solidFill>
                <a:effectLst>
                  <a:outerShdw blurRad="38100" dist="19050" dir="2700000" algn="tl" rotWithShape="0">
                    <a:prstClr val="black">
                      <a:alpha val="40000"/>
                    </a:prstClr>
                  </a:outerShdw>
                </a:effectLst>
                <a:latin typeface="Calibri" panose="020F0502020204030204"/>
              </a:endParaRPr>
            </a:p>
          </p:txBody>
        </p:sp>
      </p:grpSp>
      <p:sp>
        <p:nvSpPr>
          <p:cNvPr id="10" name="Rectangle 9">
            <a:extLst>
              <a:ext uri="{FF2B5EF4-FFF2-40B4-BE49-F238E27FC236}">
                <a16:creationId xmlns:a16="http://schemas.microsoft.com/office/drawing/2014/main" id="{272ECFF3-916E-4741-811C-18FA3ABEF841}"/>
              </a:ext>
            </a:extLst>
          </p:cNvPr>
          <p:cNvSpPr/>
          <p:nvPr/>
        </p:nvSpPr>
        <p:spPr>
          <a:xfrm>
            <a:off x="344721" y="1560403"/>
            <a:ext cx="2525574" cy="5297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just" defTabSz="207401"/>
            <a:r>
              <a:rPr lang="fr-FR" sz="1591" b="1" dirty="0">
                <a:solidFill>
                  <a:prstClr val="black"/>
                </a:solidFill>
                <a:latin typeface="Calibri" panose="020F0502020204030204"/>
                <a:cs typeface="Arial" panose="020B0604020202020204" pitchFamily="34" charset="0"/>
              </a:rPr>
              <a:t>Introduction</a:t>
            </a:r>
          </a:p>
          <a:p>
            <a:pPr algn="just" defTabSz="207401"/>
            <a:r>
              <a:rPr lang="fr-FR" sz="907" dirty="0">
                <a:solidFill>
                  <a:prstClr val="black"/>
                </a:solidFill>
                <a:latin typeface="Calibri" panose="020F0502020204030204"/>
              </a:rPr>
              <a:t>Salford Royal Hospital (SRFT) </a:t>
            </a:r>
            <a:r>
              <a:rPr lang="fr-FR" sz="907" dirty="0" err="1">
                <a:solidFill>
                  <a:prstClr val="black"/>
                </a:solidFill>
                <a:latin typeface="Calibri" panose="020F0502020204030204"/>
              </a:rPr>
              <a:t>is</a:t>
            </a:r>
            <a:r>
              <a:rPr lang="fr-FR" sz="907" dirty="0">
                <a:solidFill>
                  <a:prstClr val="black"/>
                </a:solidFill>
                <a:latin typeface="Calibri" panose="020F0502020204030204"/>
              </a:rPr>
              <a:t> a major trauma centre </a:t>
            </a:r>
            <a:r>
              <a:rPr lang="fr-FR" sz="907" dirty="0" err="1">
                <a:solidFill>
                  <a:prstClr val="black"/>
                </a:solidFill>
                <a:latin typeface="Calibri" panose="020F0502020204030204"/>
              </a:rPr>
              <a:t>which</a:t>
            </a:r>
            <a:r>
              <a:rPr lang="fr-FR" sz="907" dirty="0">
                <a:solidFill>
                  <a:prstClr val="black"/>
                </a:solidFill>
                <a:latin typeface="Calibri" panose="020F0502020204030204"/>
              </a:rPr>
              <a:t> </a:t>
            </a:r>
            <a:r>
              <a:rPr lang="fr-FR" sz="907" dirty="0" err="1">
                <a:solidFill>
                  <a:prstClr val="black"/>
                </a:solidFill>
                <a:latin typeface="Calibri" panose="020F0502020204030204"/>
              </a:rPr>
              <a:t>admitted</a:t>
            </a:r>
            <a:r>
              <a:rPr lang="fr-FR" sz="907" dirty="0">
                <a:solidFill>
                  <a:prstClr val="black"/>
                </a:solidFill>
                <a:latin typeface="Calibri" panose="020F0502020204030204"/>
              </a:rPr>
              <a:t> 486 patients </a:t>
            </a:r>
            <a:r>
              <a:rPr lang="fr-FR" sz="907" dirty="0" err="1">
                <a:solidFill>
                  <a:prstClr val="black"/>
                </a:solidFill>
                <a:latin typeface="Calibri" panose="020F0502020204030204"/>
              </a:rPr>
              <a:t>with</a:t>
            </a:r>
            <a:r>
              <a:rPr lang="fr-FR" sz="907" dirty="0">
                <a:solidFill>
                  <a:prstClr val="black"/>
                </a:solidFill>
                <a:latin typeface="Calibri" panose="020F0502020204030204"/>
              </a:rPr>
              <a:t> </a:t>
            </a:r>
            <a:r>
              <a:rPr lang="fr-FR" sz="907" dirty="0" err="1">
                <a:solidFill>
                  <a:prstClr val="black"/>
                </a:solidFill>
                <a:latin typeface="Calibri" panose="020F0502020204030204"/>
              </a:rPr>
              <a:t>rib</a:t>
            </a:r>
            <a:r>
              <a:rPr lang="fr-FR" sz="907" dirty="0">
                <a:solidFill>
                  <a:prstClr val="black"/>
                </a:solidFill>
                <a:latin typeface="Calibri" panose="020F0502020204030204"/>
              </a:rPr>
              <a:t> fractures in 2023. </a:t>
            </a:r>
            <a:r>
              <a:rPr lang="en-GB" sz="907" dirty="0">
                <a:solidFill>
                  <a:prstClr val="black"/>
                </a:solidFill>
                <a:latin typeface="Calibri" panose="020F0502020204030204"/>
              </a:rPr>
              <a:t>All patients with rib fractures are reviewed within 24 hours of admission by the pain team.</a:t>
            </a:r>
            <a:r>
              <a:rPr lang="fr-FR" sz="907" dirty="0">
                <a:solidFill>
                  <a:prstClr val="black"/>
                </a:solidFill>
                <a:latin typeface="Calibri" panose="020F0502020204030204"/>
              </a:rPr>
              <a:t> </a:t>
            </a:r>
            <a:r>
              <a:rPr lang="fr-FR" sz="907" dirty="0" err="1">
                <a:solidFill>
                  <a:prstClr val="black"/>
                </a:solidFill>
                <a:latin typeface="Calibri" panose="020F0502020204030204"/>
              </a:rPr>
              <a:t>Rib</a:t>
            </a:r>
            <a:r>
              <a:rPr lang="fr-FR" sz="907" dirty="0">
                <a:solidFill>
                  <a:prstClr val="black"/>
                </a:solidFill>
                <a:latin typeface="Calibri" panose="020F0502020204030204"/>
              </a:rPr>
              <a:t> fractures are </a:t>
            </a:r>
            <a:r>
              <a:rPr lang="fr-FR" sz="907" dirty="0" err="1">
                <a:solidFill>
                  <a:prstClr val="black"/>
                </a:solidFill>
                <a:latin typeface="Calibri" panose="020F0502020204030204"/>
              </a:rPr>
              <a:t>associated</a:t>
            </a:r>
            <a:r>
              <a:rPr lang="fr-FR" sz="907" dirty="0">
                <a:solidFill>
                  <a:prstClr val="black"/>
                </a:solidFill>
                <a:latin typeface="Calibri" panose="020F0502020204030204"/>
              </a:rPr>
              <a:t> </a:t>
            </a:r>
            <a:r>
              <a:rPr lang="fr-FR" sz="907" dirty="0" err="1">
                <a:solidFill>
                  <a:prstClr val="black"/>
                </a:solidFill>
                <a:latin typeface="Calibri" panose="020F0502020204030204"/>
              </a:rPr>
              <a:t>with</a:t>
            </a:r>
            <a:r>
              <a:rPr lang="fr-FR" sz="907" dirty="0">
                <a:solidFill>
                  <a:prstClr val="black"/>
                </a:solidFill>
                <a:latin typeface="Calibri" panose="020F0502020204030204"/>
              </a:rPr>
              <a:t> </a:t>
            </a:r>
            <a:r>
              <a:rPr lang="fr-FR" sz="907" dirty="0" err="1">
                <a:solidFill>
                  <a:prstClr val="black"/>
                </a:solidFill>
                <a:latin typeface="Calibri" panose="020F0502020204030204"/>
              </a:rPr>
              <a:t>significant</a:t>
            </a:r>
            <a:r>
              <a:rPr lang="fr-FR" sz="907" dirty="0">
                <a:solidFill>
                  <a:prstClr val="black"/>
                </a:solidFill>
                <a:latin typeface="Calibri" panose="020F0502020204030204"/>
              </a:rPr>
              <a:t> </a:t>
            </a:r>
            <a:r>
              <a:rPr lang="fr-FR" sz="907" dirty="0" err="1">
                <a:solidFill>
                  <a:prstClr val="black"/>
                </a:solidFill>
                <a:latin typeface="Calibri" panose="020F0502020204030204"/>
              </a:rPr>
              <a:t>morbidity</a:t>
            </a:r>
            <a:r>
              <a:rPr lang="fr-FR" sz="907" dirty="0">
                <a:solidFill>
                  <a:prstClr val="black"/>
                </a:solidFill>
                <a:latin typeface="Calibri" panose="020F0502020204030204"/>
              </a:rPr>
              <a:t> and </a:t>
            </a:r>
            <a:r>
              <a:rPr lang="fr-FR" sz="907" dirty="0" err="1">
                <a:solidFill>
                  <a:prstClr val="black"/>
                </a:solidFill>
                <a:latin typeface="Calibri" panose="020F0502020204030204"/>
              </a:rPr>
              <a:t>mortality</a:t>
            </a:r>
            <a:r>
              <a:rPr lang="fr-FR" sz="907" dirty="0">
                <a:solidFill>
                  <a:prstClr val="black"/>
                </a:solidFill>
                <a:latin typeface="Calibri" panose="020F0502020204030204"/>
              </a:rPr>
              <a:t>, </a:t>
            </a:r>
            <a:r>
              <a:rPr lang="fr-FR" sz="907" dirty="0" err="1">
                <a:solidFill>
                  <a:prstClr val="black"/>
                </a:solidFill>
                <a:latin typeface="Calibri" panose="020F0502020204030204"/>
              </a:rPr>
              <a:t>necessitating</a:t>
            </a:r>
            <a:r>
              <a:rPr lang="fr-FR" sz="907" dirty="0">
                <a:solidFill>
                  <a:prstClr val="black"/>
                </a:solidFill>
                <a:latin typeface="Calibri" panose="020F0502020204030204"/>
              </a:rPr>
              <a:t> effective pain management </a:t>
            </a:r>
            <a:r>
              <a:rPr lang="fr-FR" sz="907" dirty="0" err="1">
                <a:solidFill>
                  <a:prstClr val="black"/>
                </a:solidFill>
                <a:latin typeface="Calibri" panose="020F0502020204030204"/>
              </a:rPr>
              <a:t>strategies</a:t>
            </a:r>
            <a:r>
              <a:rPr lang="fr-FR" sz="907" dirty="0">
                <a:solidFill>
                  <a:prstClr val="black"/>
                </a:solidFill>
                <a:latin typeface="Calibri" panose="020F0502020204030204"/>
              </a:rPr>
              <a:t>. </a:t>
            </a:r>
            <a:r>
              <a:rPr lang="fr-FR" sz="907" dirty="0" err="1">
                <a:solidFill>
                  <a:prstClr val="black"/>
                </a:solidFill>
                <a:latin typeface="Calibri" panose="020F0502020204030204"/>
              </a:rPr>
              <a:t>Regional</a:t>
            </a:r>
            <a:r>
              <a:rPr lang="fr-FR" sz="907" dirty="0">
                <a:solidFill>
                  <a:prstClr val="black"/>
                </a:solidFill>
                <a:latin typeface="Calibri" panose="020F0502020204030204"/>
              </a:rPr>
              <a:t> </a:t>
            </a:r>
            <a:r>
              <a:rPr lang="fr-FR" sz="907" dirty="0" err="1">
                <a:solidFill>
                  <a:prstClr val="black"/>
                </a:solidFill>
                <a:latin typeface="Calibri" panose="020F0502020204030204"/>
              </a:rPr>
              <a:t>anaesthesia</a:t>
            </a:r>
            <a:r>
              <a:rPr lang="fr-FR" sz="907" dirty="0">
                <a:solidFill>
                  <a:prstClr val="black"/>
                </a:solidFill>
                <a:latin typeface="Calibri" panose="020F0502020204030204"/>
              </a:rPr>
              <a:t>, </a:t>
            </a:r>
            <a:r>
              <a:rPr lang="fr-FR" sz="907" dirty="0" err="1">
                <a:solidFill>
                  <a:prstClr val="black"/>
                </a:solidFill>
                <a:latin typeface="Calibri" panose="020F0502020204030204"/>
              </a:rPr>
              <a:t>particularly</a:t>
            </a:r>
            <a:r>
              <a:rPr lang="fr-FR" sz="907" dirty="0">
                <a:solidFill>
                  <a:prstClr val="black"/>
                </a:solidFill>
                <a:latin typeface="Calibri" panose="020F0502020204030204"/>
              </a:rPr>
              <a:t> nerve blocks, are </a:t>
            </a:r>
            <a:r>
              <a:rPr lang="fr-FR" sz="907" dirty="0" err="1">
                <a:solidFill>
                  <a:prstClr val="black"/>
                </a:solidFill>
                <a:latin typeface="Calibri" panose="020F0502020204030204"/>
              </a:rPr>
              <a:t>used</a:t>
            </a:r>
            <a:r>
              <a:rPr lang="fr-FR" sz="907" dirty="0">
                <a:solidFill>
                  <a:prstClr val="black"/>
                </a:solidFill>
                <a:latin typeface="Calibri" panose="020F0502020204030204"/>
              </a:rPr>
              <a:t> for </a:t>
            </a:r>
            <a:r>
              <a:rPr lang="fr-FR" sz="907" dirty="0" err="1">
                <a:solidFill>
                  <a:prstClr val="black"/>
                </a:solidFill>
                <a:latin typeface="Calibri" panose="020F0502020204030204"/>
              </a:rPr>
              <a:t>their</a:t>
            </a:r>
            <a:r>
              <a:rPr lang="fr-FR" sz="907" dirty="0">
                <a:solidFill>
                  <a:prstClr val="black"/>
                </a:solidFill>
                <a:latin typeface="Calibri" panose="020F0502020204030204"/>
              </a:rPr>
              <a:t> </a:t>
            </a:r>
            <a:r>
              <a:rPr lang="fr-FR" sz="907" dirty="0" err="1">
                <a:solidFill>
                  <a:prstClr val="black"/>
                </a:solidFill>
                <a:latin typeface="Calibri" panose="020F0502020204030204"/>
              </a:rPr>
              <a:t>efficacy</a:t>
            </a:r>
            <a:r>
              <a:rPr lang="fr-FR" sz="907" dirty="0">
                <a:solidFill>
                  <a:prstClr val="black"/>
                </a:solidFill>
                <a:latin typeface="Calibri" panose="020F0502020204030204"/>
              </a:rPr>
              <a:t> in </a:t>
            </a:r>
            <a:r>
              <a:rPr lang="fr-FR" sz="907" dirty="0" err="1">
                <a:solidFill>
                  <a:prstClr val="black"/>
                </a:solidFill>
                <a:latin typeface="Calibri" panose="020F0502020204030204"/>
              </a:rPr>
              <a:t>managing</a:t>
            </a:r>
            <a:r>
              <a:rPr lang="fr-FR" sz="907" dirty="0">
                <a:solidFill>
                  <a:prstClr val="black"/>
                </a:solidFill>
                <a:latin typeface="Calibri" panose="020F0502020204030204"/>
              </a:rPr>
              <a:t> pain </a:t>
            </a:r>
            <a:r>
              <a:rPr lang="fr-FR" sz="907" dirty="0" err="1">
                <a:solidFill>
                  <a:prstClr val="black"/>
                </a:solidFill>
                <a:latin typeface="Calibri" panose="020F0502020204030204"/>
              </a:rPr>
              <a:t>thus</a:t>
            </a:r>
            <a:r>
              <a:rPr lang="fr-FR" sz="907" dirty="0">
                <a:solidFill>
                  <a:prstClr val="black"/>
                </a:solidFill>
                <a:latin typeface="Calibri" panose="020F0502020204030204"/>
              </a:rPr>
              <a:t> </a:t>
            </a:r>
            <a:r>
              <a:rPr lang="fr-FR" sz="907" dirty="0" err="1">
                <a:solidFill>
                  <a:prstClr val="black"/>
                </a:solidFill>
                <a:latin typeface="Calibri" panose="020F0502020204030204"/>
              </a:rPr>
              <a:t>improving</a:t>
            </a:r>
            <a:r>
              <a:rPr lang="fr-FR" sz="907" dirty="0">
                <a:solidFill>
                  <a:prstClr val="black"/>
                </a:solidFill>
                <a:latin typeface="Calibri" panose="020F0502020204030204"/>
              </a:rPr>
              <a:t> patient </a:t>
            </a:r>
            <a:r>
              <a:rPr lang="fr-FR" sz="907" dirty="0" err="1">
                <a:solidFill>
                  <a:prstClr val="black"/>
                </a:solidFill>
                <a:latin typeface="Calibri" panose="020F0502020204030204"/>
              </a:rPr>
              <a:t>outcomes</a:t>
            </a:r>
            <a:r>
              <a:rPr lang="fr-FR" sz="907" dirty="0">
                <a:solidFill>
                  <a:prstClr val="black"/>
                </a:solidFill>
                <a:latin typeface="Calibri" panose="020F0502020204030204"/>
              </a:rPr>
              <a:t>. This </a:t>
            </a:r>
            <a:r>
              <a:rPr lang="fr-FR" sz="907" dirty="0" err="1">
                <a:solidFill>
                  <a:prstClr val="black"/>
                </a:solidFill>
                <a:latin typeface="Calibri" panose="020F0502020204030204"/>
              </a:rPr>
              <a:t>retrospective</a:t>
            </a:r>
            <a:r>
              <a:rPr lang="fr-FR" sz="907" dirty="0">
                <a:solidFill>
                  <a:prstClr val="black"/>
                </a:solidFill>
                <a:latin typeface="Calibri" panose="020F0502020204030204"/>
              </a:rPr>
              <a:t> audit </a:t>
            </a:r>
            <a:r>
              <a:rPr lang="fr-FR" sz="907" dirty="0" err="1">
                <a:solidFill>
                  <a:prstClr val="black"/>
                </a:solidFill>
                <a:latin typeface="Calibri" panose="020F0502020204030204"/>
              </a:rPr>
              <a:t>reviews</a:t>
            </a:r>
            <a:r>
              <a:rPr lang="fr-FR" sz="907" dirty="0">
                <a:solidFill>
                  <a:prstClr val="black"/>
                </a:solidFill>
                <a:latin typeface="Calibri" panose="020F0502020204030204"/>
              </a:rPr>
              <a:t> the </a:t>
            </a:r>
            <a:r>
              <a:rPr lang="fr-FR" sz="907" dirty="0" err="1">
                <a:solidFill>
                  <a:prstClr val="black"/>
                </a:solidFill>
                <a:latin typeface="Calibri" panose="020F0502020204030204"/>
              </a:rPr>
              <a:t>outcomes</a:t>
            </a:r>
            <a:r>
              <a:rPr lang="fr-FR" sz="907" dirty="0">
                <a:solidFill>
                  <a:prstClr val="black"/>
                </a:solidFill>
                <a:latin typeface="Calibri" panose="020F0502020204030204"/>
              </a:rPr>
              <a:t> of </a:t>
            </a:r>
            <a:r>
              <a:rPr lang="fr-FR" sz="907" dirty="0" err="1">
                <a:solidFill>
                  <a:prstClr val="black"/>
                </a:solidFill>
                <a:latin typeface="Calibri" panose="020F0502020204030204"/>
              </a:rPr>
              <a:t>regional</a:t>
            </a:r>
            <a:r>
              <a:rPr lang="fr-FR" sz="907" dirty="0">
                <a:solidFill>
                  <a:prstClr val="black"/>
                </a:solidFill>
                <a:latin typeface="Calibri" panose="020F0502020204030204"/>
              </a:rPr>
              <a:t> </a:t>
            </a:r>
            <a:r>
              <a:rPr lang="fr-FR" sz="907" dirty="0" err="1">
                <a:solidFill>
                  <a:prstClr val="black"/>
                </a:solidFill>
                <a:latin typeface="Calibri" panose="020F0502020204030204"/>
              </a:rPr>
              <a:t>anaesthesia</a:t>
            </a:r>
            <a:r>
              <a:rPr lang="fr-FR" sz="907" dirty="0">
                <a:solidFill>
                  <a:prstClr val="black"/>
                </a:solidFill>
                <a:latin typeface="Calibri" panose="020F0502020204030204"/>
              </a:rPr>
              <a:t> in patients </a:t>
            </a:r>
            <a:r>
              <a:rPr lang="fr-FR" sz="907" dirty="0" err="1">
                <a:solidFill>
                  <a:prstClr val="black"/>
                </a:solidFill>
                <a:latin typeface="Calibri" panose="020F0502020204030204"/>
              </a:rPr>
              <a:t>with</a:t>
            </a:r>
            <a:r>
              <a:rPr lang="fr-FR" sz="907" dirty="0">
                <a:solidFill>
                  <a:prstClr val="black"/>
                </a:solidFill>
                <a:latin typeface="Calibri" panose="020F0502020204030204"/>
              </a:rPr>
              <a:t> </a:t>
            </a:r>
            <a:r>
              <a:rPr lang="fr-FR" sz="907" dirty="0" err="1">
                <a:solidFill>
                  <a:prstClr val="black"/>
                </a:solidFill>
                <a:latin typeface="Calibri" panose="020F0502020204030204"/>
              </a:rPr>
              <a:t>rib</a:t>
            </a:r>
            <a:r>
              <a:rPr lang="fr-FR" sz="907" dirty="0">
                <a:solidFill>
                  <a:prstClr val="black"/>
                </a:solidFill>
                <a:latin typeface="Calibri" panose="020F0502020204030204"/>
              </a:rPr>
              <a:t> fractures at SRFT.</a:t>
            </a:r>
            <a:endParaRPr lang="ar-EG" sz="907" dirty="0">
              <a:solidFill>
                <a:prstClr val="black"/>
              </a:solidFill>
              <a:latin typeface="Calibri" panose="020F0502020204030204"/>
              <a:cs typeface="Arial" panose="020B0604020202020204" pitchFamily="34" charset="0"/>
            </a:endParaRPr>
          </a:p>
          <a:p>
            <a:pPr algn="just" defTabSz="207401"/>
            <a:endParaRPr lang="ar-EG" sz="907" dirty="0">
              <a:solidFill>
                <a:prstClr val="black"/>
              </a:solidFill>
              <a:latin typeface="Calibri" panose="020F0502020204030204"/>
              <a:ea typeface="Calibri"/>
              <a:cs typeface="Calibri"/>
            </a:endParaRPr>
          </a:p>
          <a:p>
            <a:pPr algn="just" defTabSz="207401"/>
            <a:endParaRPr lang="fr-FR" sz="544" b="1" dirty="0">
              <a:solidFill>
                <a:prstClr val="black"/>
              </a:solidFill>
              <a:latin typeface="Calibri" panose="020F0502020204030204"/>
              <a:cs typeface="Arial"/>
            </a:endParaRPr>
          </a:p>
          <a:p>
            <a:pPr algn="just" defTabSz="207401"/>
            <a:r>
              <a:rPr lang="fr-FR" sz="1588" b="1" dirty="0">
                <a:solidFill>
                  <a:prstClr val="black"/>
                </a:solidFill>
                <a:latin typeface="Calibri" panose="020F0502020204030204"/>
                <a:cs typeface="Arial"/>
              </a:rPr>
              <a:t>Objectives</a:t>
            </a:r>
            <a:endParaRPr lang="fr-FR" sz="794" dirty="0">
              <a:solidFill>
                <a:prstClr val="black"/>
              </a:solidFill>
              <a:latin typeface="Calibri" panose="020F0502020204030204"/>
              <a:cs typeface="Arial" panose="020B0604020202020204" pitchFamily="34" charset="0"/>
            </a:endParaRPr>
          </a:p>
          <a:p>
            <a:pPr algn="just" defTabSz="207401"/>
            <a:endParaRPr lang="en-GB" sz="907" dirty="0">
              <a:solidFill>
                <a:prstClr val="black"/>
              </a:solidFill>
              <a:latin typeface="Calibri" panose="020F0502020204030204"/>
            </a:endParaRPr>
          </a:p>
          <a:p>
            <a:pPr algn="just" defTabSz="207401"/>
            <a:r>
              <a:rPr lang="en-GB" sz="907" dirty="0">
                <a:solidFill>
                  <a:prstClr val="black"/>
                </a:solidFill>
                <a:latin typeface="Calibri" panose="020F0502020204030204"/>
              </a:rPr>
              <a:t>The primary objective of this audit was to evaluate the proportion of rib fracture patients receiving regional anaesthesia and their impact on pain scores and clinical outcomes. Secondary objectives included assessing the duration and complications of catheter use and the effects on spirometry results.</a:t>
            </a:r>
            <a:endParaRPr lang="ar-EG" sz="907" dirty="0">
              <a:solidFill>
                <a:prstClr val="black"/>
              </a:solidFill>
              <a:latin typeface="Calibri" panose="020F0502020204030204"/>
              <a:cs typeface="Arial" panose="020B0604020202020204" pitchFamily="34" charset="0"/>
            </a:endParaRPr>
          </a:p>
          <a:p>
            <a:pPr algn="just" defTabSz="207401"/>
            <a:endParaRPr lang="fr-FR" sz="544" b="1" dirty="0">
              <a:solidFill>
                <a:prstClr val="black"/>
              </a:solidFill>
              <a:latin typeface="Calibri" panose="020F0502020204030204"/>
              <a:cs typeface="Arial"/>
            </a:endParaRPr>
          </a:p>
          <a:p>
            <a:pPr algn="just" defTabSz="207401"/>
            <a:endParaRPr lang="fr-FR" sz="544" b="1" dirty="0">
              <a:solidFill>
                <a:prstClr val="black"/>
              </a:solidFill>
              <a:latin typeface="Calibri" panose="020F0502020204030204"/>
              <a:cs typeface="Arial"/>
            </a:endParaRPr>
          </a:p>
          <a:p>
            <a:pPr algn="just" defTabSz="207401"/>
            <a:r>
              <a:rPr lang="fr-FR" sz="1588" b="1" dirty="0">
                <a:solidFill>
                  <a:prstClr val="black"/>
                </a:solidFill>
                <a:latin typeface="Calibri" panose="020F0502020204030204"/>
                <a:cs typeface="Arial"/>
              </a:rPr>
              <a:t>Methods</a:t>
            </a:r>
            <a:endParaRPr lang="fr-FR" sz="1588" b="1" dirty="0">
              <a:solidFill>
                <a:prstClr val="black"/>
              </a:solidFill>
              <a:latin typeface="Calibri" panose="020F0502020204030204"/>
              <a:ea typeface="Calibri" panose="020F0502020204030204"/>
              <a:cs typeface="Arial"/>
            </a:endParaRPr>
          </a:p>
          <a:p>
            <a:pPr algn="just" defTabSz="207401"/>
            <a:r>
              <a:rPr lang="en-GB" sz="907" dirty="0">
                <a:solidFill>
                  <a:prstClr val="black"/>
                </a:solidFill>
                <a:latin typeface="Calibri" panose="020F0502020204030204"/>
              </a:rPr>
              <a:t>A retrospective analysis was conducted on 486 patients with rib fractures admitted to SRFT. Data collected included patient usage of nerve blocks, pain scores, spirometry results and clinical outcomes. Pain scores were measured using Functional Pain Scores (FPS) at various time points: on first contact, immediately before the block, on the same day after the block, and on days 1, 2, and 3 post-block.  These scores are measure ability to deep breath, cough and mobilise, regardless of the presence of absence of pain.  Spirometry results were also recorded.</a:t>
            </a:r>
          </a:p>
          <a:p>
            <a:pPr algn="just" defTabSz="207401"/>
            <a:endParaRPr lang="fr-FR" sz="716" dirty="0">
              <a:solidFill>
                <a:prstClr val="black"/>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4EFF426D-5002-8A4E-9AD5-DBF6D5B3DDF0}"/>
              </a:ext>
            </a:extLst>
          </p:cNvPr>
          <p:cNvSpPr txBox="1"/>
          <p:nvPr/>
        </p:nvSpPr>
        <p:spPr>
          <a:xfrm>
            <a:off x="1058298" y="55817"/>
            <a:ext cx="6527843" cy="991115"/>
          </a:xfrm>
          <a:prstGeom prst="rect">
            <a:avLst/>
          </a:prstGeom>
          <a:noFill/>
        </p:spPr>
        <p:txBody>
          <a:bodyPr wrap="square" lIns="41476" tIns="20738" rIns="41476" bIns="20738" rtlCol="0" anchor="t">
            <a:spAutoFit/>
          </a:bodyPr>
          <a:lstStyle/>
          <a:p>
            <a:pPr defTabSz="207401"/>
            <a:r>
              <a:rPr lang="fr-FR" sz="2177" b="1" dirty="0">
                <a:solidFill>
                  <a:prstClr val="black"/>
                </a:solidFill>
                <a:latin typeface="Calibri" panose="020F0502020204030204"/>
                <a:ea typeface="Calibri" panose="020F0502020204030204"/>
                <a:cs typeface="Calibri"/>
              </a:rPr>
              <a:t>The Use of </a:t>
            </a:r>
            <a:r>
              <a:rPr lang="fr-FR" sz="2177" b="1" dirty="0" err="1">
                <a:solidFill>
                  <a:prstClr val="black"/>
                </a:solidFill>
                <a:latin typeface="Calibri" panose="020F0502020204030204"/>
                <a:ea typeface="Calibri" panose="020F0502020204030204"/>
                <a:cs typeface="Calibri"/>
              </a:rPr>
              <a:t>Regional</a:t>
            </a:r>
            <a:r>
              <a:rPr lang="fr-FR" sz="2177" b="1" dirty="0">
                <a:solidFill>
                  <a:prstClr val="black"/>
                </a:solidFill>
                <a:latin typeface="Calibri" panose="020F0502020204030204"/>
                <a:ea typeface="Calibri" panose="020F0502020204030204"/>
                <a:cs typeface="Calibri"/>
              </a:rPr>
              <a:t> </a:t>
            </a:r>
            <a:r>
              <a:rPr lang="fr-FR" sz="2177" b="1" dirty="0" err="1">
                <a:solidFill>
                  <a:prstClr val="black"/>
                </a:solidFill>
                <a:latin typeface="Calibri" panose="020F0502020204030204"/>
                <a:ea typeface="Calibri" panose="020F0502020204030204"/>
                <a:cs typeface="Calibri"/>
              </a:rPr>
              <a:t>Anaesthesia</a:t>
            </a:r>
            <a:r>
              <a:rPr lang="fr-FR" sz="2177" b="1" dirty="0">
                <a:solidFill>
                  <a:prstClr val="black"/>
                </a:solidFill>
                <a:latin typeface="Calibri" panose="020F0502020204030204"/>
                <a:ea typeface="Calibri" panose="020F0502020204030204"/>
                <a:cs typeface="Calibri"/>
              </a:rPr>
              <a:t> for </a:t>
            </a:r>
            <a:r>
              <a:rPr lang="fr-FR" sz="2177" b="1" dirty="0" err="1">
                <a:solidFill>
                  <a:prstClr val="black"/>
                </a:solidFill>
                <a:latin typeface="Calibri" panose="020F0502020204030204"/>
                <a:ea typeface="Calibri" panose="020F0502020204030204"/>
                <a:cs typeface="Calibri"/>
              </a:rPr>
              <a:t>Rib</a:t>
            </a:r>
            <a:r>
              <a:rPr lang="fr-FR" sz="2177" b="1" dirty="0">
                <a:solidFill>
                  <a:prstClr val="black"/>
                </a:solidFill>
                <a:latin typeface="Calibri" panose="020F0502020204030204"/>
                <a:ea typeface="Calibri" panose="020F0502020204030204"/>
                <a:cs typeface="Calibri"/>
              </a:rPr>
              <a:t> Fractures at Salford Royal Hospital</a:t>
            </a:r>
            <a:endParaRPr lang="en-US" sz="816" dirty="0">
              <a:solidFill>
                <a:prstClr val="black"/>
              </a:solidFill>
              <a:latin typeface="Calibri" panose="020F0502020204030204"/>
            </a:endParaRPr>
          </a:p>
          <a:p>
            <a:pPr defTabSz="207401"/>
            <a:r>
              <a:rPr lang="en-GB" sz="907" dirty="0" err="1">
                <a:solidFill>
                  <a:prstClr val="black"/>
                </a:solidFill>
                <a:latin typeface="Calibri" panose="020F0502020204030204"/>
              </a:rPr>
              <a:t>Kodous</a:t>
            </a:r>
            <a:r>
              <a:rPr lang="en-GB" sz="907" dirty="0">
                <a:solidFill>
                  <a:prstClr val="black"/>
                </a:solidFill>
                <a:latin typeface="Calibri" panose="020F0502020204030204"/>
              </a:rPr>
              <a:t> M, Radwan M, Mills J.</a:t>
            </a:r>
            <a:endParaRPr lang="en-GB" sz="907" dirty="0">
              <a:solidFill>
                <a:prstClr val="black"/>
              </a:solidFill>
              <a:latin typeface="Calibri" panose="020F0502020204030204"/>
              <a:cs typeface="Calibri"/>
            </a:endParaRPr>
          </a:p>
          <a:p>
            <a:pPr defTabSz="207401"/>
            <a:r>
              <a:rPr lang="en-GB" sz="907" dirty="0">
                <a:solidFill>
                  <a:prstClr val="black"/>
                </a:solidFill>
                <a:latin typeface="Calibri" panose="020F0502020204030204"/>
              </a:rPr>
              <a:t>Salford Royal Hospital</a:t>
            </a:r>
            <a:endParaRPr lang="en-GB" sz="907" baseline="30000" dirty="0">
              <a:solidFill>
                <a:prstClr val="black"/>
              </a:solidFill>
              <a:latin typeface="Calibri" panose="020F0502020204030204"/>
            </a:endParaRPr>
          </a:p>
        </p:txBody>
      </p:sp>
      <p:sp>
        <p:nvSpPr>
          <p:cNvPr id="28" name="Rectangle 27">
            <a:extLst>
              <a:ext uri="{FF2B5EF4-FFF2-40B4-BE49-F238E27FC236}">
                <a16:creationId xmlns:a16="http://schemas.microsoft.com/office/drawing/2014/main" id="{F4CB5FCB-06A2-C042-8DEF-7337ACC8FF77}"/>
              </a:ext>
            </a:extLst>
          </p:cNvPr>
          <p:cNvSpPr/>
          <p:nvPr/>
        </p:nvSpPr>
        <p:spPr>
          <a:xfrm>
            <a:off x="6476285" y="1256903"/>
            <a:ext cx="2922175" cy="50939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207401"/>
            <a:r>
              <a:rPr lang="fr-FR" sz="1591" b="1" dirty="0">
                <a:solidFill>
                  <a:prstClr val="black"/>
                </a:solidFill>
                <a:latin typeface="Calibri" panose="020F0502020204030204"/>
                <a:cs typeface="Arial" panose="020B0604020202020204" pitchFamily="34" charset="0"/>
              </a:rPr>
              <a:t>Conclusion</a:t>
            </a:r>
          </a:p>
          <a:p>
            <a:pPr defTabSz="207401"/>
            <a:r>
              <a:rPr lang="en-GB" sz="907" dirty="0">
                <a:solidFill>
                  <a:prstClr val="black"/>
                </a:solidFill>
                <a:latin typeface="Calibri" panose="020F0502020204030204"/>
              </a:rPr>
              <a:t> </a:t>
            </a:r>
            <a:endParaRPr lang="en-GB" sz="907" dirty="0">
              <a:solidFill>
                <a:prstClr val="black"/>
              </a:solidFill>
              <a:latin typeface="Calibri" panose="020F0502020204030204"/>
              <a:cs typeface="Calibri"/>
            </a:endParaRPr>
          </a:p>
          <a:p>
            <a:pPr defTabSz="207401"/>
            <a:endParaRPr lang="en-GB" sz="907" dirty="0">
              <a:solidFill>
                <a:prstClr val="black"/>
              </a:solidFill>
              <a:latin typeface="Calibri" panose="020F0502020204030204"/>
              <a:cs typeface="Calibri"/>
            </a:endParaRPr>
          </a:p>
          <a:p>
            <a:pPr defTabSz="207401"/>
            <a:r>
              <a:rPr lang="en-GB" sz="907" dirty="0">
                <a:solidFill>
                  <a:prstClr val="black"/>
                </a:solidFill>
                <a:latin typeface="Calibri" panose="020F0502020204030204"/>
              </a:rPr>
              <a:t>A total of 86 blocks were performed on patients with rib fractures. Note: There is a significant amount of missing data in the FPS and spirometry sections. Although the data we have is positive, it is incomplete.</a:t>
            </a:r>
            <a:endParaRPr lang="en-GB" sz="816" dirty="0">
              <a:solidFill>
                <a:prstClr val="black"/>
              </a:solidFill>
              <a:latin typeface="Calibri" panose="020F0502020204030204"/>
            </a:endParaRPr>
          </a:p>
          <a:p>
            <a:pPr defTabSz="207401"/>
            <a:endParaRPr lang="en-GB" sz="907" dirty="0">
              <a:solidFill>
                <a:prstClr val="black"/>
              </a:solidFill>
              <a:latin typeface="Calibri" panose="020F0502020204030204"/>
            </a:endParaRPr>
          </a:p>
          <a:p>
            <a:pPr defTabSz="207401"/>
            <a:r>
              <a:rPr lang="fr-FR" sz="907" dirty="0">
                <a:solidFill>
                  <a:prstClr val="black"/>
                </a:solidFill>
                <a:latin typeface="Calibri" panose="020F0502020204030204"/>
              </a:rPr>
              <a:t>The audit highlights the utilisation of </a:t>
            </a:r>
            <a:r>
              <a:rPr lang="fr-FR" sz="907" dirty="0" err="1">
                <a:solidFill>
                  <a:prstClr val="black"/>
                </a:solidFill>
                <a:latin typeface="Calibri" panose="020F0502020204030204"/>
              </a:rPr>
              <a:t>regional</a:t>
            </a:r>
            <a:r>
              <a:rPr lang="fr-FR" sz="907" dirty="0">
                <a:solidFill>
                  <a:prstClr val="black"/>
                </a:solidFill>
                <a:latin typeface="Calibri" panose="020F0502020204030204"/>
              </a:rPr>
              <a:t> </a:t>
            </a:r>
            <a:r>
              <a:rPr lang="fr-FR" sz="907" dirty="0" err="1">
                <a:solidFill>
                  <a:prstClr val="black"/>
                </a:solidFill>
                <a:latin typeface="Calibri" panose="020F0502020204030204"/>
              </a:rPr>
              <a:t>anaesthesia</a:t>
            </a:r>
            <a:r>
              <a:rPr lang="fr-FR" sz="907" dirty="0">
                <a:solidFill>
                  <a:prstClr val="black"/>
                </a:solidFill>
                <a:latin typeface="Calibri" panose="020F0502020204030204"/>
              </a:rPr>
              <a:t> in </a:t>
            </a:r>
            <a:r>
              <a:rPr lang="fr-FR" sz="907" dirty="0" err="1">
                <a:solidFill>
                  <a:prstClr val="black"/>
                </a:solidFill>
                <a:latin typeface="Calibri" panose="020F0502020204030204"/>
              </a:rPr>
              <a:t>rib</a:t>
            </a:r>
            <a:r>
              <a:rPr lang="fr-FR" sz="907" dirty="0">
                <a:solidFill>
                  <a:prstClr val="black"/>
                </a:solidFill>
                <a:latin typeface="Calibri" panose="020F0502020204030204"/>
              </a:rPr>
              <a:t> fracture management at SRFT. The </a:t>
            </a:r>
            <a:r>
              <a:rPr lang="fr-FR" sz="907" dirty="0" err="1">
                <a:solidFill>
                  <a:prstClr val="black"/>
                </a:solidFill>
                <a:latin typeface="Calibri" panose="020F0502020204030204"/>
              </a:rPr>
              <a:t>limited</a:t>
            </a:r>
            <a:r>
              <a:rPr lang="fr-FR" sz="907" dirty="0">
                <a:solidFill>
                  <a:prstClr val="black"/>
                </a:solidFill>
                <a:latin typeface="Calibri" panose="020F0502020204030204"/>
              </a:rPr>
              <a:t> data </a:t>
            </a:r>
            <a:r>
              <a:rPr lang="fr-FR" sz="907" dirty="0" err="1">
                <a:solidFill>
                  <a:prstClr val="black"/>
                </a:solidFill>
                <a:latin typeface="Calibri" panose="020F0502020204030204"/>
              </a:rPr>
              <a:t>we</a:t>
            </a:r>
            <a:r>
              <a:rPr lang="fr-FR" sz="907" dirty="0">
                <a:solidFill>
                  <a:prstClr val="black"/>
                </a:solidFill>
                <a:latin typeface="Calibri" panose="020F0502020204030204"/>
              </a:rPr>
              <a:t> </a:t>
            </a:r>
            <a:r>
              <a:rPr lang="fr-FR" sz="907" dirty="0" err="1">
                <a:solidFill>
                  <a:prstClr val="black"/>
                </a:solidFill>
                <a:latin typeface="Calibri" panose="020F0502020204030204"/>
              </a:rPr>
              <a:t>had</a:t>
            </a:r>
            <a:r>
              <a:rPr lang="fr-FR" sz="907" dirty="0">
                <a:solidFill>
                  <a:prstClr val="black"/>
                </a:solidFill>
                <a:latin typeface="Calibri" panose="020F0502020204030204"/>
              </a:rPr>
              <a:t> </a:t>
            </a:r>
            <a:r>
              <a:rPr lang="fr-FR" sz="907" dirty="0" err="1">
                <a:solidFill>
                  <a:prstClr val="black"/>
                </a:solidFill>
                <a:latin typeface="Calibri" panose="020F0502020204030204"/>
              </a:rPr>
              <a:t>demonstrated</a:t>
            </a:r>
            <a:r>
              <a:rPr lang="fr-FR" sz="907" dirty="0">
                <a:solidFill>
                  <a:prstClr val="black"/>
                </a:solidFill>
                <a:latin typeface="Calibri" panose="020F0502020204030204"/>
              </a:rPr>
              <a:t> </a:t>
            </a:r>
            <a:r>
              <a:rPr lang="fr-FR" sz="907" dirty="0" err="1">
                <a:solidFill>
                  <a:prstClr val="black"/>
                </a:solidFill>
                <a:latin typeface="Calibri" panose="020F0502020204030204"/>
              </a:rPr>
              <a:t>benefits</a:t>
            </a:r>
            <a:r>
              <a:rPr lang="fr-FR" sz="907" dirty="0">
                <a:solidFill>
                  <a:prstClr val="black"/>
                </a:solidFill>
                <a:latin typeface="Calibri" panose="020F0502020204030204"/>
              </a:rPr>
              <a:t> in </a:t>
            </a:r>
            <a:r>
              <a:rPr lang="fr-FR" sz="907" dirty="0" err="1">
                <a:solidFill>
                  <a:prstClr val="black"/>
                </a:solidFill>
                <a:latin typeface="Calibri" panose="020F0502020204030204"/>
              </a:rPr>
              <a:t>both</a:t>
            </a:r>
            <a:r>
              <a:rPr lang="fr-FR" sz="907" dirty="0">
                <a:solidFill>
                  <a:prstClr val="black"/>
                </a:solidFill>
                <a:latin typeface="Calibri" panose="020F0502020204030204"/>
              </a:rPr>
              <a:t> FPS and </a:t>
            </a:r>
            <a:r>
              <a:rPr lang="fr-FR" sz="907" dirty="0" err="1">
                <a:solidFill>
                  <a:prstClr val="black"/>
                </a:solidFill>
                <a:latin typeface="Calibri" panose="020F0502020204030204"/>
              </a:rPr>
              <a:t>spirometry</a:t>
            </a:r>
            <a:r>
              <a:rPr lang="fr-FR" sz="907" dirty="0">
                <a:solidFill>
                  <a:prstClr val="black"/>
                </a:solidFill>
                <a:latin typeface="Calibri" panose="020F0502020204030204"/>
              </a:rPr>
              <a:t>.  </a:t>
            </a:r>
            <a:endParaRPr lang="fr-FR" sz="907" dirty="0">
              <a:solidFill>
                <a:prstClr val="black"/>
              </a:solidFill>
              <a:latin typeface="Calibri" panose="020F0502020204030204"/>
              <a:ea typeface="Calibri"/>
              <a:cs typeface="Calibri"/>
            </a:endParaRPr>
          </a:p>
          <a:p>
            <a:pPr defTabSz="207401"/>
            <a:endParaRPr lang="fr-FR" sz="726" b="1" dirty="0">
              <a:solidFill>
                <a:prstClr val="black"/>
              </a:solidFill>
              <a:latin typeface="Calibri" panose="020F0502020204030204"/>
              <a:cs typeface="Arial" panose="020B0604020202020204" pitchFamily="34" charset="0"/>
            </a:endParaRPr>
          </a:p>
          <a:p>
            <a:pPr defTabSz="207401"/>
            <a:endParaRPr lang="fr-FR" sz="726" b="1" dirty="0">
              <a:solidFill>
                <a:prstClr val="black"/>
              </a:solidFill>
              <a:latin typeface="Calibri" panose="020F0502020204030204"/>
              <a:cs typeface="Arial" panose="020B0604020202020204" pitchFamily="34" charset="0"/>
            </a:endParaRPr>
          </a:p>
          <a:p>
            <a:pPr defTabSz="207401"/>
            <a:r>
              <a:rPr lang="fr-FR" sz="1591" b="1" dirty="0" err="1">
                <a:solidFill>
                  <a:prstClr val="black"/>
                </a:solidFill>
                <a:latin typeface="Calibri" panose="020F0502020204030204"/>
                <a:cs typeface="Arial" panose="020B0604020202020204" pitchFamily="34" charset="0"/>
              </a:rPr>
              <a:t>Recommendations</a:t>
            </a:r>
            <a:endParaRPr lang="fr-FR" sz="716" dirty="0">
              <a:solidFill>
                <a:prstClr val="black"/>
              </a:solidFill>
              <a:latin typeface="Arial" panose="020B0604020202020204" pitchFamily="34" charset="0"/>
              <a:cs typeface="Arial" panose="020B0604020202020204" pitchFamily="34" charset="0"/>
            </a:endParaRPr>
          </a:p>
          <a:p>
            <a:pPr defTabSz="207401"/>
            <a:endParaRPr lang="en-GB" sz="816" dirty="0">
              <a:solidFill>
                <a:prstClr val="black"/>
              </a:solidFill>
              <a:latin typeface="Calibri" panose="020F0502020204030204"/>
              <a:cs typeface="Calibri"/>
            </a:endParaRPr>
          </a:p>
          <a:p>
            <a:pPr defTabSz="207401"/>
            <a:r>
              <a:rPr lang="en-GB" sz="907" dirty="0">
                <a:solidFill>
                  <a:prstClr val="black"/>
                </a:solidFill>
                <a:latin typeface="Calibri" panose="020F0502020204030204"/>
                <a:cs typeface="Calibri"/>
              </a:rPr>
              <a:t>We  recommend the current early referral for pain services to review the need for a block. The data we have suggests the blocks are effective, however the a prospective audit would be better to ensure complete data collection given the quantity of missing data we have.</a:t>
            </a:r>
          </a:p>
          <a:p>
            <a:pPr defTabSz="207401"/>
            <a:endParaRPr lang="fr-FR" sz="816" dirty="0">
              <a:solidFill>
                <a:prstClr val="black"/>
              </a:solidFill>
              <a:latin typeface="Calibri" panose="020F0502020204030204"/>
              <a:cs typeface="Calibri"/>
            </a:endParaRPr>
          </a:p>
          <a:p>
            <a:pPr defTabSz="207401"/>
            <a:endParaRPr lang="fr-FR" sz="816" dirty="0">
              <a:solidFill>
                <a:prstClr val="black"/>
              </a:solidFill>
              <a:latin typeface="Arial" panose="020B0604020202020204" pitchFamily="34" charset="0"/>
              <a:cs typeface="Arial" panose="020B0604020202020204" pitchFamily="34" charset="0"/>
            </a:endParaRPr>
          </a:p>
          <a:p>
            <a:pPr defTabSz="207401"/>
            <a:endParaRPr lang="fr-FR" sz="816" dirty="0">
              <a:solidFill>
                <a:prstClr val="black"/>
              </a:solidFill>
              <a:latin typeface="Arial" panose="020B0604020202020204" pitchFamily="34" charset="0"/>
              <a:cs typeface="Arial" panose="020B0604020202020204" pitchFamily="34" charset="0"/>
            </a:endParaRPr>
          </a:p>
          <a:p>
            <a:pPr defTabSz="207401"/>
            <a:r>
              <a:rPr lang="fr-FR" sz="1588" b="1" dirty="0" err="1">
                <a:solidFill>
                  <a:prstClr val="black"/>
                </a:solidFill>
                <a:latin typeface="Calibri" panose="020F0502020204030204"/>
                <a:cs typeface="Arial"/>
              </a:rPr>
              <a:t>References</a:t>
            </a:r>
            <a:endParaRPr lang="fr-FR" sz="794" dirty="0">
              <a:solidFill>
                <a:prstClr val="black"/>
              </a:solidFill>
              <a:latin typeface="Calibri" panose="020F0502020204030204"/>
              <a:ea typeface="Calibri" panose="020F0502020204030204"/>
              <a:cs typeface="Arial"/>
            </a:endParaRPr>
          </a:p>
          <a:p>
            <a:pPr marL="129626" indent="-129626" defTabSz="207401">
              <a:buFont typeface="Arial" panose="020F0302020204030204"/>
              <a:buChar char="•"/>
            </a:pPr>
            <a:endParaRPr lang="en-GB" sz="816" dirty="0">
              <a:solidFill>
                <a:prstClr val="black"/>
              </a:solidFill>
              <a:latin typeface="Times New Roman"/>
              <a:cs typeface="Times New Roman"/>
            </a:endParaRPr>
          </a:p>
          <a:p>
            <a:pPr marL="129626" indent="-129626" defTabSz="207401">
              <a:buFont typeface="Arial" panose="020F0302020204030204"/>
              <a:buChar char="•"/>
            </a:pPr>
            <a:r>
              <a:rPr lang="en-GB" sz="816" dirty="0">
                <a:solidFill>
                  <a:prstClr val="black"/>
                </a:solidFill>
                <a:latin typeface="Times New Roman"/>
                <a:cs typeface="Times New Roman"/>
              </a:rPr>
              <a:t>Smith, J., et al. (2022). "Multimodal Analgesia in Rib Fracture Management: A Comprehensive Review." Journal of Trauma and Acute Care Surgery, 83(4), 715-723.</a:t>
            </a:r>
            <a:endParaRPr lang="ar-EG" sz="816" dirty="0">
              <a:solidFill>
                <a:prstClr val="black"/>
              </a:solidFill>
              <a:latin typeface="Times New Roman"/>
              <a:cs typeface="Times New Roman"/>
            </a:endParaRPr>
          </a:p>
          <a:p>
            <a:pPr marL="129626" indent="-129626" defTabSz="207401">
              <a:buFont typeface="Arial" panose="020F0302020204030204"/>
              <a:buChar char="•"/>
            </a:pPr>
            <a:endParaRPr lang="ar-EG" sz="816" dirty="0">
              <a:solidFill>
                <a:prstClr val="black"/>
              </a:solidFill>
              <a:latin typeface="Times New Roman"/>
              <a:cs typeface="Times New Roman"/>
            </a:endParaRPr>
          </a:p>
          <a:p>
            <a:pPr marL="129626" indent="-129626" defTabSz="207401">
              <a:buFont typeface="Arial" panose="020F0302020204030204"/>
              <a:buChar char="•"/>
            </a:pPr>
            <a:endParaRPr lang="en-GB" sz="816" dirty="0">
              <a:solidFill>
                <a:prstClr val="black"/>
              </a:solidFill>
              <a:latin typeface="Times New Roman"/>
              <a:cs typeface="Times New Roman"/>
            </a:endParaRPr>
          </a:p>
          <a:p>
            <a:pPr defTabSz="207401">
              <a:buFontTx/>
              <a:buAutoNum type="arabicPeriod"/>
            </a:pPr>
            <a:endParaRPr lang="en-GB" sz="726" dirty="0">
              <a:solidFill>
                <a:prstClr val="black"/>
              </a:solidFill>
              <a:latin typeface="Helvetica Neue" panose="02000503000000020004" pitchFamily="2" charset="0"/>
            </a:endParaRPr>
          </a:p>
          <a:p>
            <a:pPr defTabSz="207401"/>
            <a:endParaRPr lang="fr-FR" sz="796" dirty="0">
              <a:solidFill>
                <a:prstClr val="black"/>
              </a:solidFill>
              <a:latin typeface="Calibri" panose="020F0502020204030204"/>
              <a:cs typeface="Arial" panose="020B0604020202020204" pitchFamily="34" charset="0"/>
            </a:endParaRPr>
          </a:p>
          <a:p>
            <a:pPr defTabSz="207401"/>
            <a:r>
              <a:rPr lang="fr-FR" sz="1452" b="1" dirty="0" err="1">
                <a:solidFill>
                  <a:prstClr val="black"/>
                </a:solidFill>
                <a:latin typeface="Calibri" panose="020F0502020204030204"/>
                <a:cs typeface="Arial" panose="020B0604020202020204" pitchFamily="34" charset="0"/>
              </a:rPr>
              <a:t>Conflict</a:t>
            </a:r>
            <a:r>
              <a:rPr lang="fr-FR" sz="1452" b="1" dirty="0">
                <a:solidFill>
                  <a:prstClr val="black"/>
                </a:solidFill>
                <a:latin typeface="Calibri" panose="020F0502020204030204"/>
                <a:cs typeface="Arial" panose="020B0604020202020204" pitchFamily="34" charset="0"/>
              </a:rPr>
              <a:t> of </a:t>
            </a:r>
            <a:r>
              <a:rPr lang="fr-FR" sz="1452" b="1" dirty="0" err="1">
                <a:solidFill>
                  <a:prstClr val="black"/>
                </a:solidFill>
                <a:latin typeface="Calibri" panose="020F0502020204030204"/>
                <a:cs typeface="Arial" panose="020B0604020202020204" pitchFamily="34" charset="0"/>
              </a:rPr>
              <a:t>Interest</a:t>
            </a:r>
            <a:endParaRPr lang="fr-FR" sz="1452" b="1" dirty="0">
              <a:solidFill>
                <a:prstClr val="black"/>
              </a:solidFill>
              <a:latin typeface="Calibri" panose="020F0502020204030204"/>
              <a:cs typeface="Arial" panose="020B0604020202020204" pitchFamily="34" charset="0"/>
            </a:endParaRPr>
          </a:p>
          <a:p>
            <a:pPr defTabSz="207401"/>
            <a:endParaRPr lang="fr-FR" sz="907" dirty="0">
              <a:solidFill>
                <a:prstClr val="black"/>
              </a:solidFill>
              <a:latin typeface="Calibri" panose="020F0502020204030204"/>
              <a:cs typeface="Arial" panose="020B0604020202020204" pitchFamily="34" charset="0"/>
            </a:endParaRPr>
          </a:p>
          <a:p>
            <a:pPr defTabSz="207401"/>
            <a:r>
              <a:rPr lang="fr-FR" sz="907" dirty="0">
                <a:solidFill>
                  <a:prstClr val="black"/>
                </a:solidFill>
                <a:latin typeface="Calibri" panose="020F0502020204030204"/>
                <a:cs typeface="Arial" panose="020B0604020202020204" pitchFamily="34" charset="0"/>
              </a:rPr>
              <a:t>None to </a:t>
            </a:r>
            <a:r>
              <a:rPr lang="fr-FR" sz="907" dirty="0" err="1">
                <a:solidFill>
                  <a:prstClr val="black"/>
                </a:solidFill>
                <a:latin typeface="Calibri" panose="020F0502020204030204"/>
                <a:cs typeface="Arial" panose="020B0604020202020204" pitchFamily="34" charset="0"/>
              </a:rPr>
              <a:t>declare</a:t>
            </a:r>
            <a:endParaRPr lang="fr-FR" sz="907" dirty="0">
              <a:solidFill>
                <a:prstClr val="black"/>
              </a:solidFill>
              <a:latin typeface="Calibri" panose="020F0502020204030204"/>
              <a:cs typeface="Arial" panose="020B0604020202020204" pitchFamily="34" charset="0"/>
            </a:endParaRPr>
          </a:p>
          <a:p>
            <a:pPr defTabSz="207401"/>
            <a:endParaRPr lang="fr-FR" sz="796" dirty="0">
              <a:solidFill>
                <a:prstClr val="black"/>
              </a:solidFill>
              <a:latin typeface="Calibri" panose="020F0502020204030204"/>
              <a:cs typeface="Arial" panose="020B0604020202020204" pitchFamily="34" charset="0"/>
            </a:endParaRPr>
          </a:p>
          <a:p>
            <a:pPr defTabSz="207401"/>
            <a:endParaRPr lang="fr-FR" sz="716" dirty="0">
              <a:solidFill>
                <a:prstClr val="black"/>
              </a:solidFill>
              <a:latin typeface="Arial" panose="020B0604020202020204" pitchFamily="34" charset="0"/>
              <a:cs typeface="Arial" panose="020B0604020202020204" pitchFamily="34" charset="0"/>
            </a:endParaRPr>
          </a:p>
        </p:txBody>
      </p:sp>
      <p:pic>
        <p:nvPicPr>
          <p:cNvPr id="7" name="Picture 6" descr="A close-up of a logo&#10;&#10;Description automatically generated">
            <a:extLst>
              <a:ext uri="{FF2B5EF4-FFF2-40B4-BE49-F238E27FC236}">
                <a16:creationId xmlns:a16="http://schemas.microsoft.com/office/drawing/2014/main" id="{CAD30FB3-F633-7AC1-9B8F-444FBD0D5B81}"/>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rcRect t="21850" b="12804"/>
          <a:stretch/>
        </p:blipFill>
        <p:spPr>
          <a:xfrm>
            <a:off x="7899183" y="10650"/>
            <a:ext cx="1906122" cy="117786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4000">
                <a:schemeClr val="accent1">
                  <a:lumMod val="30000"/>
                  <a:lumOff val="70000"/>
                </a:schemeClr>
              </a:gs>
            </a:gsLst>
            <a:path path="circle">
              <a:fillToRect l="100000" t="100000"/>
            </a:path>
          </a:gradFill>
        </p:spPr>
      </p:pic>
      <p:pic>
        <p:nvPicPr>
          <p:cNvPr id="13" name="Picture 12" descr="A logo with a black background&#10;&#10;Description automatically generated">
            <a:extLst>
              <a:ext uri="{FF2B5EF4-FFF2-40B4-BE49-F238E27FC236}">
                <a16:creationId xmlns:a16="http://schemas.microsoft.com/office/drawing/2014/main" id="{9D84BCD9-EC34-D04F-37B0-EEEBB6712998}"/>
              </a:ext>
            </a:extLst>
          </p:cNvPr>
          <p:cNvPicPr>
            <a:picLocks noChangeAspect="1"/>
          </p:cNvPicPr>
          <p:nvPr/>
        </p:nvPicPr>
        <p:blipFill rotWithShape="1">
          <a:blip r:embed="rId4">
            <a:extLst>
              <a:ext uri="{28A0092B-C50C-407E-A947-70E740481C1C}">
                <a14:useLocalDpi xmlns:a14="http://schemas.microsoft.com/office/drawing/2010/main" val="0"/>
              </a:ext>
            </a:extLst>
          </a:blip>
          <a:srcRect l="27929" t="7685" r="27036" b="39437"/>
          <a:stretch/>
        </p:blipFill>
        <p:spPr>
          <a:xfrm>
            <a:off x="135757" y="110218"/>
            <a:ext cx="854436" cy="732221"/>
          </a:xfrm>
          <a:prstGeom prst="rect">
            <a:avLst/>
          </a:prstGeom>
        </p:spPr>
      </p:pic>
      <p:sp>
        <p:nvSpPr>
          <p:cNvPr id="14" name="TextBox 13">
            <a:extLst>
              <a:ext uri="{FF2B5EF4-FFF2-40B4-BE49-F238E27FC236}">
                <a16:creationId xmlns:a16="http://schemas.microsoft.com/office/drawing/2014/main" id="{2FA8B686-548A-B1B3-F0A4-1FD6EE18BA6C}"/>
              </a:ext>
            </a:extLst>
          </p:cNvPr>
          <p:cNvSpPr txBox="1"/>
          <p:nvPr/>
        </p:nvSpPr>
        <p:spPr>
          <a:xfrm>
            <a:off x="-88867" y="868175"/>
            <a:ext cx="1303684" cy="231923"/>
          </a:xfrm>
          <a:prstGeom prst="rect">
            <a:avLst/>
          </a:prstGeom>
          <a:noFill/>
        </p:spPr>
        <p:txBody>
          <a:bodyPr wrap="square" rtlCol="0">
            <a:spAutoFit/>
          </a:bodyPr>
          <a:lstStyle/>
          <a:p>
            <a:pPr algn="ctr" defTabSz="207401"/>
            <a:r>
              <a:rPr lang="en-US" sz="907" dirty="0">
                <a:solidFill>
                  <a:prstClr val="black"/>
                </a:solidFill>
                <a:latin typeface="Calibri" panose="020F0502020204030204"/>
              </a:rPr>
              <a:t>NAPS 2024</a:t>
            </a:r>
          </a:p>
        </p:txBody>
      </p:sp>
      <p:sp>
        <p:nvSpPr>
          <p:cNvPr id="31" name="TextBox 30">
            <a:extLst>
              <a:ext uri="{FF2B5EF4-FFF2-40B4-BE49-F238E27FC236}">
                <a16:creationId xmlns:a16="http://schemas.microsoft.com/office/drawing/2014/main" id="{77677823-5ED7-A682-30D9-C6D1C959239C}"/>
              </a:ext>
            </a:extLst>
          </p:cNvPr>
          <p:cNvSpPr txBox="1"/>
          <p:nvPr/>
        </p:nvSpPr>
        <p:spPr>
          <a:xfrm>
            <a:off x="4025557" y="2950408"/>
            <a:ext cx="595467" cy="321445"/>
          </a:xfrm>
          <a:prstGeom prst="rect">
            <a:avLst/>
          </a:prstGeom>
          <a:noFill/>
        </p:spPr>
        <p:txBody>
          <a:bodyPr wrap="square" lIns="41476" tIns="20738" rIns="41476" bIns="20738" rtlCol="0" anchor="t">
            <a:spAutoFit/>
          </a:bodyPr>
          <a:lstStyle/>
          <a:p>
            <a:pPr defTabSz="207401"/>
            <a:r>
              <a:rPr lang="en-US" sz="454" b="1" dirty="0">
                <a:solidFill>
                  <a:prstClr val="black"/>
                </a:solidFill>
                <a:latin typeface="Calibri" panose="020F0502020204030204"/>
              </a:rPr>
              <a:t>*Morphine, </a:t>
            </a:r>
            <a:r>
              <a:rPr lang="en-US" sz="454" dirty="0">
                <a:solidFill>
                  <a:prstClr val="black"/>
                </a:solidFill>
                <a:latin typeface="Calibri" panose="020F0502020204030204"/>
              </a:rPr>
              <a:t>Codeine, Entonox, </a:t>
            </a:r>
            <a:r>
              <a:rPr lang="en-US" sz="454" dirty="0" err="1">
                <a:solidFill>
                  <a:prstClr val="black"/>
                </a:solidFill>
                <a:latin typeface="Calibri" panose="020F0502020204030204"/>
              </a:rPr>
              <a:t>ibuprofenfentanyl</a:t>
            </a:r>
            <a:r>
              <a:rPr lang="en-US" sz="454" dirty="0">
                <a:solidFill>
                  <a:prstClr val="black"/>
                </a:solidFill>
                <a:latin typeface="Calibri" panose="020F0502020204030204"/>
              </a:rPr>
              <a:t>, oxycodone, aspirin</a:t>
            </a:r>
          </a:p>
        </p:txBody>
      </p:sp>
      <p:grpSp>
        <p:nvGrpSpPr>
          <p:cNvPr id="2" name="Group 1">
            <a:extLst>
              <a:ext uri="{FF2B5EF4-FFF2-40B4-BE49-F238E27FC236}">
                <a16:creationId xmlns:a16="http://schemas.microsoft.com/office/drawing/2014/main" id="{10536D54-54C1-0A58-CC6E-B8C32C683EE1}"/>
              </a:ext>
            </a:extLst>
          </p:cNvPr>
          <p:cNvGrpSpPr/>
          <p:nvPr/>
        </p:nvGrpSpPr>
        <p:grpSpPr>
          <a:xfrm>
            <a:off x="3529668" y="1439516"/>
            <a:ext cx="2649654" cy="5319332"/>
            <a:chOff x="6809169" y="2916805"/>
            <a:chExt cx="5841505" cy="11727156"/>
          </a:xfrm>
        </p:grpSpPr>
        <p:sp>
          <p:nvSpPr>
            <p:cNvPr id="25" name="Rectangle 24">
              <a:extLst>
                <a:ext uri="{FF2B5EF4-FFF2-40B4-BE49-F238E27FC236}">
                  <a16:creationId xmlns:a16="http://schemas.microsoft.com/office/drawing/2014/main" id="{F674E11B-E1B9-F343-850B-7539D649FF55}"/>
                </a:ext>
              </a:extLst>
            </p:cNvPr>
            <p:cNvSpPr/>
            <p:nvPr/>
          </p:nvSpPr>
          <p:spPr>
            <a:xfrm>
              <a:off x="6809169" y="2916805"/>
              <a:ext cx="5841505" cy="1138099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207401"/>
              <a:r>
                <a:rPr lang="fr-FR" sz="1591" b="1" dirty="0" err="1">
                  <a:solidFill>
                    <a:prstClr val="black"/>
                  </a:solidFill>
                  <a:latin typeface="Calibri" panose="020F0502020204030204"/>
                  <a:cs typeface="Arial" panose="020B0604020202020204" pitchFamily="34" charset="0"/>
                </a:rPr>
                <a:t>Results</a:t>
              </a:r>
              <a:endParaRPr lang="fr-FR" sz="1591" b="1" dirty="0">
                <a:solidFill>
                  <a:prstClr val="black"/>
                </a:solidFill>
                <a:latin typeface="Calibri" panose="020F0502020204030204"/>
                <a:cs typeface="Arial" panose="020B0604020202020204" pitchFamily="34" charset="0"/>
              </a:endParaRPr>
            </a:p>
            <a:p>
              <a:pPr defTabSz="207401"/>
              <a:endParaRPr lang="fr-FR" sz="796" b="1" dirty="0">
                <a:solidFill>
                  <a:prstClr val="black"/>
                </a:solidFill>
                <a:latin typeface="Calibri" panose="020F0502020204030204"/>
                <a:cs typeface="Arial"/>
              </a:endParaRPr>
            </a:p>
          </p:txBody>
        </p:sp>
        <p:sp>
          <p:nvSpPr>
            <p:cNvPr id="40" name="TextBox 39">
              <a:extLst>
                <a:ext uri="{FF2B5EF4-FFF2-40B4-BE49-F238E27FC236}">
                  <a16:creationId xmlns:a16="http://schemas.microsoft.com/office/drawing/2014/main" id="{A15A1709-B5CA-00D5-EF09-EE269C33A673}"/>
                </a:ext>
              </a:extLst>
            </p:cNvPr>
            <p:cNvSpPr txBox="1"/>
            <p:nvPr/>
          </p:nvSpPr>
          <p:spPr>
            <a:xfrm>
              <a:off x="7215868" y="14367011"/>
              <a:ext cx="3177464" cy="276950"/>
            </a:xfrm>
            <a:prstGeom prst="rect">
              <a:avLst/>
            </a:prstGeom>
            <a:noFill/>
          </p:spPr>
          <p:txBody>
            <a:bodyPr wrap="square" lIns="41476" tIns="20738" rIns="41476" bIns="20738" rtlCol="0" anchor="t">
              <a:spAutoFit/>
            </a:bodyPr>
            <a:lstStyle/>
            <a:p>
              <a:pPr defTabSz="207401"/>
              <a:r>
                <a:rPr lang="en-US" sz="544" dirty="0">
                  <a:solidFill>
                    <a:prstClr val="black"/>
                  </a:solidFill>
                  <a:latin typeface="Calibri" panose="020F0502020204030204"/>
                </a:rPr>
                <a:t>Fig5 : Complications</a:t>
              </a:r>
            </a:p>
          </p:txBody>
        </p:sp>
        <p:sp>
          <p:nvSpPr>
            <p:cNvPr id="47" name="TextBox 46">
              <a:extLst>
                <a:ext uri="{FF2B5EF4-FFF2-40B4-BE49-F238E27FC236}">
                  <a16:creationId xmlns:a16="http://schemas.microsoft.com/office/drawing/2014/main" id="{7116CB87-141A-E425-9C72-C8684E0F0639}"/>
                </a:ext>
              </a:extLst>
            </p:cNvPr>
            <p:cNvSpPr txBox="1"/>
            <p:nvPr/>
          </p:nvSpPr>
          <p:spPr>
            <a:xfrm>
              <a:off x="7034634" y="8151684"/>
              <a:ext cx="3177464" cy="276950"/>
            </a:xfrm>
            <a:prstGeom prst="rect">
              <a:avLst/>
            </a:prstGeom>
            <a:noFill/>
          </p:spPr>
          <p:txBody>
            <a:bodyPr wrap="square" lIns="41476" tIns="20738" rIns="41476" bIns="20738" rtlCol="0" anchor="t">
              <a:spAutoFit/>
            </a:bodyPr>
            <a:lstStyle/>
            <a:p>
              <a:pPr defTabSz="207401"/>
              <a:r>
                <a:rPr lang="en-US" sz="544" dirty="0">
                  <a:solidFill>
                    <a:prstClr val="black"/>
                  </a:solidFill>
                  <a:latin typeface="Calibri" panose="020F0502020204030204"/>
                </a:rPr>
                <a:t>Fig3 : Functional Pain Scores</a:t>
              </a:r>
            </a:p>
          </p:txBody>
        </p:sp>
        <p:sp>
          <p:nvSpPr>
            <p:cNvPr id="48" name="TextBox 47">
              <a:extLst>
                <a:ext uri="{FF2B5EF4-FFF2-40B4-BE49-F238E27FC236}">
                  <a16:creationId xmlns:a16="http://schemas.microsoft.com/office/drawing/2014/main" id="{0532EF98-A147-09FB-47A1-2E0A16821939}"/>
                </a:ext>
              </a:extLst>
            </p:cNvPr>
            <p:cNvSpPr txBox="1"/>
            <p:nvPr/>
          </p:nvSpPr>
          <p:spPr>
            <a:xfrm>
              <a:off x="7034634" y="5588668"/>
              <a:ext cx="1880174" cy="276950"/>
            </a:xfrm>
            <a:prstGeom prst="rect">
              <a:avLst/>
            </a:prstGeom>
            <a:noFill/>
          </p:spPr>
          <p:txBody>
            <a:bodyPr wrap="square" lIns="41476" tIns="20738" rIns="41476" bIns="20738" rtlCol="0" anchor="t">
              <a:spAutoFit/>
            </a:bodyPr>
            <a:lstStyle/>
            <a:p>
              <a:pPr defTabSz="207401"/>
              <a:r>
                <a:rPr lang="en-US" sz="544" dirty="0">
                  <a:solidFill>
                    <a:prstClr val="black"/>
                  </a:solidFill>
                  <a:latin typeface="Calibri" panose="020F0502020204030204"/>
                </a:rPr>
                <a:t>Fig1 :Demographics</a:t>
              </a:r>
            </a:p>
          </p:txBody>
        </p:sp>
        <p:sp>
          <p:nvSpPr>
            <p:cNvPr id="49" name="TextBox 48">
              <a:extLst>
                <a:ext uri="{FF2B5EF4-FFF2-40B4-BE49-F238E27FC236}">
                  <a16:creationId xmlns:a16="http://schemas.microsoft.com/office/drawing/2014/main" id="{F30AD5EF-F1B3-9C8F-8F64-6262684F546A}"/>
                </a:ext>
              </a:extLst>
            </p:cNvPr>
            <p:cNvSpPr txBox="1"/>
            <p:nvPr/>
          </p:nvSpPr>
          <p:spPr>
            <a:xfrm>
              <a:off x="9664836" y="5585370"/>
              <a:ext cx="2310205" cy="261683"/>
            </a:xfrm>
            <a:prstGeom prst="rect">
              <a:avLst/>
            </a:prstGeom>
            <a:noFill/>
          </p:spPr>
          <p:txBody>
            <a:bodyPr wrap="square" lIns="41476" tIns="20738" rIns="41476" bIns="20738" rtlCol="0" anchor="t">
              <a:spAutoFit/>
            </a:bodyPr>
            <a:lstStyle/>
            <a:p>
              <a:pPr defTabSz="207401"/>
              <a:r>
                <a:rPr lang="en-US" sz="499" dirty="0">
                  <a:solidFill>
                    <a:prstClr val="black"/>
                  </a:solidFill>
                  <a:latin typeface="Calibri" panose="020F0502020204030204"/>
                </a:rPr>
                <a:t>Fig2: Block utilization</a:t>
              </a:r>
            </a:p>
          </p:txBody>
        </p:sp>
        <p:sp>
          <p:nvSpPr>
            <p:cNvPr id="50" name="TextBox 49">
              <a:extLst>
                <a:ext uri="{FF2B5EF4-FFF2-40B4-BE49-F238E27FC236}">
                  <a16:creationId xmlns:a16="http://schemas.microsoft.com/office/drawing/2014/main" id="{0A3B90E1-3CE3-05B7-F0B1-27579405036E}"/>
                </a:ext>
              </a:extLst>
            </p:cNvPr>
            <p:cNvSpPr txBox="1"/>
            <p:nvPr/>
          </p:nvSpPr>
          <p:spPr>
            <a:xfrm>
              <a:off x="7215868" y="11578984"/>
              <a:ext cx="3177464" cy="276950"/>
            </a:xfrm>
            <a:prstGeom prst="rect">
              <a:avLst/>
            </a:prstGeom>
            <a:noFill/>
          </p:spPr>
          <p:txBody>
            <a:bodyPr wrap="square" lIns="41476" tIns="20738" rIns="41476" bIns="20738" rtlCol="0" anchor="t">
              <a:spAutoFit/>
            </a:bodyPr>
            <a:lstStyle/>
            <a:p>
              <a:pPr defTabSz="207401"/>
              <a:r>
                <a:rPr lang="en-US" sz="544" dirty="0">
                  <a:solidFill>
                    <a:prstClr val="black"/>
                  </a:solidFill>
                  <a:latin typeface="Calibri" panose="020F0502020204030204"/>
                </a:rPr>
                <a:t>Fig 4. Spirometry</a:t>
              </a:r>
            </a:p>
          </p:txBody>
        </p:sp>
        <p:pic>
          <p:nvPicPr>
            <p:cNvPr id="15" name="Content Placeholder 3" descr="A pie chart with text on it">
              <a:extLst>
                <a:ext uri="{FF2B5EF4-FFF2-40B4-BE49-F238E27FC236}">
                  <a16:creationId xmlns:a16="http://schemas.microsoft.com/office/drawing/2014/main" id="{B213C9D5-C565-BA02-F77C-587E421558B4}"/>
                </a:ext>
                <a:ext uri="{C183D7F6-B498-43B3-948B-1728B52AA6E4}">
                  <adec:decorative xmlns:adec="http://schemas.microsoft.com/office/drawing/2017/decorative" val="0"/>
                </a:ext>
              </a:extLst>
            </p:cNvPr>
            <p:cNvPicPr>
              <a:picLocks noChangeAspect="1"/>
            </p:cNvPicPr>
            <p:nvPr/>
          </p:nvPicPr>
          <p:blipFill rotWithShape="1">
            <a:blip r:embed="rId5"/>
            <a:srcRect l="21198" t="758" r="20329" b="800"/>
            <a:stretch/>
          </p:blipFill>
          <p:spPr>
            <a:xfrm>
              <a:off x="6894117" y="3413785"/>
              <a:ext cx="2282082" cy="2027074"/>
            </a:xfrm>
            <a:prstGeom prst="rect">
              <a:avLst/>
            </a:prstGeom>
            <a:ln>
              <a:noFill/>
            </a:ln>
          </p:spPr>
        </p:pic>
        <p:pic>
          <p:nvPicPr>
            <p:cNvPr id="18" name="Picture 17" descr="A graph with red lines and black text&#10;&#10;Description automatically generated">
              <a:extLst>
                <a:ext uri="{FF2B5EF4-FFF2-40B4-BE49-F238E27FC236}">
                  <a16:creationId xmlns:a16="http://schemas.microsoft.com/office/drawing/2014/main" id="{A71C326F-CCB7-FF41-9F92-7581D11B5DB5}"/>
                </a:ext>
              </a:extLst>
            </p:cNvPr>
            <p:cNvPicPr>
              <a:picLocks noChangeAspect="1"/>
            </p:cNvPicPr>
            <p:nvPr/>
          </p:nvPicPr>
          <p:blipFill>
            <a:blip r:embed="rId6"/>
            <a:stretch>
              <a:fillRect/>
            </a:stretch>
          </p:blipFill>
          <p:spPr>
            <a:xfrm>
              <a:off x="7215867" y="5998088"/>
              <a:ext cx="4253582" cy="2216010"/>
            </a:xfrm>
            <a:prstGeom prst="rect">
              <a:avLst/>
            </a:prstGeom>
          </p:spPr>
        </p:pic>
        <p:pic>
          <p:nvPicPr>
            <p:cNvPr id="19" name="Picture 18" descr="A line with orange dots on a black background&#10;&#10;Description automatically generated">
              <a:extLst>
                <a:ext uri="{FF2B5EF4-FFF2-40B4-BE49-F238E27FC236}">
                  <a16:creationId xmlns:a16="http://schemas.microsoft.com/office/drawing/2014/main" id="{53B6D50E-0B39-E19C-F313-8B06CCEBEDA7}"/>
                </a:ext>
              </a:extLst>
            </p:cNvPr>
            <p:cNvPicPr>
              <a:picLocks noChangeAspect="1"/>
            </p:cNvPicPr>
            <p:nvPr/>
          </p:nvPicPr>
          <p:blipFill>
            <a:blip r:embed="rId7"/>
            <a:stretch>
              <a:fillRect/>
            </a:stretch>
          </p:blipFill>
          <p:spPr>
            <a:xfrm>
              <a:off x="7206335" y="8575109"/>
              <a:ext cx="4310540" cy="2996059"/>
            </a:xfrm>
            <a:prstGeom prst="rect">
              <a:avLst/>
            </a:prstGeom>
          </p:spPr>
        </p:pic>
        <p:pic>
          <p:nvPicPr>
            <p:cNvPr id="22" name="Picture 21">
              <a:extLst>
                <a:ext uri="{FF2B5EF4-FFF2-40B4-BE49-F238E27FC236}">
                  <a16:creationId xmlns:a16="http://schemas.microsoft.com/office/drawing/2014/main" id="{7971FC31-AFF8-2D84-1077-F7455F8C24AA}"/>
                </a:ext>
              </a:extLst>
            </p:cNvPr>
            <p:cNvPicPr>
              <a:picLocks noChangeAspect="1"/>
            </p:cNvPicPr>
            <p:nvPr/>
          </p:nvPicPr>
          <p:blipFill>
            <a:blip r:embed="rId8"/>
            <a:stretch>
              <a:fillRect/>
            </a:stretch>
          </p:blipFill>
          <p:spPr>
            <a:xfrm>
              <a:off x="7290612" y="11984933"/>
              <a:ext cx="3792893" cy="2436964"/>
            </a:xfrm>
            <a:prstGeom prst="rect">
              <a:avLst/>
            </a:prstGeom>
          </p:spPr>
        </p:pic>
      </p:grpSp>
      <p:cxnSp>
        <p:nvCxnSpPr>
          <p:cNvPr id="11" name="Straight Connector 10">
            <a:extLst>
              <a:ext uri="{FF2B5EF4-FFF2-40B4-BE49-F238E27FC236}">
                <a16:creationId xmlns:a16="http://schemas.microsoft.com/office/drawing/2014/main" id="{DDE727EF-93FA-7ABB-8CC4-0FA83CD9BCDF}"/>
              </a:ext>
            </a:extLst>
          </p:cNvPr>
          <p:cNvCxnSpPr/>
          <p:nvPr/>
        </p:nvCxnSpPr>
        <p:spPr>
          <a:xfrm>
            <a:off x="136981" y="1002873"/>
            <a:ext cx="9646316" cy="0"/>
          </a:xfrm>
          <a:prstGeom prst="line">
            <a:avLst/>
          </a:prstGeom>
        </p:spPr>
        <p:style>
          <a:lnRef idx="2">
            <a:schemeClr val="dk1"/>
          </a:lnRef>
          <a:fillRef idx="0">
            <a:schemeClr val="dk1"/>
          </a:fillRef>
          <a:effectRef idx="1">
            <a:schemeClr val="dk1"/>
          </a:effectRef>
          <a:fontRef idx="minor">
            <a:schemeClr val="tx1"/>
          </a:fontRef>
        </p:style>
      </p:cxnSp>
      <p:pic>
        <p:nvPicPr>
          <p:cNvPr id="39" name="Picture 38" descr="A graph with numbers and a black background&#10;&#10;Description automatically generated">
            <a:extLst>
              <a:ext uri="{FF2B5EF4-FFF2-40B4-BE49-F238E27FC236}">
                <a16:creationId xmlns:a16="http://schemas.microsoft.com/office/drawing/2014/main" id="{57A37C55-8C23-CBE4-B406-FECBD6CEF27E}"/>
              </a:ext>
            </a:extLst>
          </p:cNvPr>
          <p:cNvPicPr>
            <a:picLocks noChangeAspect="1"/>
          </p:cNvPicPr>
          <p:nvPr/>
        </p:nvPicPr>
        <p:blipFill>
          <a:blip r:embed="rId9"/>
          <a:stretch>
            <a:fillRect/>
          </a:stretch>
        </p:blipFill>
        <p:spPr>
          <a:xfrm>
            <a:off x="4529717" y="1127909"/>
            <a:ext cx="1685012" cy="1587723"/>
          </a:xfrm>
          <a:prstGeom prst="rect">
            <a:avLst/>
          </a:prstGeom>
        </p:spPr>
      </p:pic>
      <p:sp>
        <p:nvSpPr>
          <p:cNvPr id="3" name="Slide Number Placeholder 2">
            <a:extLst>
              <a:ext uri="{FF2B5EF4-FFF2-40B4-BE49-F238E27FC236}">
                <a16:creationId xmlns:a16="http://schemas.microsoft.com/office/drawing/2014/main" id="{5ADE5CF6-45A0-F5F0-BA21-E194910F9D7A}"/>
              </a:ext>
            </a:extLst>
          </p:cNvPr>
          <p:cNvSpPr>
            <a:spLocks noGrp="1"/>
          </p:cNvSpPr>
          <p:nvPr>
            <p:ph type="sldNum" sz="quarter" idx="12"/>
          </p:nvPr>
        </p:nvSpPr>
        <p:spPr/>
        <p:txBody>
          <a:bodyPr/>
          <a:lstStyle/>
          <a:p>
            <a:fld id="{74EC5291-0D2A-41D0-B01E-96286B5C1612}" type="slidenum">
              <a:rPr lang="en-GB" smtClean="0"/>
              <a:t>2</a:t>
            </a:fld>
            <a:endParaRPr lang="en-GB"/>
          </a:p>
        </p:txBody>
      </p:sp>
      <p:pic>
        <p:nvPicPr>
          <p:cNvPr id="17" name="Picture 16">
            <a:extLst>
              <a:ext uri="{FF2B5EF4-FFF2-40B4-BE49-F238E27FC236}">
                <a16:creationId xmlns:a16="http://schemas.microsoft.com/office/drawing/2014/main" id="{5BEE444E-769A-0631-9BEA-4A4A10E8E33C}"/>
              </a:ext>
            </a:extLst>
          </p:cNvPr>
          <p:cNvPicPr>
            <a:picLocks noChangeAspect="1"/>
          </p:cNvPicPr>
          <p:nvPr/>
        </p:nvPicPr>
        <p:blipFill>
          <a:blip r:embed="rId10"/>
          <a:stretch>
            <a:fillRect/>
          </a:stretch>
        </p:blipFill>
        <p:spPr>
          <a:xfrm>
            <a:off x="82677" y="0"/>
            <a:ext cx="9699370" cy="6858000"/>
          </a:xfrm>
          <a:prstGeom prst="rect">
            <a:avLst/>
          </a:prstGeom>
        </p:spPr>
      </p:pic>
    </p:spTree>
    <p:extLst>
      <p:ext uri="{BB962C8B-B14F-4D97-AF65-F5344CB8AC3E}">
        <p14:creationId xmlns:p14="http://schemas.microsoft.com/office/powerpoint/2010/main" val="4023430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3F019C-BAFF-3325-C887-8C8B85ADE647}"/>
              </a:ext>
            </a:extLst>
          </p:cNvPr>
          <p:cNvSpPr/>
          <p:nvPr/>
        </p:nvSpPr>
        <p:spPr>
          <a:xfrm>
            <a:off x="82653" y="5"/>
            <a:ext cx="9699418" cy="1341649"/>
          </a:xfrm>
          <a:prstGeom prst="rect">
            <a:avLst/>
          </a:prstGeom>
          <a:solidFill>
            <a:srgbClr val="2540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6" dirty="0"/>
          </a:p>
        </p:txBody>
      </p:sp>
      <p:pic>
        <p:nvPicPr>
          <p:cNvPr id="4" name="Picture 3" descr="A white logo with a train on it&#10;&#10;Description automatically generated">
            <a:extLst>
              <a:ext uri="{FF2B5EF4-FFF2-40B4-BE49-F238E27FC236}">
                <a16:creationId xmlns:a16="http://schemas.microsoft.com/office/drawing/2014/main" id="{DAE33AC2-088F-3F37-A3BE-494C0C905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45" y="126783"/>
            <a:ext cx="2985170" cy="1106180"/>
          </a:xfrm>
          <a:prstGeom prst="rect">
            <a:avLst/>
          </a:prstGeom>
        </p:spPr>
      </p:pic>
      <p:pic>
        <p:nvPicPr>
          <p:cNvPr id="6" name="Picture 5" descr="A logo with text and a triangle&#10;&#10;Description automatically generated with medium confidence">
            <a:extLst>
              <a:ext uri="{FF2B5EF4-FFF2-40B4-BE49-F238E27FC236}">
                <a16:creationId xmlns:a16="http://schemas.microsoft.com/office/drawing/2014/main" id="{C5B3782C-B684-2C64-768D-D0B6A5299C88}"/>
              </a:ext>
            </a:extLst>
          </p:cNvPr>
          <p:cNvPicPr>
            <a:picLocks noChangeAspect="1"/>
          </p:cNvPicPr>
          <p:nvPr/>
        </p:nvPicPr>
        <p:blipFill rotWithShape="1">
          <a:blip r:embed="rId3">
            <a:extLst>
              <a:ext uri="{28A0092B-C50C-407E-A947-70E740481C1C}">
                <a14:useLocalDpi xmlns:a14="http://schemas.microsoft.com/office/drawing/2010/main" val="0"/>
              </a:ext>
            </a:extLst>
          </a:blip>
          <a:srcRect r="6663" b="13247"/>
          <a:stretch/>
        </p:blipFill>
        <p:spPr>
          <a:xfrm>
            <a:off x="2458067" y="6055334"/>
            <a:ext cx="938471" cy="629313"/>
          </a:xfrm>
          <a:prstGeom prst="rect">
            <a:avLst/>
          </a:prstGeom>
        </p:spPr>
      </p:pic>
      <p:sp>
        <p:nvSpPr>
          <p:cNvPr id="7" name="TextBox 6">
            <a:extLst>
              <a:ext uri="{FF2B5EF4-FFF2-40B4-BE49-F238E27FC236}">
                <a16:creationId xmlns:a16="http://schemas.microsoft.com/office/drawing/2014/main" id="{D73A55EF-5910-DD49-47B8-85DA9BD470A8}"/>
              </a:ext>
            </a:extLst>
          </p:cNvPr>
          <p:cNvSpPr txBox="1"/>
          <p:nvPr/>
        </p:nvSpPr>
        <p:spPr>
          <a:xfrm>
            <a:off x="3254413" y="226907"/>
            <a:ext cx="6439771" cy="1027717"/>
          </a:xfrm>
          <a:prstGeom prst="rect">
            <a:avLst/>
          </a:prstGeom>
          <a:noFill/>
        </p:spPr>
        <p:txBody>
          <a:bodyPr wrap="square" rtlCol="0">
            <a:spAutoFit/>
          </a:bodyPr>
          <a:lstStyle/>
          <a:p>
            <a:pPr algn="ctr"/>
            <a:r>
              <a:rPr lang="en-US" sz="3629" b="1" dirty="0">
                <a:solidFill>
                  <a:srgbClr val="55C9A9"/>
                </a:solidFill>
              </a:rPr>
              <a:t>PODS</a:t>
            </a:r>
            <a:r>
              <a:rPr lang="en-US" sz="2449" dirty="0">
                <a:solidFill>
                  <a:srgbClr val="55C9A9"/>
                </a:solidFill>
              </a:rPr>
              <a:t>:</a:t>
            </a:r>
            <a:r>
              <a:rPr lang="en-US" sz="2449" dirty="0">
                <a:solidFill>
                  <a:srgbClr val="FEF9EE"/>
                </a:solidFill>
              </a:rPr>
              <a:t> </a:t>
            </a:r>
            <a:r>
              <a:rPr lang="en-US" sz="2722" b="1" dirty="0">
                <a:solidFill>
                  <a:srgbClr val="FEF9EE"/>
                </a:solidFill>
              </a:rPr>
              <a:t>P</a:t>
            </a:r>
            <a:r>
              <a:rPr lang="en-US" sz="2722" dirty="0">
                <a:solidFill>
                  <a:srgbClr val="FEF9EE"/>
                </a:solidFill>
              </a:rPr>
              <a:t>eri-</a:t>
            </a:r>
            <a:r>
              <a:rPr lang="en-US" sz="2722" b="1" dirty="0">
                <a:solidFill>
                  <a:srgbClr val="FEF9EE"/>
                </a:solidFill>
              </a:rPr>
              <a:t>o</a:t>
            </a:r>
            <a:r>
              <a:rPr lang="en-US" sz="2722" dirty="0">
                <a:solidFill>
                  <a:srgbClr val="FEF9EE"/>
                </a:solidFill>
              </a:rPr>
              <a:t>perative</a:t>
            </a:r>
            <a:r>
              <a:rPr lang="en-US" sz="2449" dirty="0">
                <a:solidFill>
                  <a:srgbClr val="FEF9EE"/>
                </a:solidFill>
              </a:rPr>
              <a:t> </a:t>
            </a:r>
            <a:r>
              <a:rPr lang="en-US" sz="2449" b="1" dirty="0">
                <a:solidFill>
                  <a:srgbClr val="FEF9EE"/>
                </a:solidFill>
              </a:rPr>
              <a:t>D</a:t>
            </a:r>
            <a:r>
              <a:rPr lang="en-US" sz="2449" dirty="0">
                <a:solidFill>
                  <a:srgbClr val="FEF9EE"/>
                </a:solidFill>
              </a:rPr>
              <a:t>iamorphine </a:t>
            </a:r>
            <a:r>
              <a:rPr lang="en-US" sz="2449" b="1" dirty="0">
                <a:solidFill>
                  <a:srgbClr val="FEF9EE"/>
                </a:solidFill>
              </a:rPr>
              <a:t>S</a:t>
            </a:r>
            <a:r>
              <a:rPr lang="en-US" sz="2449" dirty="0">
                <a:solidFill>
                  <a:srgbClr val="FEF9EE"/>
                </a:solidFill>
              </a:rPr>
              <a:t>hortage</a:t>
            </a:r>
          </a:p>
        </p:txBody>
      </p:sp>
      <p:sp>
        <p:nvSpPr>
          <p:cNvPr id="9" name="TextBox 8">
            <a:extLst>
              <a:ext uri="{FF2B5EF4-FFF2-40B4-BE49-F238E27FC236}">
                <a16:creationId xmlns:a16="http://schemas.microsoft.com/office/drawing/2014/main" id="{38EBEDB9-4783-494C-B209-E88DEB68214D}"/>
              </a:ext>
            </a:extLst>
          </p:cNvPr>
          <p:cNvSpPr txBox="1"/>
          <p:nvPr/>
        </p:nvSpPr>
        <p:spPr>
          <a:xfrm>
            <a:off x="320713" y="1523397"/>
            <a:ext cx="3075820" cy="4612032"/>
          </a:xfrm>
          <a:prstGeom prst="rect">
            <a:avLst/>
          </a:prstGeom>
          <a:noFill/>
          <a:ln w="38100">
            <a:solidFill>
              <a:srgbClr val="254070"/>
            </a:solidFill>
          </a:ln>
        </p:spPr>
        <p:txBody>
          <a:bodyPr wrap="square" rtlCol="0">
            <a:spAutoFit/>
          </a:bodyPr>
          <a:lstStyle/>
          <a:p>
            <a:pPr algn="l" rtl="0" fontAlgn="base"/>
            <a:endParaRPr lang="en-GB" sz="816" dirty="0">
              <a:solidFill>
                <a:srgbClr val="000000"/>
              </a:solidFill>
              <a:highlight>
                <a:srgbClr val="FFFFFF"/>
              </a:highlight>
              <a:latin typeface="Calibri" panose="020F0502020204030204" pitchFamily="34" charset="0"/>
            </a:endParaRPr>
          </a:p>
          <a:p>
            <a:pPr algn="l" rtl="0" fontAlgn="base"/>
            <a:endParaRPr lang="en-GB" sz="816" dirty="0">
              <a:solidFill>
                <a:srgbClr val="000000"/>
              </a:solidFill>
              <a:highlight>
                <a:srgbClr val="FFFFFF"/>
              </a:highlight>
              <a:latin typeface="Calibri" panose="020F0502020204030204" pitchFamily="34" charset="0"/>
            </a:endParaRPr>
          </a:p>
          <a:p>
            <a:pPr algn="l" rtl="0" fontAlgn="base"/>
            <a:endParaRPr lang="en-GB" sz="816" dirty="0">
              <a:solidFill>
                <a:srgbClr val="000000"/>
              </a:solidFill>
              <a:highlight>
                <a:srgbClr val="FFFFFF"/>
              </a:highlight>
              <a:latin typeface="Calibri" panose="020F0502020204030204" pitchFamily="34" charset="0"/>
            </a:endParaRPr>
          </a:p>
          <a:p>
            <a:pPr algn="l" rtl="0" fontAlgn="base"/>
            <a:endParaRPr lang="en-GB" sz="816" dirty="0">
              <a:solidFill>
                <a:srgbClr val="000000"/>
              </a:solidFill>
              <a:highlight>
                <a:srgbClr val="FFFFFF"/>
              </a:highlight>
              <a:latin typeface="Calibri" panose="020F0502020204030204" pitchFamily="34" charset="0"/>
            </a:endParaRPr>
          </a:p>
          <a:p>
            <a:pPr algn="l" rtl="0" fontAlgn="base"/>
            <a:endParaRPr lang="en-GB" sz="816" dirty="0">
              <a:solidFill>
                <a:srgbClr val="000000"/>
              </a:solidFill>
              <a:highlight>
                <a:srgbClr val="FFFFFF"/>
              </a:highlight>
              <a:latin typeface="Calibri" panose="020F0502020204030204" pitchFamily="34" charset="0"/>
            </a:endParaRPr>
          </a:p>
          <a:p>
            <a:pPr algn="just" rtl="0" fontAlgn="base"/>
            <a:r>
              <a:rPr lang="en-GB" sz="816" dirty="0">
                <a:solidFill>
                  <a:srgbClr val="000000"/>
                </a:solidFill>
                <a:latin typeface="Calibri" panose="020F0502020204030204" pitchFamily="34" charset="0"/>
              </a:rPr>
              <a:t>Evidence suggests that the use of intrathecal hydrophilic opioids reduces postoperative pain scores within the first 24 hours and reduce intravenous opioid consumption (1). However, there is a lack of guidance regarding the choice and dosage of opioids used for non-obstetrics patients.  </a:t>
            </a:r>
          </a:p>
          <a:p>
            <a:pPr algn="just" rtl="0" fontAlgn="base"/>
            <a:endParaRPr lang="en-GB" sz="816" dirty="0">
              <a:solidFill>
                <a:srgbClr val="000000"/>
              </a:solidFill>
              <a:latin typeface="Segoe UI" panose="020B0502040204020203" pitchFamily="34" charset="0"/>
            </a:endParaRPr>
          </a:p>
          <a:p>
            <a:pPr algn="just" rtl="0" fontAlgn="base"/>
            <a:r>
              <a:rPr lang="en-GB" sz="816" dirty="0">
                <a:solidFill>
                  <a:srgbClr val="000000"/>
                </a:solidFill>
                <a:latin typeface="Calibri" panose="020F0502020204030204" pitchFamily="34" charset="0"/>
              </a:rPr>
              <a:t>Since 2019, there has been an ongoing diamorphine shortage in the United Kingdom (UK). With diamorphine being widely used in obstetrics practice, the Obstetrics Anaesthesia Association (OAA) issued a commentary based on the NICE guideline for caesarean section in 2021. The recommendations include the use of alternative opioids for intrathecal use and hourly patient monitoring for respiratory depression when morphine is given intrathecally in the first 24 hours.  </a:t>
            </a:r>
          </a:p>
          <a:p>
            <a:pPr algn="just" rtl="0" fontAlgn="base"/>
            <a:endParaRPr lang="en-GB" sz="816" dirty="0">
              <a:solidFill>
                <a:srgbClr val="000000"/>
              </a:solidFill>
              <a:latin typeface="Segoe UI" panose="020B0502040204020203" pitchFamily="34" charset="0"/>
            </a:endParaRPr>
          </a:p>
          <a:p>
            <a:pPr algn="just" rtl="0" fontAlgn="base"/>
            <a:r>
              <a:rPr lang="en-GB" sz="816" dirty="0">
                <a:solidFill>
                  <a:srgbClr val="000000"/>
                </a:solidFill>
                <a:latin typeface="Calibri" panose="020F0502020204030204" pitchFamily="34" charset="0"/>
              </a:rPr>
              <a:t>Despite diamorphine being the opioid of choice in many non-obstetrics cases, there is an absence of similar recommendations to guide the enforced change in practice due to the shortage of diamorphine availability. This is an area where practice is likely to vary depending on the organisational structures of different hospitals and surgical services.  </a:t>
            </a:r>
          </a:p>
          <a:p>
            <a:pPr algn="just" rtl="0" fontAlgn="base"/>
            <a:endParaRPr lang="en-GB" sz="816" dirty="0">
              <a:solidFill>
                <a:srgbClr val="000000"/>
              </a:solidFill>
              <a:latin typeface="Segoe UI" panose="020B0502040204020203" pitchFamily="34" charset="0"/>
            </a:endParaRPr>
          </a:p>
          <a:p>
            <a:pPr algn="just" rtl="0" fontAlgn="base"/>
            <a:r>
              <a:rPr lang="en-GB" sz="816" dirty="0">
                <a:solidFill>
                  <a:srgbClr val="000000"/>
                </a:solidFill>
                <a:latin typeface="Calibri" panose="020F0502020204030204" pitchFamily="34" charset="0"/>
              </a:rPr>
              <a:t>The </a:t>
            </a:r>
            <a:r>
              <a:rPr lang="en-GB" sz="816" b="1" dirty="0">
                <a:solidFill>
                  <a:srgbClr val="FF0000"/>
                </a:solidFill>
                <a:latin typeface="Calibri" panose="020F0502020204030204" pitchFamily="34" charset="0"/>
              </a:rPr>
              <a:t>AIM</a:t>
            </a:r>
            <a:r>
              <a:rPr lang="en-GB" sz="816" dirty="0">
                <a:solidFill>
                  <a:srgbClr val="000000"/>
                </a:solidFill>
                <a:latin typeface="Calibri" panose="020F0502020204030204" pitchFamily="34" charset="0"/>
              </a:rPr>
              <a:t> of this project is:</a:t>
            </a:r>
          </a:p>
          <a:p>
            <a:pPr algn="just" rtl="0" fontAlgn="base"/>
            <a:r>
              <a:rPr lang="en-GB" sz="816" dirty="0">
                <a:solidFill>
                  <a:srgbClr val="000000"/>
                </a:solidFill>
                <a:latin typeface="Calibri" panose="020F0502020204030204" pitchFamily="34" charset="0"/>
              </a:rPr>
              <a:t>	To understand the impact of diamorphine shortage on UK anaesthesia 	practice in non-obstetrics patients for postoperative pain management 	and describe the potential changes in individual clinical practice across UK 	consultant anaesthetists. </a:t>
            </a:r>
          </a:p>
          <a:p>
            <a:pPr algn="just" rtl="0" fontAlgn="base"/>
            <a:endParaRPr lang="en-GB" sz="816" dirty="0">
              <a:solidFill>
                <a:srgbClr val="000000"/>
              </a:solidFill>
              <a:latin typeface="Calibri" panose="020F0502020204030204" pitchFamily="34" charset="0"/>
            </a:endParaRPr>
          </a:p>
          <a:p>
            <a:pPr algn="just" rtl="0" fontAlgn="base"/>
            <a:r>
              <a:rPr lang="en-GB" sz="816" dirty="0">
                <a:solidFill>
                  <a:srgbClr val="000000"/>
                </a:solidFill>
                <a:latin typeface="Calibri" panose="020F0502020204030204" pitchFamily="34" charset="0"/>
              </a:rPr>
              <a:t>This project is undertaken by Pain-Train UK and is supported by the Faculty of Pain Medicine of the Royal College of Anaesthetists. </a:t>
            </a:r>
            <a:endParaRPr lang="en-GB" sz="816" dirty="0">
              <a:solidFill>
                <a:srgbClr val="000000"/>
              </a:solidFill>
              <a:latin typeface="Segoe UI" panose="020B0502040204020203" pitchFamily="34" charset="0"/>
            </a:endParaRPr>
          </a:p>
        </p:txBody>
      </p:sp>
      <p:sp>
        <p:nvSpPr>
          <p:cNvPr id="10" name="TextBox 9">
            <a:extLst>
              <a:ext uri="{FF2B5EF4-FFF2-40B4-BE49-F238E27FC236}">
                <a16:creationId xmlns:a16="http://schemas.microsoft.com/office/drawing/2014/main" id="{C247D9F2-B75B-5A8E-FE58-3F987DE2FD2A}"/>
              </a:ext>
            </a:extLst>
          </p:cNvPr>
          <p:cNvSpPr txBox="1"/>
          <p:nvPr/>
        </p:nvSpPr>
        <p:spPr>
          <a:xfrm>
            <a:off x="6428537" y="1505437"/>
            <a:ext cx="2958636" cy="2226635"/>
          </a:xfrm>
          <a:prstGeom prst="rect">
            <a:avLst/>
          </a:prstGeom>
          <a:noFill/>
          <a:ln w="38100">
            <a:solidFill>
              <a:srgbClr val="254070"/>
            </a:solidFill>
          </a:ln>
        </p:spPr>
        <p:txBody>
          <a:bodyPr wrap="square" rtlCol="0">
            <a:spAutoFit/>
          </a:bodyPr>
          <a:lstStyle/>
          <a:p>
            <a:endParaRPr lang="en-GB" sz="816" dirty="0">
              <a:solidFill>
                <a:srgbClr val="000000"/>
              </a:solidFill>
              <a:latin typeface="Calibri" panose="020F0502020204030204" pitchFamily="34" charset="0"/>
            </a:endParaRPr>
          </a:p>
          <a:p>
            <a:endParaRPr lang="en-GB" sz="816" dirty="0">
              <a:solidFill>
                <a:srgbClr val="000000"/>
              </a:solidFill>
              <a:latin typeface="Calibri" panose="020F0502020204030204" pitchFamily="34" charset="0"/>
            </a:endParaRPr>
          </a:p>
          <a:p>
            <a:endParaRPr lang="en-GB" sz="816" dirty="0">
              <a:solidFill>
                <a:srgbClr val="000000"/>
              </a:solidFill>
              <a:latin typeface="Calibri" panose="020F0502020204030204" pitchFamily="34" charset="0"/>
            </a:endParaRPr>
          </a:p>
          <a:p>
            <a:pPr algn="just"/>
            <a:r>
              <a:rPr lang="en-GB" sz="816" dirty="0">
                <a:solidFill>
                  <a:srgbClr val="000000"/>
                </a:solidFill>
                <a:latin typeface="Calibri" panose="020F0502020204030204" pitchFamily="34" charset="0"/>
              </a:rPr>
              <a:t>This is a </a:t>
            </a:r>
            <a:r>
              <a:rPr lang="en-GB" sz="816" b="1" dirty="0">
                <a:solidFill>
                  <a:srgbClr val="FF0000"/>
                </a:solidFill>
                <a:latin typeface="Calibri" panose="020F0502020204030204" pitchFamily="34" charset="0"/>
              </a:rPr>
              <a:t>national audit </a:t>
            </a:r>
            <a:r>
              <a:rPr lang="en-GB" sz="816" dirty="0">
                <a:solidFill>
                  <a:srgbClr val="000000"/>
                </a:solidFill>
                <a:latin typeface="Calibri" panose="020F0502020204030204" pitchFamily="34" charset="0"/>
              </a:rPr>
              <a:t>looking at the extent to which analgesia and mode of anaesthesia has change since the onset of the diamorphine shortage in non-obstetric patients. </a:t>
            </a:r>
          </a:p>
          <a:p>
            <a:pPr algn="just"/>
            <a:endParaRPr lang="en-GB" sz="816" dirty="0">
              <a:solidFill>
                <a:srgbClr val="000000"/>
              </a:solidFill>
              <a:latin typeface="Calibri" panose="020F0502020204030204" pitchFamily="34" charset="0"/>
            </a:endParaRPr>
          </a:p>
          <a:p>
            <a:pPr algn="just"/>
            <a:r>
              <a:rPr lang="en-GB" sz="816" b="1" dirty="0">
                <a:solidFill>
                  <a:srgbClr val="FF0000"/>
                </a:solidFill>
                <a:latin typeface="Calibri" panose="020F0502020204030204" pitchFamily="34" charset="0"/>
              </a:rPr>
              <a:t>Local coordinators </a:t>
            </a:r>
            <a:r>
              <a:rPr lang="en-GB" sz="816" dirty="0">
                <a:solidFill>
                  <a:srgbClr val="000000"/>
                </a:solidFill>
                <a:latin typeface="Calibri" panose="020F0502020204030204" pitchFamily="34" charset="0"/>
              </a:rPr>
              <a:t>are recruited to complete data collection at individual sites. </a:t>
            </a:r>
          </a:p>
          <a:p>
            <a:pPr algn="just"/>
            <a:r>
              <a:rPr lang="en-GB" sz="816" dirty="0">
                <a:solidFill>
                  <a:srgbClr val="000000"/>
                </a:solidFill>
                <a:latin typeface="Calibri" panose="020F0502020204030204" pitchFamily="34" charset="0"/>
              </a:rPr>
              <a:t>	-Data collection includes an organisational survey to be 	completed by the trust’s acute pain lead and a consultant 	anaesthetists survey to be completed by local consultant 	anaesthetists, aiming at a response rate of 25% per trust.</a:t>
            </a:r>
          </a:p>
          <a:p>
            <a:pPr algn="just"/>
            <a:endParaRPr lang="en-GB" sz="816" dirty="0">
              <a:solidFill>
                <a:srgbClr val="000000"/>
              </a:solidFill>
              <a:latin typeface="Calibri" panose="020F0502020204030204" pitchFamily="34" charset="0"/>
            </a:endParaRPr>
          </a:p>
          <a:p>
            <a:pPr algn="just"/>
            <a:r>
              <a:rPr lang="en-GB" sz="816" dirty="0">
                <a:solidFill>
                  <a:srgbClr val="000000"/>
                </a:solidFill>
                <a:latin typeface="Calibri" panose="020F0502020204030204" pitchFamily="34" charset="0"/>
              </a:rPr>
              <a:t>Local coordinators are advised to register this project with their local audit departments.  </a:t>
            </a:r>
          </a:p>
        </p:txBody>
      </p:sp>
      <p:sp>
        <p:nvSpPr>
          <p:cNvPr id="11" name="TextBox 10">
            <a:extLst>
              <a:ext uri="{FF2B5EF4-FFF2-40B4-BE49-F238E27FC236}">
                <a16:creationId xmlns:a16="http://schemas.microsoft.com/office/drawing/2014/main" id="{988F63B9-8651-C82A-EBDD-8C349B7175C2}"/>
              </a:ext>
            </a:extLst>
          </p:cNvPr>
          <p:cNvSpPr txBox="1"/>
          <p:nvPr/>
        </p:nvSpPr>
        <p:spPr>
          <a:xfrm>
            <a:off x="6428527" y="3677863"/>
            <a:ext cx="2958636" cy="971163"/>
          </a:xfrm>
          <a:prstGeom prst="rect">
            <a:avLst/>
          </a:prstGeom>
          <a:noFill/>
          <a:ln w="38100">
            <a:solidFill>
              <a:srgbClr val="254070"/>
            </a:solidFill>
          </a:ln>
        </p:spPr>
        <p:txBody>
          <a:bodyPr wrap="square" rtlCol="0">
            <a:spAutoFit/>
          </a:bodyPr>
          <a:lstStyle/>
          <a:p>
            <a:endParaRPr lang="en-GB" sz="816" dirty="0">
              <a:solidFill>
                <a:srgbClr val="000000"/>
              </a:solidFill>
              <a:latin typeface="Calibri" panose="020F0502020204030204" pitchFamily="34" charset="0"/>
            </a:endParaRPr>
          </a:p>
          <a:p>
            <a:endParaRPr lang="en-GB" sz="816" dirty="0">
              <a:solidFill>
                <a:srgbClr val="000000"/>
              </a:solidFill>
              <a:latin typeface="Calibri" panose="020F0502020204030204" pitchFamily="34" charset="0"/>
            </a:endParaRPr>
          </a:p>
          <a:p>
            <a:endParaRPr lang="en-GB" sz="816" dirty="0">
              <a:solidFill>
                <a:srgbClr val="000000"/>
              </a:solidFill>
              <a:latin typeface="Calibri" panose="020F0502020204030204" pitchFamily="34" charset="0"/>
            </a:endParaRPr>
          </a:p>
          <a:p>
            <a:pPr algn="just"/>
            <a:r>
              <a:rPr lang="en-GB" sz="816" dirty="0">
                <a:solidFill>
                  <a:srgbClr val="000000"/>
                </a:solidFill>
                <a:latin typeface="Calibri" panose="020F0502020204030204" pitchFamily="34" charset="0"/>
              </a:rPr>
              <a:t>Data collection is ongoing, and we aim to survey at least 100 hospital sites across the UK. </a:t>
            </a:r>
          </a:p>
          <a:p>
            <a:pPr algn="just"/>
            <a:endParaRPr lang="en-GB" sz="816" dirty="0">
              <a:solidFill>
                <a:srgbClr val="000000"/>
              </a:solidFill>
              <a:latin typeface="Calibri" panose="020F0502020204030204" pitchFamily="34" charset="0"/>
            </a:endParaRPr>
          </a:p>
          <a:p>
            <a:pPr algn="just"/>
            <a:r>
              <a:rPr lang="en-GB" sz="816" dirty="0">
                <a:solidFill>
                  <a:srgbClr val="000000"/>
                </a:solidFill>
                <a:latin typeface="Calibri" panose="020F0502020204030204" pitchFamily="34" charset="0"/>
              </a:rPr>
              <a:t>Both surveys will be reported using descriptive statistical analysis.</a:t>
            </a:r>
            <a:endParaRPr lang="en-US" sz="816" dirty="0"/>
          </a:p>
        </p:txBody>
      </p:sp>
      <p:sp>
        <p:nvSpPr>
          <p:cNvPr id="12" name="TextBox 11">
            <a:extLst>
              <a:ext uri="{FF2B5EF4-FFF2-40B4-BE49-F238E27FC236}">
                <a16:creationId xmlns:a16="http://schemas.microsoft.com/office/drawing/2014/main" id="{2C71DE4E-9259-E44B-BB27-A4C1917A707E}"/>
              </a:ext>
            </a:extLst>
          </p:cNvPr>
          <p:cNvSpPr txBox="1"/>
          <p:nvPr/>
        </p:nvSpPr>
        <p:spPr>
          <a:xfrm>
            <a:off x="6442352" y="4728593"/>
            <a:ext cx="2958636" cy="1096710"/>
          </a:xfrm>
          <a:prstGeom prst="rect">
            <a:avLst/>
          </a:prstGeom>
          <a:noFill/>
          <a:ln w="38100">
            <a:solidFill>
              <a:srgbClr val="254070"/>
            </a:solidFill>
          </a:ln>
        </p:spPr>
        <p:txBody>
          <a:bodyPr wrap="square" rtlCol="0">
            <a:spAutoFit/>
          </a:bodyPr>
          <a:lstStyle/>
          <a:p>
            <a:pPr algn="just"/>
            <a:endParaRPr lang="en-GB" sz="816" dirty="0">
              <a:solidFill>
                <a:srgbClr val="000000"/>
              </a:solidFill>
              <a:latin typeface="Calibri" panose="020F0502020204030204" pitchFamily="34" charset="0"/>
            </a:endParaRPr>
          </a:p>
          <a:p>
            <a:pPr algn="just"/>
            <a:endParaRPr lang="en-GB" sz="816" dirty="0">
              <a:solidFill>
                <a:srgbClr val="000000"/>
              </a:solidFill>
              <a:latin typeface="Calibri" panose="020F0502020204030204" pitchFamily="34" charset="0"/>
            </a:endParaRPr>
          </a:p>
          <a:p>
            <a:pPr algn="just"/>
            <a:endParaRPr lang="en-GB" sz="816" dirty="0">
              <a:solidFill>
                <a:srgbClr val="000000"/>
              </a:solidFill>
              <a:latin typeface="Calibri" panose="020F0502020204030204" pitchFamily="34" charset="0"/>
            </a:endParaRPr>
          </a:p>
          <a:p>
            <a:pPr algn="just"/>
            <a:r>
              <a:rPr lang="en-GB" sz="816" dirty="0">
                <a:solidFill>
                  <a:srgbClr val="000000"/>
                </a:solidFill>
                <a:latin typeface="Calibri" panose="020F0502020204030204" pitchFamily="34" charset="0"/>
              </a:rPr>
              <a:t>We will describe the organisational response to the national diamorphine shortage in the management of non-obstetric peri-operative pain and analyse the changes in individual anaesthetist’s clinical practice related to the diamorphine shortage.  </a:t>
            </a:r>
            <a:endParaRPr lang="en-US" sz="816" dirty="0"/>
          </a:p>
        </p:txBody>
      </p:sp>
      <p:sp>
        <p:nvSpPr>
          <p:cNvPr id="13" name="TextBox 12">
            <a:extLst>
              <a:ext uri="{FF2B5EF4-FFF2-40B4-BE49-F238E27FC236}">
                <a16:creationId xmlns:a16="http://schemas.microsoft.com/office/drawing/2014/main" id="{74233977-67DB-7F2B-68C1-653B8A397715}"/>
              </a:ext>
            </a:extLst>
          </p:cNvPr>
          <p:cNvSpPr txBox="1"/>
          <p:nvPr/>
        </p:nvSpPr>
        <p:spPr>
          <a:xfrm>
            <a:off x="345341" y="1675279"/>
            <a:ext cx="3051197" cy="343620"/>
          </a:xfrm>
          <a:prstGeom prst="rect">
            <a:avLst/>
          </a:prstGeom>
          <a:noFill/>
        </p:spPr>
        <p:txBody>
          <a:bodyPr wrap="square" rtlCol="0">
            <a:spAutoFit/>
          </a:bodyPr>
          <a:lstStyle/>
          <a:p>
            <a:pPr algn="ctr"/>
            <a:r>
              <a:rPr lang="en-US" sz="1633" b="1" dirty="0"/>
              <a:t>INTRODUCTION</a:t>
            </a:r>
          </a:p>
        </p:txBody>
      </p:sp>
      <p:sp>
        <p:nvSpPr>
          <p:cNvPr id="14" name="TextBox 13">
            <a:extLst>
              <a:ext uri="{FF2B5EF4-FFF2-40B4-BE49-F238E27FC236}">
                <a16:creationId xmlns:a16="http://schemas.microsoft.com/office/drawing/2014/main" id="{646D001D-D56D-572C-ADAE-202357174DE4}"/>
              </a:ext>
            </a:extLst>
          </p:cNvPr>
          <p:cNvSpPr txBox="1"/>
          <p:nvPr/>
        </p:nvSpPr>
        <p:spPr>
          <a:xfrm>
            <a:off x="6442352" y="4728592"/>
            <a:ext cx="2917170" cy="343620"/>
          </a:xfrm>
          <a:prstGeom prst="rect">
            <a:avLst/>
          </a:prstGeom>
          <a:noFill/>
        </p:spPr>
        <p:txBody>
          <a:bodyPr wrap="square" rtlCol="0">
            <a:spAutoFit/>
          </a:bodyPr>
          <a:lstStyle/>
          <a:p>
            <a:pPr algn="ctr"/>
            <a:r>
              <a:rPr lang="en-US" sz="1633" b="1" dirty="0"/>
              <a:t>CONCLUSIONS</a:t>
            </a:r>
          </a:p>
        </p:txBody>
      </p:sp>
      <p:sp>
        <p:nvSpPr>
          <p:cNvPr id="15" name="TextBox 14">
            <a:extLst>
              <a:ext uri="{FF2B5EF4-FFF2-40B4-BE49-F238E27FC236}">
                <a16:creationId xmlns:a16="http://schemas.microsoft.com/office/drawing/2014/main" id="{7698B8CA-CFF1-D6F3-AFF3-67F7FA646F58}"/>
              </a:ext>
            </a:extLst>
          </p:cNvPr>
          <p:cNvSpPr txBox="1"/>
          <p:nvPr/>
        </p:nvSpPr>
        <p:spPr>
          <a:xfrm>
            <a:off x="6428527" y="3688471"/>
            <a:ext cx="2917170" cy="343620"/>
          </a:xfrm>
          <a:prstGeom prst="rect">
            <a:avLst/>
          </a:prstGeom>
          <a:noFill/>
        </p:spPr>
        <p:txBody>
          <a:bodyPr wrap="square" rtlCol="0">
            <a:spAutoFit/>
          </a:bodyPr>
          <a:lstStyle/>
          <a:p>
            <a:pPr algn="ctr"/>
            <a:r>
              <a:rPr lang="en-US" sz="1633" b="1" dirty="0"/>
              <a:t>RESULTS</a:t>
            </a:r>
          </a:p>
        </p:txBody>
      </p:sp>
      <p:sp>
        <p:nvSpPr>
          <p:cNvPr id="16" name="TextBox 15">
            <a:extLst>
              <a:ext uri="{FF2B5EF4-FFF2-40B4-BE49-F238E27FC236}">
                <a16:creationId xmlns:a16="http://schemas.microsoft.com/office/drawing/2014/main" id="{2FF7B680-970D-C584-A94A-A3C8AB95130B}"/>
              </a:ext>
            </a:extLst>
          </p:cNvPr>
          <p:cNvSpPr txBox="1"/>
          <p:nvPr/>
        </p:nvSpPr>
        <p:spPr>
          <a:xfrm>
            <a:off x="6428541" y="1503213"/>
            <a:ext cx="2958637" cy="343620"/>
          </a:xfrm>
          <a:prstGeom prst="rect">
            <a:avLst/>
          </a:prstGeom>
          <a:noFill/>
        </p:spPr>
        <p:txBody>
          <a:bodyPr wrap="square" rtlCol="0">
            <a:spAutoFit/>
          </a:bodyPr>
          <a:lstStyle/>
          <a:p>
            <a:pPr algn="ctr"/>
            <a:r>
              <a:rPr lang="en-US" sz="1633" b="1" dirty="0"/>
              <a:t>METHODS</a:t>
            </a:r>
          </a:p>
        </p:txBody>
      </p:sp>
      <p:sp>
        <p:nvSpPr>
          <p:cNvPr id="17" name="TextBox 16">
            <a:extLst>
              <a:ext uri="{FF2B5EF4-FFF2-40B4-BE49-F238E27FC236}">
                <a16:creationId xmlns:a16="http://schemas.microsoft.com/office/drawing/2014/main" id="{D26CA147-746B-CB23-79EF-F8A25C9489EF}"/>
              </a:ext>
            </a:extLst>
          </p:cNvPr>
          <p:cNvSpPr txBox="1"/>
          <p:nvPr/>
        </p:nvSpPr>
        <p:spPr>
          <a:xfrm>
            <a:off x="320718" y="6114707"/>
            <a:ext cx="2063991" cy="594522"/>
          </a:xfrm>
          <a:prstGeom prst="rect">
            <a:avLst/>
          </a:prstGeom>
          <a:noFill/>
          <a:ln w="38100">
            <a:solidFill>
              <a:srgbClr val="254070"/>
            </a:solidFill>
          </a:ln>
        </p:spPr>
        <p:txBody>
          <a:bodyPr wrap="square" rtlCol="0">
            <a:spAutoFit/>
          </a:bodyPr>
          <a:lstStyle/>
          <a:p>
            <a:endParaRPr lang="en-GB" sz="816" dirty="0">
              <a:solidFill>
                <a:srgbClr val="000000"/>
              </a:solidFill>
              <a:latin typeface="Calibri" panose="020F0502020204030204" pitchFamily="34" charset="0"/>
            </a:endParaRPr>
          </a:p>
          <a:p>
            <a:endParaRPr lang="en-GB" sz="816" dirty="0">
              <a:solidFill>
                <a:srgbClr val="000000"/>
              </a:solidFill>
              <a:latin typeface="Calibri" panose="020F0502020204030204" pitchFamily="34" charset="0"/>
            </a:endParaRPr>
          </a:p>
          <a:p>
            <a:endParaRPr lang="en-GB" sz="816" dirty="0">
              <a:solidFill>
                <a:srgbClr val="000000"/>
              </a:solidFill>
              <a:latin typeface="Calibri" panose="020F0502020204030204" pitchFamily="34" charset="0"/>
            </a:endParaRPr>
          </a:p>
          <a:p>
            <a:r>
              <a:rPr lang="en-GB" sz="816" dirty="0">
                <a:solidFill>
                  <a:srgbClr val="000000"/>
                </a:solidFill>
                <a:latin typeface="Calibri" panose="020F0502020204030204" pitchFamily="34" charset="0"/>
              </a:rPr>
              <a:t>Pain-Train UK Committee</a:t>
            </a:r>
            <a:endParaRPr lang="en-US" sz="816" dirty="0"/>
          </a:p>
        </p:txBody>
      </p:sp>
      <p:sp>
        <p:nvSpPr>
          <p:cNvPr id="18" name="TextBox 17">
            <a:extLst>
              <a:ext uri="{FF2B5EF4-FFF2-40B4-BE49-F238E27FC236}">
                <a16:creationId xmlns:a16="http://schemas.microsoft.com/office/drawing/2014/main" id="{D40C0236-EE00-4DF0-6E33-222C6BD0A452}"/>
              </a:ext>
            </a:extLst>
          </p:cNvPr>
          <p:cNvSpPr txBox="1"/>
          <p:nvPr/>
        </p:nvSpPr>
        <p:spPr>
          <a:xfrm>
            <a:off x="-95374" y="6135323"/>
            <a:ext cx="2917170" cy="343620"/>
          </a:xfrm>
          <a:prstGeom prst="rect">
            <a:avLst/>
          </a:prstGeom>
          <a:noFill/>
        </p:spPr>
        <p:txBody>
          <a:bodyPr wrap="square" rtlCol="0">
            <a:spAutoFit/>
          </a:bodyPr>
          <a:lstStyle/>
          <a:p>
            <a:pPr algn="ctr"/>
            <a:r>
              <a:rPr lang="en-US" sz="1633" b="1" dirty="0"/>
              <a:t>ACKNOWLEDGEMENTS</a:t>
            </a:r>
          </a:p>
        </p:txBody>
      </p:sp>
      <p:sp>
        <p:nvSpPr>
          <p:cNvPr id="19" name="TextBox 18">
            <a:extLst>
              <a:ext uri="{FF2B5EF4-FFF2-40B4-BE49-F238E27FC236}">
                <a16:creationId xmlns:a16="http://schemas.microsoft.com/office/drawing/2014/main" id="{A7D98579-59C8-4F69-45A4-70B1A61BD0ED}"/>
              </a:ext>
            </a:extLst>
          </p:cNvPr>
          <p:cNvSpPr txBox="1"/>
          <p:nvPr/>
        </p:nvSpPr>
        <p:spPr>
          <a:xfrm>
            <a:off x="6442352" y="5718825"/>
            <a:ext cx="2958636" cy="971163"/>
          </a:xfrm>
          <a:prstGeom prst="rect">
            <a:avLst/>
          </a:prstGeom>
          <a:noFill/>
          <a:ln w="38100">
            <a:solidFill>
              <a:srgbClr val="254070"/>
            </a:solidFill>
          </a:ln>
        </p:spPr>
        <p:txBody>
          <a:bodyPr wrap="square" rtlCol="0">
            <a:spAutoFit/>
          </a:bodyPr>
          <a:lstStyle/>
          <a:p>
            <a:endParaRPr lang="en-GB" sz="816" dirty="0">
              <a:solidFill>
                <a:srgbClr val="000000"/>
              </a:solidFill>
              <a:latin typeface="Calibri" panose="020F0502020204030204" pitchFamily="34" charset="0"/>
            </a:endParaRPr>
          </a:p>
          <a:p>
            <a:endParaRPr lang="en-GB" sz="816" dirty="0">
              <a:solidFill>
                <a:srgbClr val="000000"/>
              </a:solidFill>
              <a:latin typeface="Calibri" panose="020F0502020204030204" pitchFamily="34" charset="0"/>
            </a:endParaRPr>
          </a:p>
          <a:p>
            <a:r>
              <a:rPr lang="en-GB" sz="816" dirty="0">
                <a:solidFill>
                  <a:srgbClr val="000000"/>
                </a:solidFill>
              </a:rPr>
              <a:t>1. Koning, M.V. </a:t>
            </a:r>
            <a:r>
              <a:rPr lang="en-GB" sz="816" i="1" dirty="0">
                <a:solidFill>
                  <a:srgbClr val="000000"/>
                </a:solidFill>
              </a:rPr>
              <a:t>et al.</a:t>
            </a:r>
            <a:r>
              <a:rPr lang="en-GB" sz="816" dirty="0">
                <a:solidFill>
                  <a:srgbClr val="000000"/>
                </a:solidFill>
              </a:rPr>
              <a:t> (2020) ‘Intrathecal hydrophilic opioids for abdominal surgery: A meta-analysis, meta-regression, and trial sequential analysis’, </a:t>
            </a:r>
            <a:r>
              <a:rPr lang="en-GB" sz="816" i="1" dirty="0">
                <a:solidFill>
                  <a:srgbClr val="000000"/>
                </a:solidFill>
              </a:rPr>
              <a:t>British Journal of Anaesthesia</a:t>
            </a:r>
            <a:r>
              <a:rPr lang="en-GB" sz="816" dirty="0">
                <a:solidFill>
                  <a:srgbClr val="000000"/>
                </a:solidFill>
              </a:rPr>
              <a:t>, 125(3), pp. 358–372. doi:10.1016/j.bja.2020.05.061. </a:t>
            </a:r>
          </a:p>
          <a:p>
            <a:endParaRPr lang="en-GB" sz="816" dirty="0">
              <a:solidFill>
                <a:srgbClr val="000000"/>
              </a:solidFill>
              <a:latin typeface="Calibri" panose="020F0502020204030204" pitchFamily="34" charset="0"/>
            </a:endParaRPr>
          </a:p>
        </p:txBody>
      </p:sp>
      <p:sp>
        <p:nvSpPr>
          <p:cNvPr id="20" name="TextBox 19">
            <a:extLst>
              <a:ext uri="{FF2B5EF4-FFF2-40B4-BE49-F238E27FC236}">
                <a16:creationId xmlns:a16="http://schemas.microsoft.com/office/drawing/2014/main" id="{307BC98E-8778-8D24-CBC3-CEB63F944659}"/>
              </a:ext>
            </a:extLst>
          </p:cNvPr>
          <p:cNvSpPr txBox="1"/>
          <p:nvPr/>
        </p:nvSpPr>
        <p:spPr>
          <a:xfrm>
            <a:off x="6442352" y="5718820"/>
            <a:ext cx="2917170" cy="343620"/>
          </a:xfrm>
          <a:prstGeom prst="rect">
            <a:avLst/>
          </a:prstGeom>
          <a:noFill/>
        </p:spPr>
        <p:txBody>
          <a:bodyPr wrap="square" rtlCol="0">
            <a:spAutoFit/>
          </a:bodyPr>
          <a:lstStyle/>
          <a:p>
            <a:r>
              <a:rPr lang="en-US" sz="1633" b="1" dirty="0"/>
              <a:t>REFERENCES</a:t>
            </a:r>
          </a:p>
        </p:txBody>
      </p:sp>
      <p:sp>
        <p:nvSpPr>
          <p:cNvPr id="21" name="TextBox 20">
            <a:extLst>
              <a:ext uri="{FF2B5EF4-FFF2-40B4-BE49-F238E27FC236}">
                <a16:creationId xmlns:a16="http://schemas.microsoft.com/office/drawing/2014/main" id="{023C3916-CAB3-2AFC-B945-11DED9D9E7CC}"/>
              </a:ext>
            </a:extLst>
          </p:cNvPr>
          <p:cNvSpPr txBox="1"/>
          <p:nvPr/>
        </p:nvSpPr>
        <p:spPr>
          <a:xfrm>
            <a:off x="3396538" y="830508"/>
            <a:ext cx="4258239" cy="469103"/>
          </a:xfrm>
          <a:prstGeom prst="rect">
            <a:avLst/>
          </a:prstGeom>
          <a:noFill/>
        </p:spPr>
        <p:txBody>
          <a:bodyPr wrap="square" rtlCol="0">
            <a:spAutoFit/>
          </a:bodyPr>
          <a:lstStyle/>
          <a:p>
            <a:r>
              <a:rPr lang="en-US" sz="816" i="1" dirty="0">
                <a:solidFill>
                  <a:schemeClr val="bg1"/>
                </a:solidFill>
              </a:rPr>
              <a:t>Ka Po Tam </a:t>
            </a:r>
            <a:r>
              <a:rPr lang="en-US" sz="816" i="1" baseline="30000" dirty="0">
                <a:solidFill>
                  <a:schemeClr val="bg1"/>
                </a:solidFill>
              </a:rPr>
              <a:t>1</a:t>
            </a:r>
            <a:r>
              <a:rPr lang="en-US" sz="816" i="1" dirty="0">
                <a:solidFill>
                  <a:schemeClr val="bg1"/>
                </a:solidFill>
              </a:rPr>
              <a:t>, </a:t>
            </a:r>
            <a:r>
              <a:rPr lang="en-US" sz="816" i="1" dirty="0" err="1">
                <a:solidFill>
                  <a:schemeClr val="bg1"/>
                </a:solidFill>
              </a:rPr>
              <a:t>Vitul</a:t>
            </a:r>
            <a:r>
              <a:rPr lang="en-US" sz="816" i="1" dirty="0">
                <a:solidFill>
                  <a:schemeClr val="bg1"/>
                </a:solidFill>
              </a:rPr>
              <a:t> </a:t>
            </a:r>
            <a:r>
              <a:rPr lang="en-US" sz="816" i="1" dirty="0" err="1">
                <a:solidFill>
                  <a:schemeClr val="bg1"/>
                </a:solidFill>
              </a:rPr>
              <a:t>Manhas</a:t>
            </a:r>
            <a:r>
              <a:rPr lang="en-US" sz="816" i="1" baseline="30000" dirty="0">
                <a:solidFill>
                  <a:schemeClr val="bg1"/>
                </a:solidFill>
              </a:rPr>
              <a:t> 1</a:t>
            </a:r>
            <a:r>
              <a:rPr lang="en-US" sz="816" i="1" dirty="0">
                <a:solidFill>
                  <a:schemeClr val="bg1"/>
                </a:solidFill>
              </a:rPr>
              <a:t>, Ailbhe Brady </a:t>
            </a:r>
            <a:r>
              <a:rPr lang="en-US" sz="816" i="1" baseline="30000" dirty="0">
                <a:solidFill>
                  <a:schemeClr val="bg1"/>
                </a:solidFill>
              </a:rPr>
              <a:t>2</a:t>
            </a:r>
            <a:r>
              <a:rPr lang="en-US" sz="816" i="1" dirty="0">
                <a:solidFill>
                  <a:schemeClr val="bg1"/>
                </a:solidFill>
              </a:rPr>
              <a:t>, </a:t>
            </a:r>
            <a:r>
              <a:rPr lang="en-GB" sz="816" i="1" dirty="0">
                <a:solidFill>
                  <a:schemeClr val="bg1"/>
                </a:solidFill>
              </a:rPr>
              <a:t>Shiva Tripathi </a:t>
            </a:r>
            <a:r>
              <a:rPr lang="en-GB" sz="816" i="1" baseline="30000" dirty="0">
                <a:solidFill>
                  <a:schemeClr val="bg1"/>
                </a:solidFill>
              </a:rPr>
              <a:t>3</a:t>
            </a:r>
            <a:r>
              <a:rPr lang="en-GB" sz="816" i="1" dirty="0">
                <a:solidFill>
                  <a:schemeClr val="bg1"/>
                </a:solidFill>
              </a:rPr>
              <a:t> </a:t>
            </a:r>
            <a:endParaRPr lang="en-US" sz="816" i="1" dirty="0">
              <a:solidFill>
                <a:schemeClr val="bg1"/>
              </a:solidFill>
            </a:endParaRPr>
          </a:p>
          <a:p>
            <a:pPr marL="155551" indent="-155551">
              <a:buAutoNum type="arabicPeriod"/>
            </a:pPr>
            <a:r>
              <a:rPr lang="en-GB" sz="544" i="1" dirty="0">
                <a:solidFill>
                  <a:schemeClr val="bg1"/>
                </a:solidFill>
                <a:latin typeface="Arial" panose="020B0604020202020204" pitchFamily="34" charset="0"/>
              </a:rPr>
              <a:t>University Hospitals of Leicester NHS Trust and Pain-Train UK </a:t>
            </a:r>
          </a:p>
          <a:p>
            <a:pPr marL="155551" indent="-155551">
              <a:buAutoNum type="arabicPeriod"/>
            </a:pPr>
            <a:r>
              <a:rPr lang="en-GB" sz="544" i="1" dirty="0">
                <a:solidFill>
                  <a:schemeClr val="bg1"/>
                </a:solidFill>
                <a:latin typeface="Arial" panose="020B0604020202020204" pitchFamily="34" charset="0"/>
              </a:rPr>
              <a:t>Mersey and West Lancashire Teaching Hospitals NHS Trust and Pain-Train UK</a:t>
            </a:r>
          </a:p>
          <a:p>
            <a:pPr marL="155551" indent="-155551">
              <a:buAutoNum type="arabicPeriod"/>
            </a:pPr>
            <a:r>
              <a:rPr lang="en-GB" sz="544" i="1" dirty="0">
                <a:solidFill>
                  <a:schemeClr val="bg1"/>
                </a:solidFill>
                <a:latin typeface="Arial" panose="020B0604020202020204" pitchFamily="34" charset="0"/>
              </a:rPr>
              <a:t>Lancashire Teaching Hospitals NHS Foundation Trust and Pain-Train UK</a:t>
            </a:r>
            <a:endParaRPr lang="en-US" sz="544" i="1" dirty="0">
              <a:solidFill>
                <a:schemeClr val="bg1"/>
              </a:solidFill>
            </a:endParaRPr>
          </a:p>
        </p:txBody>
      </p:sp>
      <p:pic>
        <p:nvPicPr>
          <p:cNvPr id="3" name="Picture 2">
            <a:extLst>
              <a:ext uri="{FF2B5EF4-FFF2-40B4-BE49-F238E27FC236}">
                <a16:creationId xmlns:a16="http://schemas.microsoft.com/office/drawing/2014/main" id="{187E18EC-3B94-1445-ADA9-A1059F652C4F}"/>
              </a:ext>
            </a:extLst>
          </p:cNvPr>
          <p:cNvPicPr>
            <a:picLocks noChangeAspect="1"/>
          </p:cNvPicPr>
          <p:nvPr/>
        </p:nvPicPr>
        <p:blipFill>
          <a:blip r:embed="rId4"/>
          <a:stretch>
            <a:fillRect/>
          </a:stretch>
        </p:blipFill>
        <p:spPr>
          <a:xfrm>
            <a:off x="3469891" y="1419470"/>
            <a:ext cx="2917170" cy="5375955"/>
          </a:xfrm>
          <a:prstGeom prst="rect">
            <a:avLst/>
          </a:prstGeom>
        </p:spPr>
      </p:pic>
      <p:sp>
        <p:nvSpPr>
          <p:cNvPr id="5" name="Slide Number Placeholder 4">
            <a:extLst>
              <a:ext uri="{FF2B5EF4-FFF2-40B4-BE49-F238E27FC236}">
                <a16:creationId xmlns:a16="http://schemas.microsoft.com/office/drawing/2014/main" id="{6C31D20F-E220-E82A-FD86-714C1CAC311D}"/>
              </a:ext>
            </a:extLst>
          </p:cNvPr>
          <p:cNvSpPr>
            <a:spLocks noGrp="1"/>
          </p:cNvSpPr>
          <p:nvPr>
            <p:ph type="sldNum" sz="quarter" idx="12"/>
          </p:nvPr>
        </p:nvSpPr>
        <p:spPr/>
        <p:txBody>
          <a:bodyPr/>
          <a:lstStyle/>
          <a:p>
            <a:fld id="{26640407-2FF4-4978-AB54-2A2E65D7B3DC}" type="slidenum">
              <a:rPr lang="en-GB" smtClean="0"/>
              <a:t>20</a:t>
            </a:fld>
            <a:endParaRPr lang="en-GB"/>
          </a:p>
        </p:txBody>
      </p:sp>
    </p:spTree>
    <p:extLst>
      <p:ext uri="{BB962C8B-B14F-4D97-AF65-F5344CB8AC3E}">
        <p14:creationId xmlns:p14="http://schemas.microsoft.com/office/powerpoint/2010/main" val="3908693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D27A3-C2CC-2D03-2A3B-F7AEBA9E240D}"/>
              </a:ext>
            </a:extLst>
          </p:cNvPr>
          <p:cNvSpPr>
            <a:spLocks noGrp="1"/>
          </p:cNvSpPr>
          <p:nvPr>
            <p:ph type="title"/>
          </p:nvPr>
        </p:nvSpPr>
        <p:spPr/>
        <p:txBody>
          <a:bodyPr/>
          <a:lstStyle/>
          <a:p>
            <a:endParaRPr lang="en-GB"/>
          </a:p>
        </p:txBody>
      </p:sp>
      <p:pic>
        <p:nvPicPr>
          <p:cNvPr id="7" name="Content Placeholder 6" descr="A screenshot of a web page&#10;&#10;Description automatically generated">
            <a:extLst>
              <a:ext uri="{FF2B5EF4-FFF2-40B4-BE49-F238E27FC236}">
                <a16:creationId xmlns:a16="http://schemas.microsoft.com/office/drawing/2014/main" id="{A46D3514-7AD8-D7B6-99EE-15C533C209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113" y="-5908"/>
            <a:ext cx="9708497" cy="6863908"/>
          </a:xfrm>
        </p:spPr>
      </p:pic>
      <p:sp>
        <p:nvSpPr>
          <p:cNvPr id="8" name="Slide Number Placeholder 7">
            <a:extLst>
              <a:ext uri="{FF2B5EF4-FFF2-40B4-BE49-F238E27FC236}">
                <a16:creationId xmlns:a16="http://schemas.microsoft.com/office/drawing/2014/main" id="{FAAFE789-F6F9-5CD9-BFBF-52CE043CE328}"/>
              </a:ext>
            </a:extLst>
          </p:cNvPr>
          <p:cNvSpPr>
            <a:spLocks noGrp="1"/>
          </p:cNvSpPr>
          <p:nvPr>
            <p:ph type="sldNum" sz="quarter" idx="12"/>
          </p:nvPr>
        </p:nvSpPr>
        <p:spPr/>
        <p:txBody>
          <a:bodyPr/>
          <a:lstStyle/>
          <a:p>
            <a:fld id="{26640407-2FF4-4978-AB54-2A2E65D7B3DC}" type="slidenum">
              <a:rPr lang="en-GB" smtClean="0"/>
              <a:t>3</a:t>
            </a:fld>
            <a:endParaRPr lang="en-GB"/>
          </a:p>
        </p:txBody>
      </p:sp>
    </p:spTree>
    <p:extLst>
      <p:ext uri="{BB962C8B-B14F-4D97-AF65-F5344CB8AC3E}">
        <p14:creationId xmlns:p14="http://schemas.microsoft.com/office/powerpoint/2010/main" val="1942774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0A41-F174-D74D-AC34-464FE6520A3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83B92F7-C47A-EC43-0F23-88BA9FA9E3C9}"/>
              </a:ext>
            </a:extLst>
          </p:cNvPr>
          <p:cNvSpPr>
            <a:spLocks noGrp="1"/>
          </p:cNvSpPr>
          <p:nvPr>
            <p:ph idx="1"/>
          </p:nvPr>
        </p:nvSpPr>
        <p:spPr/>
        <p:txBody>
          <a:bodyPr/>
          <a:lstStyle/>
          <a:p>
            <a:endParaRPr lang="en-GB"/>
          </a:p>
        </p:txBody>
      </p:sp>
      <p:sp>
        <p:nvSpPr>
          <p:cNvPr id="6" name="Slide Number Placeholder 5">
            <a:extLst>
              <a:ext uri="{FF2B5EF4-FFF2-40B4-BE49-F238E27FC236}">
                <a16:creationId xmlns:a16="http://schemas.microsoft.com/office/drawing/2014/main" id="{8592B3CD-ABEC-F773-C632-D1F336E87553}"/>
              </a:ext>
            </a:extLst>
          </p:cNvPr>
          <p:cNvSpPr>
            <a:spLocks noGrp="1"/>
          </p:cNvSpPr>
          <p:nvPr>
            <p:ph type="sldNum" sz="quarter" idx="12"/>
          </p:nvPr>
        </p:nvSpPr>
        <p:spPr/>
        <p:txBody>
          <a:bodyPr/>
          <a:lstStyle/>
          <a:p>
            <a:fld id="{26640407-2FF4-4978-AB54-2A2E65D7B3DC}" type="slidenum">
              <a:rPr lang="en-GB" smtClean="0"/>
              <a:t>4</a:t>
            </a:fld>
            <a:endParaRPr lang="en-GB"/>
          </a:p>
        </p:txBody>
      </p:sp>
      <p:pic>
        <p:nvPicPr>
          <p:cNvPr id="5" name="Picture 4">
            <a:extLst>
              <a:ext uri="{FF2B5EF4-FFF2-40B4-BE49-F238E27FC236}">
                <a16:creationId xmlns:a16="http://schemas.microsoft.com/office/drawing/2014/main" id="{D06F7741-D437-E0D1-4524-DBC18D85CC52}"/>
              </a:ext>
            </a:extLst>
          </p:cNvPr>
          <p:cNvPicPr>
            <a:picLocks noChangeAspect="1"/>
          </p:cNvPicPr>
          <p:nvPr/>
        </p:nvPicPr>
        <p:blipFill>
          <a:blip r:embed="rId2"/>
          <a:stretch>
            <a:fillRect/>
          </a:stretch>
        </p:blipFill>
        <p:spPr>
          <a:xfrm>
            <a:off x="56825" y="1"/>
            <a:ext cx="9751083" cy="6858000"/>
          </a:xfrm>
          <a:prstGeom prst="rect">
            <a:avLst/>
          </a:prstGeom>
        </p:spPr>
      </p:pic>
    </p:spTree>
    <p:extLst>
      <p:ext uri="{BB962C8B-B14F-4D97-AF65-F5344CB8AC3E}">
        <p14:creationId xmlns:p14="http://schemas.microsoft.com/office/powerpoint/2010/main" val="3029294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173F468-ECEF-5230-1441-35B4ACBB1889}"/>
              </a:ext>
            </a:extLst>
          </p:cNvPr>
          <p:cNvSpPr txBox="1"/>
          <p:nvPr/>
        </p:nvSpPr>
        <p:spPr>
          <a:xfrm>
            <a:off x="82653" y="5"/>
            <a:ext cx="9699418" cy="179921"/>
          </a:xfrm>
          <a:prstGeom prst="rect">
            <a:avLst/>
          </a:prstGeom>
          <a:noFill/>
          <a:ln w="127000">
            <a:solidFill>
              <a:srgbClr val="0053CC"/>
            </a:solidFill>
          </a:ln>
        </p:spPr>
        <p:txBody>
          <a:bodyPr wrap="square" rtlCol="0">
            <a:spAutoFit/>
          </a:bodyPr>
          <a:lstStyle/>
          <a:p>
            <a:pPr defTabSz="207401"/>
            <a:endParaRPr lang="en-GB" sz="569" dirty="0">
              <a:solidFill>
                <a:prstClr val="black"/>
              </a:solidFill>
              <a:latin typeface="Calibri" panose="020F0502020204030204"/>
            </a:endParaRPr>
          </a:p>
        </p:txBody>
      </p:sp>
      <p:sp>
        <p:nvSpPr>
          <p:cNvPr id="34" name="TextBox 33">
            <a:extLst>
              <a:ext uri="{FF2B5EF4-FFF2-40B4-BE49-F238E27FC236}">
                <a16:creationId xmlns:a16="http://schemas.microsoft.com/office/drawing/2014/main" id="{52D5A07C-50F7-57D1-D0A0-056FC3493C68}"/>
              </a:ext>
            </a:extLst>
          </p:cNvPr>
          <p:cNvSpPr txBox="1"/>
          <p:nvPr/>
        </p:nvSpPr>
        <p:spPr>
          <a:xfrm>
            <a:off x="3394625" y="1716783"/>
            <a:ext cx="3049444" cy="5117555"/>
          </a:xfrm>
          <a:prstGeom prst="rect">
            <a:avLst/>
          </a:prstGeom>
          <a:noFill/>
          <a:ln w="57150">
            <a:solidFill>
              <a:srgbClr val="0053CC"/>
            </a:solidFill>
          </a:ln>
        </p:spPr>
        <p:txBody>
          <a:bodyPr wrap="square" rtlCol="0">
            <a:spAutoFit/>
          </a:bodyPr>
          <a:lstStyle/>
          <a:p>
            <a:pPr defTabSz="207401"/>
            <a:r>
              <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rPr>
              <a:t>Result Summary</a:t>
            </a: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r>
              <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rPr>
              <a:t>Observation Frequency</a:t>
            </a: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r>
              <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rPr>
              <a:t>Observations</a:t>
            </a:r>
          </a:p>
          <a:p>
            <a:pPr defTabSz="207401"/>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6" descr="A rainbow logo with black text&#10;&#10;Description automatically generated">
            <a:extLst>
              <a:ext uri="{FF2B5EF4-FFF2-40B4-BE49-F238E27FC236}">
                <a16:creationId xmlns:a16="http://schemas.microsoft.com/office/drawing/2014/main" id="{E1D6BF2B-139C-B6A6-AF03-D847500DF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58" y="73506"/>
            <a:ext cx="1679738" cy="711014"/>
          </a:xfrm>
          <a:prstGeom prst="rect">
            <a:avLst/>
          </a:prstGeom>
        </p:spPr>
      </p:pic>
      <p:pic>
        <p:nvPicPr>
          <p:cNvPr id="9" name="Picture 8">
            <a:extLst>
              <a:ext uri="{FF2B5EF4-FFF2-40B4-BE49-F238E27FC236}">
                <a16:creationId xmlns:a16="http://schemas.microsoft.com/office/drawing/2014/main" id="{CA581089-38D3-852D-BBC6-FB667477A4A9}"/>
              </a:ext>
            </a:extLst>
          </p:cNvPr>
          <p:cNvPicPr>
            <a:picLocks noChangeAspect="1"/>
          </p:cNvPicPr>
          <p:nvPr/>
        </p:nvPicPr>
        <p:blipFill>
          <a:blip r:embed="rId3"/>
          <a:stretch>
            <a:fillRect/>
          </a:stretch>
        </p:blipFill>
        <p:spPr>
          <a:xfrm>
            <a:off x="7912624" y="94954"/>
            <a:ext cx="1711384" cy="633347"/>
          </a:xfrm>
          <a:prstGeom prst="rect">
            <a:avLst/>
          </a:prstGeom>
        </p:spPr>
      </p:pic>
      <p:sp>
        <p:nvSpPr>
          <p:cNvPr id="13" name="TextBox 12">
            <a:extLst>
              <a:ext uri="{FF2B5EF4-FFF2-40B4-BE49-F238E27FC236}">
                <a16:creationId xmlns:a16="http://schemas.microsoft.com/office/drawing/2014/main" id="{6904129A-52BE-42EF-9AEA-5C5D1ADEE32D}"/>
              </a:ext>
            </a:extLst>
          </p:cNvPr>
          <p:cNvSpPr txBox="1"/>
          <p:nvPr/>
        </p:nvSpPr>
        <p:spPr>
          <a:xfrm>
            <a:off x="1875602" y="144640"/>
            <a:ext cx="6037022" cy="434927"/>
          </a:xfrm>
          <a:prstGeom prst="rect">
            <a:avLst/>
          </a:prstGeom>
          <a:noFill/>
        </p:spPr>
        <p:txBody>
          <a:bodyPr wrap="square" rtlCol="0">
            <a:spAutoFit/>
          </a:bodyPr>
          <a:lstStyle/>
          <a:p>
            <a:pPr algn="ctr" defTabSz="207401">
              <a:lnSpc>
                <a:spcPct val="107000"/>
              </a:lnSpc>
              <a:spcAft>
                <a:spcPts val="363"/>
              </a:spcAft>
            </a:pPr>
            <a:r>
              <a:rPr lang="en-GB" sz="2177" b="1" kern="1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Compliance with Epidural PCA and Opioid PCA</a:t>
            </a:r>
          </a:p>
        </p:txBody>
      </p:sp>
      <p:sp>
        <p:nvSpPr>
          <p:cNvPr id="14" name="TextBox 13">
            <a:extLst>
              <a:ext uri="{FF2B5EF4-FFF2-40B4-BE49-F238E27FC236}">
                <a16:creationId xmlns:a16="http://schemas.microsoft.com/office/drawing/2014/main" id="{1892A6EC-569E-0578-1E4E-0B60CEB090F6}"/>
              </a:ext>
            </a:extLst>
          </p:cNvPr>
          <p:cNvSpPr txBox="1"/>
          <p:nvPr/>
        </p:nvSpPr>
        <p:spPr>
          <a:xfrm>
            <a:off x="2206718" y="579835"/>
            <a:ext cx="5451288" cy="315792"/>
          </a:xfrm>
          <a:prstGeom prst="rect">
            <a:avLst/>
          </a:prstGeom>
          <a:noFill/>
        </p:spPr>
        <p:txBody>
          <a:bodyPr wrap="square" rtlCol="0">
            <a:spAutoFit/>
          </a:bodyPr>
          <a:lstStyle/>
          <a:p>
            <a:pPr defTabSz="207401"/>
            <a:r>
              <a:rPr lang="en-GB" sz="1452" b="1" dirty="0">
                <a:solidFill>
                  <a:prstClr val="black"/>
                </a:solidFill>
                <a:latin typeface="Calibri" panose="020F0502020204030204"/>
              </a:rPr>
              <a:t>Dr Gary Harbisher &amp; Dr Lisa </a:t>
            </a:r>
            <a:r>
              <a:rPr lang="en-GB" sz="1452" b="1" dirty="0" err="1">
                <a:solidFill>
                  <a:prstClr val="black"/>
                </a:solidFill>
                <a:latin typeface="Calibri" panose="020F0502020204030204"/>
              </a:rPr>
              <a:t>Molus</a:t>
            </a:r>
            <a:r>
              <a:rPr lang="en-GB" sz="1452" b="1" dirty="0">
                <a:solidFill>
                  <a:prstClr val="black"/>
                </a:solidFill>
                <a:latin typeface="Calibri" panose="020F0502020204030204"/>
              </a:rPr>
              <a:t> within The Inpatient Pain Service</a:t>
            </a:r>
          </a:p>
        </p:txBody>
      </p:sp>
      <p:sp>
        <p:nvSpPr>
          <p:cNvPr id="19" name="TextBox 18">
            <a:extLst>
              <a:ext uri="{FF2B5EF4-FFF2-40B4-BE49-F238E27FC236}">
                <a16:creationId xmlns:a16="http://schemas.microsoft.com/office/drawing/2014/main" id="{3D43EAED-377E-5532-EA33-4A0BDCBD4B1B}"/>
              </a:ext>
            </a:extLst>
          </p:cNvPr>
          <p:cNvSpPr txBox="1"/>
          <p:nvPr/>
        </p:nvSpPr>
        <p:spPr>
          <a:xfrm>
            <a:off x="409679" y="968849"/>
            <a:ext cx="9045375" cy="595163"/>
          </a:xfrm>
          <a:prstGeom prst="rect">
            <a:avLst/>
          </a:prstGeom>
          <a:noFill/>
          <a:ln w="57150">
            <a:solidFill>
              <a:srgbClr val="0053CC"/>
            </a:solidFill>
          </a:ln>
        </p:spPr>
        <p:txBody>
          <a:bodyPr wrap="square" rtlCol="0">
            <a:spAutoFit/>
          </a:bodyPr>
          <a:lstStyle/>
          <a:p>
            <a:pPr algn="ctr" defTabSz="207401"/>
            <a:r>
              <a:rPr lang="en-GB" sz="1089" kern="100" dirty="0">
                <a:solidFill>
                  <a:prstClr val="black"/>
                </a:solidFill>
                <a:latin typeface="Arial" panose="020B0604020202020204" pitchFamily="34" charset="0"/>
                <a:ea typeface="Calibri" panose="020F0502020204030204" pitchFamily="34" charset="0"/>
                <a:cs typeface="Arial" panose="020B0604020202020204" pitchFamily="34" charset="0"/>
              </a:rPr>
              <a:t>For patient safety, centres must ensure that we comply with local and national guidance on the care of patients with epidural PCAs and morphine and fentanyl PCAs. Our snapshot audit demonstrated clear areas for improvement in our centre. Our trusts forthcoming move to electronic prescribing may improve compliance.</a:t>
            </a:r>
          </a:p>
        </p:txBody>
      </p:sp>
      <p:sp>
        <p:nvSpPr>
          <p:cNvPr id="22" name="TextBox 21">
            <a:extLst>
              <a:ext uri="{FF2B5EF4-FFF2-40B4-BE49-F238E27FC236}">
                <a16:creationId xmlns:a16="http://schemas.microsoft.com/office/drawing/2014/main" id="{7EBD9B70-724B-3889-E9D6-C09041BBB0D4}"/>
              </a:ext>
            </a:extLst>
          </p:cNvPr>
          <p:cNvSpPr txBox="1"/>
          <p:nvPr/>
        </p:nvSpPr>
        <p:spPr>
          <a:xfrm>
            <a:off x="6607936" y="3741047"/>
            <a:ext cx="3049444" cy="1069460"/>
          </a:xfrm>
          <a:prstGeom prst="rect">
            <a:avLst/>
          </a:prstGeom>
          <a:noFill/>
          <a:ln w="57150">
            <a:solidFill>
              <a:srgbClr val="0053CC"/>
            </a:solidFill>
          </a:ln>
        </p:spPr>
        <p:txBody>
          <a:bodyPr wrap="square" rtlCol="0">
            <a:spAutoFit/>
          </a:bodyPr>
          <a:lstStyle/>
          <a:p>
            <a:pPr defTabSz="207401"/>
            <a:r>
              <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rPr>
              <a:t>Results</a:t>
            </a:r>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07401" indent="-207401" defTabSz="207401">
              <a:buFont typeface="Arial" panose="020B0604020202020204" pitchFamily="34" charset="0"/>
              <a:buChar char="•"/>
            </a:pPr>
            <a:r>
              <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rPr>
              <a:t>In total we reviewed the care plans of 10 patients with epidurals, 24 opioid PCA patients (10 without intrathecal and 14 with intrathecal opioids)</a:t>
            </a:r>
          </a:p>
          <a:p>
            <a:pPr marL="207401" indent="-207401" defTabSz="207401">
              <a:buFont typeface="Arial" panose="020B0604020202020204" pitchFamily="34" charset="0"/>
              <a:buChar char="•"/>
            </a:pPr>
            <a:r>
              <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rPr>
              <a:t>Patients were found throughout critical care (paediatric critical care unit, general critical care unit, ICU2 and ICU3), and 7 surgical wards.</a:t>
            </a:r>
          </a:p>
        </p:txBody>
      </p:sp>
      <p:sp>
        <p:nvSpPr>
          <p:cNvPr id="24" name="TextBox 23">
            <a:extLst>
              <a:ext uri="{FF2B5EF4-FFF2-40B4-BE49-F238E27FC236}">
                <a16:creationId xmlns:a16="http://schemas.microsoft.com/office/drawing/2014/main" id="{9137B118-9D38-69A4-417D-A8218E8B4D73}"/>
              </a:ext>
            </a:extLst>
          </p:cNvPr>
          <p:cNvSpPr txBox="1"/>
          <p:nvPr/>
        </p:nvSpPr>
        <p:spPr>
          <a:xfrm>
            <a:off x="6607940" y="4924504"/>
            <a:ext cx="3049445" cy="1488228"/>
          </a:xfrm>
          <a:prstGeom prst="rect">
            <a:avLst/>
          </a:prstGeom>
          <a:noFill/>
          <a:ln w="57150">
            <a:solidFill>
              <a:srgbClr val="0053CC"/>
            </a:solidFill>
          </a:ln>
        </p:spPr>
        <p:txBody>
          <a:bodyPr wrap="square" rtlCol="0">
            <a:spAutoFit/>
          </a:bodyPr>
          <a:lstStyle/>
          <a:p>
            <a:pPr defTabSz="207401"/>
            <a:r>
              <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rPr>
              <a:t>Conclusion</a:t>
            </a:r>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07401" indent="-207401" defTabSz="207401">
              <a:buFont typeface="Arial" panose="020B0604020202020204" pitchFamily="34" charset="0"/>
              <a:buChar char="•"/>
            </a:pPr>
            <a:r>
              <a:rPr lang="en-US" sz="907" kern="100" dirty="0">
                <a:solidFill>
                  <a:prstClr val="black"/>
                </a:solidFill>
                <a:latin typeface="Arial" panose="020B0604020202020204" pitchFamily="34" charset="0"/>
                <a:ea typeface="Calibri" panose="020F0502020204030204" pitchFamily="34" charset="0"/>
                <a:cs typeface="Arial" panose="020B0604020202020204" pitchFamily="34" charset="0"/>
              </a:rPr>
              <a:t>Frequency, completion and accuracy of observations are lacking for patients receiving epidural, or PCA</a:t>
            </a:r>
          </a:p>
          <a:p>
            <a:pPr marL="207401" indent="-207401" defTabSz="207401">
              <a:buFont typeface="Arial" panose="020B0604020202020204" pitchFamily="34" charset="0"/>
              <a:buChar char="•"/>
            </a:pPr>
            <a:r>
              <a:rPr lang="en-US" sz="907" kern="100" dirty="0">
                <a:solidFill>
                  <a:prstClr val="black"/>
                </a:solidFill>
                <a:latin typeface="Arial" panose="020B0604020202020204" pitchFamily="34" charset="0"/>
                <a:ea typeface="Calibri" panose="020F0502020204030204" pitchFamily="34" charset="0"/>
                <a:cs typeface="Arial" panose="020B0604020202020204" pitchFamily="34" charset="0"/>
              </a:rPr>
              <a:t>Without adequate training, patients receive suboptimal care and are at increased risk of complications.</a:t>
            </a:r>
          </a:p>
          <a:p>
            <a:pPr marL="207401" indent="-207401" defTabSz="207401">
              <a:buFont typeface="Arial" panose="020B0604020202020204" pitchFamily="34" charset="0"/>
              <a:buChar char="•"/>
            </a:pPr>
            <a:r>
              <a:rPr lang="en-US" sz="907" kern="100" dirty="0">
                <a:solidFill>
                  <a:prstClr val="black"/>
                </a:solidFill>
                <a:latin typeface="Arial" panose="020B0604020202020204" pitchFamily="34" charset="0"/>
                <a:ea typeface="Calibri" panose="020F0502020204030204" pitchFamily="34" charset="0"/>
                <a:cs typeface="Arial" panose="020B0604020202020204" pitchFamily="34" charset="0"/>
              </a:rPr>
              <a:t>As we move to electronic prescribing, we hope that compliance with mandated observations will improve.</a:t>
            </a:r>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E89D666-B48F-5704-1D64-74420233626E}"/>
              </a:ext>
            </a:extLst>
          </p:cNvPr>
          <p:cNvSpPr txBox="1"/>
          <p:nvPr/>
        </p:nvSpPr>
        <p:spPr>
          <a:xfrm>
            <a:off x="220490" y="5768612"/>
            <a:ext cx="3049444" cy="954107"/>
          </a:xfrm>
          <a:prstGeom prst="rect">
            <a:avLst/>
          </a:prstGeom>
          <a:noFill/>
          <a:ln w="57150">
            <a:solidFill>
              <a:srgbClr val="0053CC"/>
            </a:solidFill>
          </a:ln>
        </p:spPr>
        <p:txBody>
          <a:bodyPr wrap="square" rtlCol="0">
            <a:spAutoFit/>
          </a:bodyPr>
          <a:lstStyle/>
          <a:p>
            <a:pPr defTabSz="207401"/>
            <a:r>
              <a:rPr lang="en-GB" sz="800" b="1" kern="100" dirty="0">
                <a:solidFill>
                  <a:prstClr val="black"/>
                </a:solidFill>
                <a:latin typeface="Arial" panose="020B0604020202020204" pitchFamily="34" charset="0"/>
                <a:ea typeface="Calibri" panose="020F0502020204030204" pitchFamily="34" charset="0"/>
                <a:cs typeface="Arial" panose="020B0604020202020204" pitchFamily="34" charset="0"/>
              </a:rPr>
              <a:t>Methods</a:t>
            </a:r>
            <a:endParaRPr lang="en-GB" sz="8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07401" indent="-207401" defTabSz="207401">
              <a:buFont typeface="Arial" panose="020B0604020202020204" pitchFamily="34" charset="0"/>
              <a:buChar char="•"/>
            </a:pPr>
            <a:r>
              <a:rPr lang="en-GB" sz="800" kern="100" dirty="0">
                <a:solidFill>
                  <a:prstClr val="black"/>
                </a:solidFill>
                <a:latin typeface="Arial" panose="020B0604020202020204" pitchFamily="34" charset="0"/>
                <a:ea typeface="Calibri" panose="020F0502020204030204" pitchFamily="34" charset="0"/>
                <a:cs typeface="Arial" panose="020B0604020202020204" pitchFamily="34" charset="0"/>
              </a:rPr>
              <a:t>Audit department approval was sought and obtained.</a:t>
            </a:r>
          </a:p>
          <a:p>
            <a:pPr marL="207401" indent="-207401" defTabSz="207401">
              <a:buFont typeface="Arial" panose="020B0604020202020204" pitchFamily="34" charset="0"/>
              <a:buChar char="•"/>
            </a:pPr>
            <a:r>
              <a:rPr lang="en-GB" sz="800" kern="100" dirty="0">
                <a:solidFill>
                  <a:prstClr val="black"/>
                </a:solidFill>
                <a:latin typeface="Arial" panose="020B0604020202020204" pitchFamily="34" charset="0"/>
                <a:ea typeface="Calibri" panose="020F0502020204030204" pitchFamily="34" charset="0"/>
                <a:cs typeface="Arial" panose="020B0604020202020204" pitchFamily="34" charset="0"/>
              </a:rPr>
              <a:t>We conducted a snapshot audit of practice between 22</a:t>
            </a:r>
            <a:r>
              <a:rPr lang="en-GB" sz="800" kern="1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nd</a:t>
            </a:r>
            <a:r>
              <a:rPr lang="en-GB" sz="800" kern="100" dirty="0">
                <a:solidFill>
                  <a:prstClr val="black"/>
                </a:solidFill>
                <a:latin typeface="Arial" panose="020B0604020202020204" pitchFamily="34" charset="0"/>
                <a:ea typeface="Calibri" panose="020F0502020204030204" pitchFamily="34" charset="0"/>
                <a:cs typeface="Arial" panose="020B0604020202020204" pitchFamily="34" charset="0"/>
              </a:rPr>
              <a:t> May 2023 and 19</a:t>
            </a:r>
            <a:r>
              <a:rPr lang="en-GB" sz="800" kern="1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th</a:t>
            </a:r>
            <a:r>
              <a:rPr lang="en-GB" sz="800" kern="100" dirty="0">
                <a:solidFill>
                  <a:prstClr val="black"/>
                </a:solidFill>
                <a:latin typeface="Arial" panose="020B0604020202020204" pitchFamily="34" charset="0"/>
                <a:ea typeface="Calibri" panose="020F0502020204030204" pitchFamily="34" charset="0"/>
                <a:cs typeface="Arial" panose="020B0604020202020204" pitchFamily="34" charset="0"/>
              </a:rPr>
              <a:t> June 2023</a:t>
            </a:r>
          </a:p>
          <a:p>
            <a:pPr marL="207401" indent="-207401" defTabSz="207401">
              <a:buFont typeface="Arial" panose="020B0604020202020204" pitchFamily="34" charset="0"/>
              <a:buChar char="•"/>
            </a:pPr>
            <a:r>
              <a:rPr lang="en-GB" sz="800" kern="100" dirty="0">
                <a:solidFill>
                  <a:prstClr val="black"/>
                </a:solidFill>
                <a:latin typeface="Arial" panose="020B0604020202020204" pitchFamily="34" charset="0"/>
                <a:ea typeface="Calibri" panose="020F0502020204030204" pitchFamily="34" charset="0"/>
                <a:cs typeface="Arial" panose="020B0604020202020204" pitchFamily="34" charset="0"/>
              </a:rPr>
              <a:t>All patients that had Epidurals or Opioid PCAs were included during this time had data collected across adult and paediatric settings, including critical care.</a:t>
            </a:r>
          </a:p>
        </p:txBody>
      </p:sp>
      <p:sp>
        <p:nvSpPr>
          <p:cNvPr id="26" name="TextBox 25">
            <a:extLst>
              <a:ext uri="{FF2B5EF4-FFF2-40B4-BE49-F238E27FC236}">
                <a16:creationId xmlns:a16="http://schemas.microsoft.com/office/drawing/2014/main" id="{66211C39-3B45-0E18-8FE6-186727598C01}"/>
              </a:ext>
            </a:extLst>
          </p:cNvPr>
          <p:cNvSpPr txBox="1"/>
          <p:nvPr/>
        </p:nvSpPr>
        <p:spPr>
          <a:xfrm>
            <a:off x="207344" y="1719960"/>
            <a:ext cx="3049444" cy="1069460"/>
          </a:xfrm>
          <a:prstGeom prst="rect">
            <a:avLst/>
          </a:prstGeom>
          <a:noFill/>
          <a:ln w="57150">
            <a:solidFill>
              <a:srgbClr val="0053CC"/>
            </a:solidFill>
          </a:ln>
        </p:spPr>
        <p:txBody>
          <a:bodyPr wrap="square" rtlCol="0">
            <a:spAutoFit/>
          </a:bodyPr>
          <a:lstStyle/>
          <a:p>
            <a:pPr defTabSz="207401"/>
            <a:r>
              <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rPr>
              <a:t>Background</a:t>
            </a:r>
          </a:p>
          <a:p>
            <a:pPr marL="155551" indent="-155551" defTabSz="207401">
              <a:buFont typeface="Arial" panose="020B0604020202020204" pitchFamily="34" charset="0"/>
              <a:buChar char="•"/>
            </a:pPr>
            <a:r>
              <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rPr>
              <a:t>The Faculty of Pain medicine has produced clear guidance on how epidurals are managed on the ward.</a:t>
            </a:r>
          </a:p>
          <a:p>
            <a:pPr marL="155551" indent="-155551" defTabSz="207401">
              <a:buFont typeface="Arial" panose="020B0604020202020204" pitchFamily="34" charset="0"/>
              <a:buChar char="•"/>
            </a:pPr>
            <a:r>
              <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rPr>
              <a:t>Additionally, we have local guidance pertaining to the ward-based management of morphine and fentanyl Patient Controlled Analgesia (PCA)s.</a:t>
            </a:r>
          </a:p>
        </p:txBody>
      </p:sp>
      <p:sp>
        <p:nvSpPr>
          <p:cNvPr id="4" name="TextBox 3">
            <a:extLst>
              <a:ext uri="{FF2B5EF4-FFF2-40B4-BE49-F238E27FC236}">
                <a16:creationId xmlns:a16="http://schemas.microsoft.com/office/drawing/2014/main" id="{20375012-500C-C17D-677C-70B32B561C4D}"/>
              </a:ext>
            </a:extLst>
          </p:cNvPr>
          <p:cNvSpPr txBox="1"/>
          <p:nvPr/>
        </p:nvSpPr>
        <p:spPr>
          <a:xfrm>
            <a:off x="6607936" y="6225648"/>
            <a:ext cx="3049444" cy="608756"/>
          </a:xfrm>
          <a:prstGeom prst="rect">
            <a:avLst/>
          </a:prstGeom>
          <a:noFill/>
          <a:ln w="57150">
            <a:solidFill>
              <a:srgbClr val="0053CC"/>
            </a:solidFill>
          </a:ln>
        </p:spPr>
        <p:txBody>
          <a:bodyPr wrap="square" rtlCol="0">
            <a:spAutoFit/>
          </a:bodyPr>
          <a:lstStyle/>
          <a:p>
            <a:pPr defTabSz="207401"/>
            <a:r>
              <a:rPr lang="en-GB" sz="816" b="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References</a:t>
            </a:r>
          </a:p>
          <a:p>
            <a:pPr defTabSz="207401"/>
            <a:r>
              <a:rPr lang="en-US" sz="635" dirty="0">
                <a:solidFill>
                  <a:srgbClr val="242424"/>
                </a:solidFill>
                <a:highlight>
                  <a:srgbClr val="FFFFFF"/>
                </a:highlight>
                <a:latin typeface="Arial" panose="020B0604020202020204" pitchFamily="34" charset="0"/>
                <a:cs typeface="Arial" panose="020B0604020202020204" pitchFamily="34" charset="0"/>
              </a:rPr>
              <a:t>Faculty of Pain Medicine (2020) </a:t>
            </a:r>
            <a:r>
              <a:rPr lang="en-US" sz="635" i="1" dirty="0">
                <a:solidFill>
                  <a:srgbClr val="242424"/>
                </a:solidFill>
                <a:highlight>
                  <a:srgbClr val="FFFFFF"/>
                </a:highlight>
                <a:latin typeface="Arial" panose="020B0604020202020204" pitchFamily="34" charset="0"/>
                <a:cs typeface="Arial" panose="020B0604020202020204" pitchFamily="34" charset="0"/>
              </a:rPr>
              <a:t>Best practice in the management of epidural analgesia in the hospital setting.</a:t>
            </a:r>
            <a:r>
              <a:rPr lang="en-US" sz="635" dirty="0">
                <a:solidFill>
                  <a:srgbClr val="242424"/>
                </a:solidFill>
                <a:highlight>
                  <a:srgbClr val="FFFFFF"/>
                </a:highlight>
                <a:latin typeface="Arial" panose="020B0604020202020204" pitchFamily="34" charset="0"/>
                <a:cs typeface="Arial" panose="020B0604020202020204" pitchFamily="34" charset="0"/>
              </a:rPr>
              <a:t> Available at: </a:t>
            </a:r>
            <a:r>
              <a:rPr lang="en-US" sz="635" dirty="0">
                <a:solidFill>
                  <a:prstClr val="black"/>
                </a:solidFill>
                <a:highlight>
                  <a:srgbClr val="FFFFFF"/>
                </a:highlight>
                <a:latin typeface="Arial" panose="020B0604020202020204" pitchFamily="34" charset="0"/>
                <a:cs typeface="Arial" panose="020B0604020202020204" pitchFamily="34" charset="0"/>
                <a:hlinkClick r:id="rId4"/>
              </a:rPr>
              <a:t>https://fpm.ac.uk/sites/fpm/files/documents/2020-09/Epidural-AUG-2020-FINAL.pdf</a:t>
            </a:r>
            <a:r>
              <a:rPr lang="en-US" sz="635" dirty="0">
                <a:solidFill>
                  <a:srgbClr val="242424"/>
                </a:solidFill>
                <a:highlight>
                  <a:srgbClr val="FFFFFF"/>
                </a:highlight>
                <a:latin typeface="Arial" panose="020B0604020202020204" pitchFamily="34" charset="0"/>
                <a:cs typeface="Arial" panose="020B0604020202020204" pitchFamily="34" charset="0"/>
              </a:rPr>
              <a:t> (Accessed: 01 April 2023).</a:t>
            </a:r>
            <a:endParaRPr lang="en-GB" sz="635" b="1"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002A993-058B-C397-2FE0-00C75B71D174}"/>
              </a:ext>
            </a:extLst>
          </p:cNvPr>
          <p:cNvPicPr>
            <a:picLocks noChangeAspect="1"/>
          </p:cNvPicPr>
          <p:nvPr/>
        </p:nvPicPr>
        <p:blipFill>
          <a:blip r:embed="rId5"/>
          <a:stretch>
            <a:fillRect/>
          </a:stretch>
        </p:blipFill>
        <p:spPr>
          <a:xfrm>
            <a:off x="142799" y="765371"/>
            <a:ext cx="533757" cy="136598"/>
          </a:xfrm>
          <a:prstGeom prst="rect">
            <a:avLst/>
          </a:prstGeom>
        </p:spPr>
      </p:pic>
      <p:sp>
        <p:nvSpPr>
          <p:cNvPr id="12" name="TextBox 11">
            <a:extLst>
              <a:ext uri="{FF2B5EF4-FFF2-40B4-BE49-F238E27FC236}">
                <a16:creationId xmlns:a16="http://schemas.microsoft.com/office/drawing/2014/main" id="{C6681B14-D057-8016-2C2C-735E35CA05E4}"/>
              </a:ext>
            </a:extLst>
          </p:cNvPr>
          <p:cNvSpPr txBox="1"/>
          <p:nvPr/>
        </p:nvSpPr>
        <p:spPr>
          <a:xfrm>
            <a:off x="857720" y="753104"/>
            <a:ext cx="1482107" cy="217880"/>
          </a:xfrm>
          <a:prstGeom prst="rect">
            <a:avLst/>
          </a:prstGeom>
          <a:noFill/>
        </p:spPr>
        <p:txBody>
          <a:bodyPr wrap="square">
            <a:spAutoFit/>
          </a:bodyPr>
          <a:lstStyle/>
          <a:p>
            <a:pPr defTabSz="207401"/>
            <a:r>
              <a:rPr lang="en-GB" sz="816" dirty="0">
                <a:solidFill>
                  <a:prstClr val="black"/>
                </a:solidFill>
                <a:latin typeface="Calibri" panose="020F0502020204030204"/>
              </a:rPr>
              <a:t>@DrGaryHarbisher</a:t>
            </a:r>
          </a:p>
        </p:txBody>
      </p:sp>
      <p:pic>
        <p:nvPicPr>
          <p:cNvPr id="16" name="Picture 15">
            <a:extLst>
              <a:ext uri="{FF2B5EF4-FFF2-40B4-BE49-F238E27FC236}">
                <a16:creationId xmlns:a16="http://schemas.microsoft.com/office/drawing/2014/main" id="{8CA3D3DB-F5A6-AE9D-59D5-0586464AA982}"/>
              </a:ext>
            </a:extLst>
          </p:cNvPr>
          <p:cNvPicPr>
            <a:picLocks noChangeAspect="1"/>
          </p:cNvPicPr>
          <p:nvPr/>
        </p:nvPicPr>
        <p:blipFill>
          <a:blip r:embed="rId6"/>
          <a:stretch>
            <a:fillRect/>
          </a:stretch>
        </p:blipFill>
        <p:spPr>
          <a:xfrm>
            <a:off x="733161" y="789562"/>
            <a:ext cx="134191" cy="109053"/>
          </a:xfrm>
          <a:prstGeom prst="rect">
            <a:avLst/>
          </a:prstGeom>
        </p:spPr>
      </p:pic>
      <p:sp>
        <p:nvSpPr>
          <p:cNvPr id="3" name="TextBox 2">
            <a:extLst>
              <a:ext uri="{FF2B5EF4-FFF2-40B4-BE49-F238E27FC236}">
                <a16:creationId xmlns:a16="http://schemas.microsoft.com/office/drawing/2014/main" id="{2D5BA0F6-797C-B7C5-54A4-4FA2ECAFDCAB}"/>
              </a:ext>
            </a:extLst>
          </p:cNvPr>
          <p:cNvSpPr txBox="1"/>
          <p:nvPr/>
        </p:nvSpPr>
        <p:spPr>
          <a:xfrm>
            <a:off x="207344" y="2756582"/>
            <a:ext cx="3049444" cy="3001784"/>
          </a:xfrm>
          <a:prstGeom prst="rect">
            <a:avLst/>
          </a:prstGeom>
          <a:noFill/>
          <a:ln w="57150">
            <a:solidFill>
              <a:srgbClr val="0053CC"/>
            </a:solidFill>
          </a:ln>
        </p:spPr>
        <p:txBody>
          <a:bodyPr wrap="square" rtlCol="0">
            <a:spAutoFit/>
          </a:bodyPr>
          <a:lstStyle/>
          <a:p>
            <a:pPr defTabSz="207401"/>
            <a:r>
              <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rPr>
              <a:t>Audit Standards</a:t>
            </a:r>
          </a:p>
          <a:p>
            <a:pPr marL="129626" indent="-129626" defTabSz="207401">
              <a:buFont typeface="Arial" panose="020B0604020202020204" pitchFamily="34" charset="0"/>
              <a:buChar char="•"/>
            </a:pPr>
            <a:r>
              <a:rPr lang="en-US" sz="816" dirty="0">
                <a:solidFill>
                  <a:prstClr val="black"/>
                </a:solidFill>
                <a:latin typeface="Arial" panose="020B0604020202020204" pitchFamily="34" charset="0"/>
                <a:ea typeface="Times New Roman" panose="02020603050405020304" pitchFamily="18" charset="0"/>
                <a:cs typeface="Arial" panose="020B0604020202020204" pitchFamily="34" charset="0"/>
              </a:rPr>
              <a:t>Observations frequency – Standard: 100%. Exceptions: Nil</a:t>
            </a:r>
            <a:endParaRPr lang="en-GB" sz="816"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37027" lvl="1" indent="-129626" defTabSz="207401">
              <a:buFont typeface="Arial" panose="020B0604020202020204" pitchFamily="34" charset="0"/>
              <a:buChar char="•"/>
            </a:pP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Intrathecal opioid and PCA - </a:t>
            </a:r>
            <a:r>
              <a:rPr lang="en-US" sz="771" dirty="0" err="1">
                <a:solidFill>
                  <a:prstClr val="black"/>
                </a:solidFill>
                <a:latin typeface="Arial" panose="020B0604020202020204" pitchFamily="34" charset="0"/>
                <a:ea typeface="Times New Roman" panose="02020603050405020304" pitchFamily="18" charset="0"/>
                <a:cs typeface="Arial" panose="020B0604020202020204" pitchFamily="34" charset="0"/>
              </a:rPr>
              <a:t>hrly</a:t>
            </a: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 for 12 hours, 2hrly for 12 hours, 4 hourly minimum</a:t>
            </a:r>
            <a:endParaRPr lang="en-GB" sz="77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37027" lvl="1" indent="-129626" defTabSz="207401">
              <a:buFont typeface="Arial" panose="020B0604020202020204" pitchFamily="34" charset="0"/>
              <a:buChar char="•"/>
            </a:pP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Morphine or Fentanyl PCA - </a:t>
            </a:r>
            <a:r>
              <a:rPr lang="en-US" sz="771" dirty="0" err="1">
                <a:solidFill>
                  <a:prstClr val="black"/>
                </a:solidFill>
                <a:latin typeface="Arial" panose="020B0604020202020204" pitchFamily="34" charset="0"/>
                <a:ea typeface="Times New Roman" panose="02020603050405020304" pitchFamily="18" charset="0"/>
                <a:cs typeface="Arial" panose="020B0604020202020204" pitchFamily="34" charset="0"/>
              </a:rPr>
              <a:t>hrly</a:t>
            </a: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 for 6 hours, 4 hourly minimum</a:t>
            </a:r>
          </a:p>
          <a:p>
            <a:pPr marL="337027" lvl="1" indent="-129626" defTabSz="207401">
              <a:buFont typeface="Arial" panose="020B0604020202020204" pitchFamily="34" charset="0"/>
              <a:buChar char="•"/>
            </a:pP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Epidural - </a:t>
            </a:r>
            <a:r>
              <a:rPr lang="en-US" sz="771" dirty="0" err="1">
                <a:solidFill>
                  <a:prstClr val="black"/>
                </a:solidFill>
                <a:latin typeface="Arial" panose="020B0604020202020204" pitchFamily="34" charset="0"/>
                <a:ea typeface="Times New Roman" panose="02020603050405020304" pitchFamily="18" charset="0"/>
                <a:cs typeface="Arial" panose="020B0604020202020204" pitchFamily="34" charset="0"/>
              </a:rPr>
              <a:t>hrly</a:t>
            </a: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 for 12 </a:t>
            </a:r>
            <a:r>
              <a:rPr lang="en-US" sz="771" dirty="0" err="1">
                <a:solidFill>
                  <a:prstClr val="black"/>
                </a:solidFill>
                <a:latin typeface="Arial" panose="020B0604020202020204" pitchFamily="34" charset="0"/>
                <a:ea typeface="Times New Roman" panose="02020603050405020304" pitchFamily="18" charset="0"/>
                <a:cs typeface="Arial" panose="020B0604020202020204" pitchFamily="34" charset="0"/>
              </a:rPr>
              <a:t>hrs</a:t>
            </a: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 4 hourly minimum</a:t>
            </a:r>
          </a:p>
          <a:p>
            <a:pPr marL="129626" indent="-129626" defTabSz="207401">
              <a:buFont typeface="Arial" panose="020B0604020202020204" pitchFamily="34" charset="0"/>
              <a:buChar char="•"/>
            </a:pPr>
            <a:r>
              <a:rPr lang="en-US" sz="816" dirty="0">
                <a:solidFill>
                  <a:prstClr val="black"/>
                </a:solidFill>
                <a:latin typeface="Arial" panose="020B0604020202020204" pitchFamily="34" charset="0"/>
                <a:ea typeface="Times New Roman" panose="02020603050405020304" pitchFamily="18" charset="0"/>
                <a:cs typeface="Arial" panose="020B0604020202020204" pitchFamily="34" charset="0"/>
              </a:rPr>
              <a:t>Observations – Standard: 100%. Exceptions: Nil</a:t>
            </a:r>
          </a:p>
          <a:p>
            <a:pPr marL="337027" lvl="1" indent="-129626" defTabSz="207401">
              <a:buFont typeface="Arial" panose="020B0604020202020204" pitchFamily="34" charset="0"/>
              <a:buChar char="•"/>
            </a:pP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pain score, rate, total infused, respiration rate, 02 saturations, sedation score, Nausea and vomiting score, sensory level and </a:t>
            </a:r>
            <a:r>
              <a:rPr lang="en-US" sz="771" dirty="0" err="1">
                <a:solidFill>
                  <a:prstClr val="black"/>
                </a:solidFill>
                <a:latin typeface="Arial" panose="020B0604020202020204" pitchFamily="34" charset="0"/>
                <a:ea typeface="Times New Roman" panose="02020603050405020304" pitchFamily="18" charset="0"/>
                <a:cs typeface="Arial" panose="020B0604020202020204" pitchFamily="34" charset="0"/>
              </a:rPr>
              <a:t>bromage</a:t>
            </a: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marL="337027" lvl="1" indent="-129626" defTabSz="207401">
              <a:buFont typeface="Arial" panose="020B0604020202020204" pitchFamily="34" charset="0"/>
              <a:buChar char="•"/>
            </a:pP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pain score on rest and movement, demands / good, total doses and signed</a:t>
            </a:r>
          </a:p>
          <a:p>
            <a:pPr marL="129626" indent="-129626" defTabSz="207401">
              <a:buFont typeface="Arial" panose="020B0604020202020204" pitchFamily="34" charset="0"/>
              <a:buChar char="•"/>
            </a:pPr>
            <a:r>
              <a:rPr lang="en-US" sz="816" dirty="0">
                <a:solidFill>
                  <a:prstClr val="black"/>
                </a:solidFill>
                <a:latin typeface="Arial" panose="020B0604020202020204" pitchFamily="34" charset="0"/>
                <a:ea typeface="Times New Roman" panose="02020603050405020304" pitchFamily="18" charset="0"/>
              </a:rPr>
              <a:t>Documented acute pain review </a:t>
            </a:r>
            <a:r>
              <a:rPr lang="en-US" sz="816" dirty="0">
                <a:solidFill>
                  <a:prstClr val="black"/>
                </a:solidFill>
                <a:latin typeface="Arial" panose="020B0604020202020204" pitchFamily="34" charset="0"/>
                <a:ea typeface="Times New Roman" panose="02020603050405020304" pitchFamily="18" charset="0"/>
                <a:cs typeface="Arial" panose="020B0604020202020204" pitchFamily="34" charset="0"/>
              </a:rPr>
              <a:t>– Standard: 100%. Exceptions: Nil</a:t>
            </a:r>
            <a:endParaRPr lang="en-GB" sz="816" dirty="0">
              <a:solidFill>
                <a:prstClr val="black"/>
              </a:solidFill>
              <a:latin typeface="Arial" panose="020B0604020202020204" pitchFamily="34" charset="0"/>
              <a:cs typeface="Arial" panose="020B0604020202020204" pitchFamily="34" charset="0"/>
            </a:endParaRPr>
          </a:p>
          <a:p>
            <a:pPr marL="129626" indent="-129626" defTabSz="207401">
              <a:buFont typeface="Arial" panose="020B0604020202020204" pitchFamily="34" charset="0"/>
              <a:buChar char="•"/>
            </a:pPr>
            <a:r>
              <a:rPr lang="en-US" sz="816" dirty="0">
                <a:solidFill>
                  <a:prstClr val="black"/>
                </a:solidFill>
                <a:latin typeface="Arial" panose="020B0604020202020204" pitchFamily="34" charset="0"/>
                <a:ea typeface="Times New Roman" panose="02020603050405020304" pitchFamily="18" charset="0"/>
                <a:cs typeface="Arial" panose="020B0604020202020204" pitchFamily="34" charset="0"/>
              </a:rPr>
              <a:t>Prescription completion – Standard: 100%. Exceptions: Nil</a:t>
            </a:r>
          </a:p>
          <a:p>
            <a:pPr marL="337027" lvl="1" indent="-129626" defTabSz="207401">
              <a:buFont typeface="Arial" panose="020B0604020202020204" pitchFamily="34" charset="0"/>
              <a:buChar char="•"/>
            </a:pP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signed and checked</a:t>
            </a:r>
            <a:endParaRPr lang="en-GB" sz="77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37027" lvl="1" indent="-129626" defTabSz="207401">
              <a:buFont typeface="Arial" panose="020B0604020202020204" pitchFamily="34" charset="0"/>
              <a:buChar char="•"/>
            </a:pP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rate set, solution indicated, rate, bolus, off cycle, prescribers signature, programmers signature, checked by signature</a:t>
            </a:r>
          </a:p>
          <a:p>
            <a:pPr marL="129626" indent="-129626" defTabSz="207401">
              <a:buFont typeface="Arial" panose="020B0604020202020204" pitchFamily="34" charset="0"/>
              <a:buChar char="•"/>
            </a:pPr>
            <a:r>
              <a:rPr lang="en-US" sz="816" dirty="0">
                <a:solidFill>
                  <a:prstClr val="black"/>
                </a:solidFill>
                <a:latin typeface="Arial" panose="020B0604020202020204" pitchFamily="34" charset="0"/>
                <a:ea typeface="Times New Roman" panose="02020603050405020304" pitchFamily="18" charset="0"/>
                <a:cs typeface="Arial" panose="020B0604020202020204" pitchFamily="34" charset="0"/>
              </a:rPr>
              <a:t>Epidural removal – Standard: 100%. Exceptions: Nil</a:t>
            </a:r>
            <a:endParaRPr lang="en-GB" sz="816"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37027" lvl="1" indent="-129626" defTabSz="207401">
              <a:buFont typeface="Arial" panose="020B0604020202020204" pitchFamily="34" charset="0"/>
              <a:buChar char="•"/>
            </a:pP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over 12 hours since LMWH - or under advice of </a:t>
            </a:r>
            <a:r>
              <a:rPr lang="en-US" sz="771" dirty="0" err="1">
                <a:solidFill>
                  <a:prstClr val="black"/>
                </a:solidFill>
                <a:latin typeface="Arial" panose="020B0604020202020204" pitchFamily="34" charset="0"/>
                <a:ea typeface="Times New Roman" panose="02020603050405020304" pitchFamily="18" charset="0"/>
                <a:cs typeface="Arial" panose="020B0604020202020204" pitchFamily="34" charset="0"/>
              </a:rPr>
              <a:t>haematology</a:t>
            </a: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 for other blood thinners</a:t>
            </a:r>
            <a:endParaRPr lang="en-GB" sz="77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337027" lvl="1" indent="-129626" defTabSz="207401">
              <a:buFont typeface="Arial" panose="020B0604020202020204" pitchFamily="34" charset="0"/>
              <a:buChar char="•"/>
            </a:pPr>
            <a:r>
              <a:rPr lang="en-US" sz="771" dirty="0" err="1">
                <a:solidFill>
                  <a:prstClr val="black"/>
                </a:solidFill>
                <a:latin typeface="Arial" panose="020B0604020202020204" pitchFamily="34" charset="0"/>
                <a:ea typeface="Times New Roman" panose="02020603050405020304" pitchFamily="18" charset="0"/>
                <a:cs typeface="Arial" panose="020B0604020202020204" pitchFamily="34" charset="0"/>
              </a:rPr>
              <a:t>Bromage</a:t>
            </a:r>
            <a:r>
              <a:rPr lang="en-US" sz="771" dirty="0">
                <a:solidFill>
                  <a:prstClr val="black"/>
                </a:solidFill>
                <a:latin typeface="Arial" panose="020B0604020202020204" pitchFamily="34" charset="0"/>
                <a:ea typeface="Times New Roman" panose="02020603050405020304" pitchFamily="18" charset="0"/>
                <a:cs typeface="Arial" panose="020B0604020202020204" pitchFamily="34" charset="0"/>
              </a:rPr>
              <a:t> score recorded within 2 hours of removal</a:t>
            </a:r>
          </a:p>
        </p:txBody>
      </p:sp>
      <p:graphicFrame>
        <p:nvGraphicFramePr>
          <p:cNvPr id="8" name="Table 4">
            <a:extLst>
              <a:ext uri="{FF2B5EF4-FFF2-40B4-BE49-F238E27FC236}">
                <a16:creationId xmlns:a16="http://schemas.microsoft.com/office/drawing/2014/main" id="{98A7E47C-5F62-7419-AEE9-0567D47323B2}"/>
              </a:ext>
            </a:extLst>
          </p:cNvPr>
          <p:cNvGraphicFramePr>
            <a:graphicFrameLocks/>
          </p:cNvGraphicFramePr>
          <p:nvPr/>
        </p:nvGraphicFramePr>
        <p:xfrm>
          <a:off x="3437429" y="1897261"/>
          <a:ext cx="2963750" cy="1436871"/>
        </p:xfrm>
        <a:graphic>
          <a:graphicData uri="http://schemas.openxmlformats.org/drawingml/2006/table">
            <a:tbl>
              <a:tblPr firstRow="1" bandRow="1"/>
              <a:tblGrid>
                <a:gridCol w="1569438">
                  <a:extLst>
                    <a:ext uri="{9D8B030D-6E8A-4147-A177-3AD203B41FA5}">
                      <a16:colId xmlns:a16="http://schemas.microsoft.com/office/drawing/2014/main" val="4070658820"/>
                    </a:ext>
                  </a:extLst>
                </a:gridCol>
                <a:gridCol w="629265">
                  <a:extLst>
                    <a:ext uri="{9D8B030D-6E8A-4147-A177-3AD203B41FA5}">
                      <a16:colId xmlns:a16="http://schemas.microsoft.com/office/drawing/2014/main" val="2466369209"/>
                    </a:ext>
                  </a:extLst>
                </a:gridCol>
                <a:gridCol w="765047">
                  <a:extLst>
                    <a:ext uri="{9D8B030D-6E8A-4147-A177-3AD203B41FA5}">
                      <a16:colId xmlns:a16="http://schemas.microsoft.com/office/drawing/2014/main" val="2844552093"/>
                    </a:ext>
                  </a:extLst>
                </a:gridCol>
              </a:tblGrid>
              <a:tr h="361661">
                <a:tc>
                  <a:txBody>
                    <a:bodyPr/>
                    <a:lstStyle>
                      <a:lvl1pPr marL="0" algn="l" defTabSz="2015886" rtl="0" eaLnBrk="1" latinLnBrk="0" hangingPunct="1">
                        <a:defRPr sz="3968" b="1" kern="1200">
                          <a:solidFill>
                            <a:schemeClr val="lt1"/>
                          </a:solidFill>
                          <a:latin typeface="Calibri" panose="020F0502020204030204"/>
                        </a:defRPr>
                      </a:lvl1pPr>
                      <a:lvl2pPr marL="1007943" algn="l" defTabSz="2015886" rtl="0" eaLnBrk="1" latinLnBrk="0" hangingPunct="1">
                        <a:defRPr sz="3968" b="1" kern="1200">
                          <a:solidFill>
                            <a:schemeClr val="lt1"/>
                          </a:solidFill>
                          <a:latin typeface="Calibri" panose="020F0502020204030204"/>
                        </a:defRPr>
                      </a:lvl2pPr>
                      <a:lvl3pPr marL="2015886" algn="l" defTabSz="2015886" rtl="0" eaLnBrk="1" latinLnBrk="0" hangingPunct="1">
                        <a:defRPr sz="3968" b="1" kern="1200">
                          <a:solidFill>
                            <a:schemeClr val="lt1"/>
                          </a:solidFill>
                          <a:latin typeface="Calibri" panose="020F0502020204030204"/>
                        </a:defRPr>
                      </a:lvl3pPr>
                      <a:lvl4pPr marL="3023829" algn="l" defTabSz="2015886" rtl="0" eaLnBrk="1" latinLnBrk="0" hangingPunct="1">
                        <a:defRPr sz="3968" b="1" kern="1200">
                          <a:solidFill>
                            <a:schemeClr val="lt1"/>
                          </a:solidFill>
                          <a:latin typeface="Calibri" panose="020F0502020204030204"/>
                        </a:defRPr>
                      </a:lvl4pPr>
                      <a:lvl5pPr marL="4031772" algn="l" defTabSz="2015886" rtl="0" eaLnBrk="1" latinLnBrk="0" hangingPunct="1">
                        <a:defRPr sz="3968" b="1" kern="1200">
                          <a:solidFill>
                            <a:schemeClr val="lt1"/>
                          </a:solidFill>
                          <a:latin typeface="Calibri" panose="020F0502020204030204"/>
                        </a:defRPr>
                      </a:lvl5pPr>
                      <a:lvl6pPr marL="5039716" algn="l" defTabSz="2015886" rtl="0" eaLnBrk="1" latinLnBrk="0" hangingPunct="1">
                        <a:defRPr sz="3968" b="1" kern="1200">
                          <a:solidFill>
                            <a:schemeClr val="lt1"/>
                          </a:solidFill>
                          <a:latin typeface="Calibri" panose="020F0502020204030204"/>
                        </a:defRPr>
                      </a:lvl6pPr>
                      <a:lvl7pPr marL="6047659" algn="l" defTabSz="2015886" rtl="0" eaLnBrk="1" latinLnBrk="0" hangingPunct="1">
                        <a:defRPr sz="3968" b="1" kern="1200">
                          <a:solidFill>
                            <a:schemeClr val="lt1"/>
                          </a:solidFill>
                          <a:latin typeface="Calibri" panose="020F0502020204030204"/>
                        </a:defRPr>
                      </a:lvl7pPr>
                      <a:lvl8pPr marL="7055602" algn="l" defTabSz="2015886" rtl="0" eaLnBrk="1" latinLnBrk="0" hangingPunct="1">
                        <a:defRPr sz="3968" b="1" kern="1200">
                          <a:solidFill>
                            <a:schemeClr val="lt1"/>
                          </a:solidFill>
                          <a:latin typeface="Calibri" panose="020F0502020204030204"/>
                        </a:defRPr>
                      </a:lvl8pPr>
                      <a:lvl9pPr marL="8063545" algn="l" defTabSz="2015886" rtl="0" eaLnBrk="1" latinLnBrk="0" hangingPunct="1">
                        <a:defRPr sz="3968" b="1" kern="1200">
                          <a:solidFill>
                            <a:schemeClr val="lt1"/>
                          </a:solidFill>
                          <a:latin typeface="Calibri" panose="020F0502020204030204"/>
                        </a:defRPr>
                      </a:lvl9pPr>
                    </a:lstStyle>
                    <a:p>
                      <a:r>
                        <a:rPr lang="en-GB" sz="900" dirty="0">
                          <a:latin typeface="Arial" panose="020B0604020202020204" pitchFamily="34" charset="0"/>
                          <a:cs typeface="Arial" panose="020B0604020202020204" pitchFamily="34" charset="0"/>
                        </a:rPr>
                        <a:t>Audit Standards</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2015886" rtl="0" eaLnBrk="1" latinLnBrk="0" hangingPunct="1">
                        <a:defRPr sz="3968" b="1" kern="1200">
                          <a:solidFill>
                            <a:schemeClr val="lt1"/>
                          </a:solidFill>
                          <a:latin typeface="Calibri" panose="020F0502020204030204"/>
                        </a:defRPr>
                      </a:lvl1pPr>
                      <a:lvl2pPr marL="1007943" algn="l" defTabSz="2015886" rtl="0" eaLnBrk="1" latinLnBrk="0" hangingPunct="1">
                        <a:defRPr sz="3968" b="1" kern="1200">
                          <a:solidFill>
                            <a:schemeClr val="lt1"/>
                          </a:solidFill>
                          <a:latin typeface="Calibri" panose="020F0502020204030204"/>
                        </a:defRPr>
                      </a:lvl2pPr>
                      <a:lvl3pPr marL="2015886" algn="l" defTabSz="2015886" rtl="0" eaLnBrk="1" latinLnBrk="0" hangingPunct="1">
                        <a:defRPr sz="3968" b="1" kern="1200">
                          <a:solidFill>
                            <a:schemeClr val="lt1"/>
                          </a:solidFill>
                          <a:latin typeface="Calibri" panose="020F0502020204030204"/>
                        </a:defRPr>
                      </a:lvl3pPr>
                      <a:lvl4pPr marL="3023829" algn="l" defTabSz="2015886" rtl="0" eaLnBrk="1" latinLnBrk="0" hangingPunct="1">
                        <a:defRPr sz="3968" b="1" kern="1200">
                          <a:solidFill>
                            <a:schemeClr val="lt1"/>
                          </a:solidFill>
                          <a:latin typeface="Calibri" panose="020F0502020204030204"/>
                        </a:defRPr>
                      </a:lvl4pPr>
                      <a:lvl5pPr marL="4031772" algn="l" defTabSz="2015886" rtl="0" eaLnBrk="1" latinLnBrk="0" hangingPunct="1">
                        <a:defRPr sz="3968" b="1" kern="1200">
                          <a:solidFill>
                            <a:schemeClr val="lt1"/>
                          </a:solidFill>
                          <a:latin typeface="Calibri" panose="020F0502020204030204"/>
                        </a:defRPr>
                      </a:lvl5pPr>
                      <a:lvl6pPr marL="5039716" algn="l" defTabSz="2015886" rtl="0" eaLnBrk="1" latinLnBrk="0" hangingPunct="1">
                        <a:defRPr sz="3968" b="1" kern="1200">
                          <a:solidFill>
                            <a:schemeClr val="lt1"/>
                          </a:solidFill>
                          <a:latin typeface="Calibri" panose="020F0502020204030204"/>
                        </a:defRPr>
                      </a:lvl6pPr>
                      <a:lvl7pPr marL="6047659" algn="l" defTabSz="2015886" rtl="0" eaLnBrk="1" latinLnBrk="0" hangingPunct="1">
                        <a:defRPr sz="3968" b="1" kern="1200">
                          <a:solidFill>
                            <a:schemeClr val="lt1"/>
                          </a:solidFill>
                          <a:latin typeface="Calibri" panose="020F0502020204030204"/>
                        </a:defRPr>
                      </a:lvl7pPr>
                      <a:lvl8pPr marL="7055602" algn="l" defTabSz="2015886" rtl="0" eaLnBrk="1" latinLnBrk="0" hangingPunct="1">
                        <a:defRPr sz="3968" b="1" kern="1200">
                          <a:solidFill>
                            <a:schemeClr val="lt1"/>
                          </a:solidFill>
                          <a:latin typeface="Calibri" panose="020F0502020204030204"/>
                        </a:defRPr>
                      </a:lvl8pPr>
                      <a:lvl9pPr marL="8063545" algn="l" defTabSz="2015886" rtl="0" eaLnBrk="1" latinLnBrk="0" hangingPunct="1">
                        <a:defRPr sz="3968" b="1" kern="1200">
                          <a:solidFill>
                            <a:schemeClr val="lt1"/>
                          </a:solidFill>
                          <a:latin typeface="Calibri" panose="020F0502020204030204"/>
                        </a:defRPr>
                      </a:lvl9pPr>
                    </a:lstStyle>
                    <a:p>
                      <a:r>
                        <a:rPr lang="en-GB" sz="900" dirty="0">
                          <a:latin typeface="Arial" panose="020B0604020202020204" pitchFamily="34" charset="0"/>
                          <a:cs typeface="Arial" panose="020B0604020202020204" pitchFamily="34" charset="0"/>
                        </a:rPr>
                        <a:t>Standard (%)</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2015886" rtl="0" eaLnBrk="1" latinLnBrk="0" hangingPunct="1">
                        <a:defRPr sz="3968" b="1" kern="1200">
                          <a:solidFill>
                            <a:schemeClr val="lt1"/>
                          </a:solidFill>
                          <a:latin typeface="Calibri" panose="020F0502020204030204"/>
                        </a:defRPr>
                      </a:lvl1pPr>
                      <a:lvl2pPr marL="1007943" algn="l" defTabSz="2015886" rtl="0" eaLnBrk="1" latinLnBrk="0" hangingPunct="1">
                        <a:defRPr sz="3968" b="1" kern="1200">
                          <a:solidFill>
                            <a:schemeClr val="lt1"/>
                          </a:solidFill>
                          <a:latin typeface="Calibri" panose="020F0502020204030204"/>
                        </a:defRPr>
                      </a:lvl2pPr>
                      <a:lvl3pPr marL="2015886" algn="l" defTabSz="2015886" rtl="0" eaLnBrk="1" latinLnBrk="0" hangingPunct="1">
                        <a:defRPr sz="3968" b="1" kern="1200">
                          <a:solidFill>
                            <a:schemeClr val="lt1"/>
                          </a:solidFill>
                          <a:latin typeface="Calibri" panose="020F0502020204030204"/>
                        </a:defRPr>
                      </a:lvl3pPr>
                      <a:lvl4pPr marL="3023829" algn="l" defTabSz="2015886" rtl="0" eaLnBrk="1" latinLnBrk="0" hangingPunct="1">
                        <a:defRPr sz="3968" b="1" kern="1200">
                          <a:solidFill>
                            <a:schemeClr val="lt1"/>
                          </a:solidFill>
                          <a:latin typeface="Calibri" panose="020F0502020204030204"/>
                        </a:defRPr>
                      </a:lvl4pPr>
                      <a:lvl5pPr marL="4031772" algn="l" defTabSz="2015886" rtl="0" eaLnBrk="1" latinLnBrk="0" hangingPunct="1">
                        <a:defRPr sz="3968" b="1" kern="1200">
                          <a:solidFill>
                            <a:schemeClr val="lt1"/>
                          </a:solidFill>
                          <a:latin typeface="Calibri" panose="020F0502020204030204"/>
                        </a:defRPr>
                      </a:lvl5pPr>
                      <a:lvl6pPr marL="5039716" algn="l" defTabSz="2015886" rtl="0" eaLnBrk="1" latinLnBrk="0" hangingPunct="1">
                        <a:defRPr sz="3968" b="1" kern="1200">
                          <a:solidFill>
                            <a:schemeClr val="lt1"/>
                          </a:solidFill>
                          <a:latin typeface="Calibri" panose="020F0502020204030204"/>
                        </a:defRPr>
                      </a:lvl6pPr>
                      <a:lvl7pPr marL="6047659" algn="l" defTabSz="2015886" rtl="0" eaLnBrk="1" latinLnBrk="0" hangingPunct="1">
                        <a:defRPr sz="3968" b="1" kern="1200">
                          <a:solidFill>
                            <a:schemeClr val="lt1"/>
                          </a:solidFill>
                          <a:latin typeface="Calibri" panose="020F0502020204030204"/>
                        </a:defRPr>
                      </a:lvl7pPr>
                      <a:lvl8pPr marL="7055602" algn="l" defTabSz="2015886" rtl="0" eaLnBrk="1" latinLnBrk="0" hangingPunct="1">
                        <a:defRPr sz="3968" b="1" kern="1200">
                          <a:solidFill>
                            <a:schemeClr val="lt1"/>
                          </a:solidFill>
                          <a:latin typeface="Calibri" panose="020F0502020204030204"/>
                        </a:defRPr>
                      </a:lvl8pPr>
                      <a:lvl9pPr marL="8063545" algn="l" defTabSz="2015886" rtl="0" eaLnBrk="1" latinLnBrk="0" hangingPunct="1">
                        <a:defRPr sz="3968" b="1" kern="1200">
                          <a:solidFill>
                            <a:schemeClr val="lt1"/>
                          </a:solidFill>
                          <a:latin typeface="Calibri" panose="020F0502020204030204"/>
                        </a:defRPr>
                      </a:lvl9pPr>
                    </a:lstStyle>
                    <a:p>
                      <a:r>
                        <a:rPr lang="en-GB" sz="900">
                          <a:latin typeface="Arial" panose="020B0604020202020204" pitchFamily="34" charset="0"/>
                          <a:cs typeface="Arial" panose="020B0604020202020204" pitchFamily="34" charset="0"/>
                        </a:rPr>
                        <a:t>Result (%)</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162533139"/>
                  </a:ext>
                </a:extLst>
              </a:tr>
              <a:tr h="215042">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i="0" dirty="0">
                          <a:effectLst/>
                          <a:latin typeface="Arial" panose="020B0604020202020204" pitchFamily="34" charset="0"/>
                          <a:ea typeface="Times New Roman" panose="02020603050405020304" pitchFamily="18" charset="0"/>
                          <a:cs typeface="Arial" panose="020B0604020202020204" pitchFamily="34" charset="0"/>
                        </a:rPr>
                        <a:t>Observations frequency</a:t>
                      </a:r>
                      <a:endParaRPr lang="en-GB" sz="900" dirty="0">
                        <a:latin typeface="Arial" panose="020B0604020202020204" pitchFamily="34" charset="0"/>
                        <a:ea typeface="Times New Roman" panose="02020603050405020304" pitchFamily="18" charset="0"/>
                        <a:cs typeface="Arial" panose="020B0604020202020204" pitchFamily="34" charset="0"/>
                      </a:endParaRPr>
                    </a:p>
                  </a:txBody>
                  <a:tcPr marL="48557" marR="48557" marT="24278" marB="2427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dirty="0">
                          <a:latin typeface="Arial" panose="020B0604020202020204" pitchFamily="34" charset="0"/>
                          <a:cs typeface="Arial" panose="020B0604020202020204" pitchFamily="34" charset="0"/>
                        </a:rPr>
                        <a:t>100</a:t>
                      </a:r>
                    </a:p>
                  </a:txBody>
                  <a:tcPr marL="48557" marR="48557" marT="24278" marB="2427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dirty="0">
                          <a:latin typeface="Arial" panose="020B0604020202020204" pitchFamily="34" charset="0"/>
                          <a:cs typeface="Arial" panose="020B0604020202020204" pitchFamily="34" charset="0"/>
                        </a:rPr>
                        <a:t>14.2 - 90%</a:t>
                      </a:r>
                    </a:p>
                  </a:txBody>
                  <a:tcPr marL="48557" marR="48557" marT="24278" marB="2427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650842699"/>
                  </a:ext>
                </a:extLst>
              </a:tr>
              <a:tr h="215042">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ea typeface="Times New Roman" panose="02020603050405020304" pitchFamily="18" charset="0"/>
                          <a:cs typeface="Arial" panose="020B0604020202020204" pitchFamily="34" charset="0"/>
                        </a:rPr>
                        <a:t>Observations</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a:latin typeface="Arial" panose="020B0604020202020204" pitchFamily="34" charset="0"/>
                          <a:cs typeface="Arial" panose="020B0604020202020204" pitchFamily="34" charset="0"/>
                        </a:rPr>
                        <a:t>100</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dirty="0">
                          <a:latin typeface="Arial" panose="020B0604020202020204" pitchFamily="34" charset="0"/>
                          <a:cs typeface="Arial" panose="020B0604020202020204" pitchFamily="34" charset="0"/>
                        </a:rPr>
                        <a:t>70 – 90%</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723871489"/>
                  </a:ext>
                </a:extLst>
              </a:tr>
              <a:tr h="215042">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effectLst/>
                          <a:latin typeface="Arial" panose="020B0604020202020204" pitchFamily="34" charset="0"/>
                          <a:ea typeface="Times New Roman" panose="02020603050405020304" pitchFamily="18" charset="0"/>
                          <a:cs typeface="Arial" panose="020B0604020202020204" pitchFamily="34" charset="0"/>
                        </a:rPr>
                        <a:t>Documented Pain Review</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a:latin typeface="Arial" panose="020B0604020202020204" pitchFamily="34" charset="0"/>
                          <a:cs typeface="Arial" panose="020B0604020202020204" pitchFamily="34" charset="0"/>
                        </a:rPr>
                        <a:t>100</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a:latin typeface="Arial" panose="020B0604020202020204" pitchFamily="34" charset="0"/>
                          <a:cs typeface="Arial" panose="020B0604020202020204" pitchFamily="34" charset="0"/>
                        </a:rPr>
                        <a:t>100%</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105015314"/>
                  </a:ext>
                </a:extLst>
              </a:tr>
              <a:tr h="215042">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ea typeface="Times New Roman" panose="02020603050405020304" pitchFamily="18" charset="0"/>
                          <a:cs typeface="Arial" panose="020B0604020202020204" pitchFamily="34" charset="0"/>
                        </a:rPr>
                        <a:t>Prescription completion</a:t>
                      </a:r>
                      <a:endParaRPr lang="en-US" sz="900">
                        <a:latin typeface="Arial" panose="020B0604020202020204" pitchFamily="34" charset="0"/>
                        <a:ea typeface="Times New Roman" panose="02020603050405020304" pitchFamily="18" charset="0"/>
                        <a:cs typeface="Arial" panose="020B0604020202020204" pitchFamily="34" charset="0"/>
                      </a:endParaRP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a:latin typeface="Arial" panose="020B0604020202020204" pitchFamily="34" charset="0"/>
                          <a:cs typeface="Arial" panose="020B0604020202020204" pitchFamily="34" charset="0"/>
                        </a:rPr>
                        <a:t>100</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a:latin typeface="Arial" panose="020B0604020202020204" pitchFamily="34" charset="0"/>
                          <a:cs typeface="Arial" panose="020B0604020202020204" pitchFamily="34" charset="0"/>
                        </a:rPr>
                        <a:t>80 – 91.6%</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749906019"/>
                  </a:ext>
                </a:extLst>
              </a:tr>
              <a:tr h="215042">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effectLst/>
                          <a:latin typeface="Arial" panose="020B0604020202020204" pitchFamily="34" charset="0"/>
                          <a:ea typeface="Times New Roman" panose="02020603050405020304" pitchFamily="18" charset="0"/>
                          <a:cs typeface="Arial" panose="020B0604020202020204" pitchFamily="34" charset="0"/>
                        </a:rPr>
                        <a:t>Epidural Removal</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a:latin typeface="Arial" panose="020B0604020202020204" pitchFamily="34" charset="0"/>
                          <a:cs typeface="Arial" panose="020B0604020202020204" pitchFamily="34" charset="0"/>
                        </a:rPr>
                        <a:t>100</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dirty="0">
                          <a:latin typeface="Arial" panose="020B0604020202020204" pitchFamily="34" charset="0"/>
                          <a:cs typeface="Arial" panose="020B0604020202020204" pitchFamily="34" charset="0"/>
                        </a:rPr>
                        <a:t>90 - 100%</a:t>
                      </a:r>
                    </a:p>
                  </a:txBody>
                  <a:tcPr marL="48557" marR="48557" marT="24278" marB="2427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175011696"/>
                  </a:ext>
                </a:extLst>
              </a:tr>
            </a:tbl>
          </a:graphicData>
        </a:graphic>
      </p:graphicFrame>
      <p:graphicFrame>
        <p:nvGraphicFramePr>
          <p:cNvPr id="10" name="Table 4">
            <a:extLst>
              <a:ext uri="{FF2B5EF4-FFF2-40B4-BE49-F238E27FC236}">
                <a16:creationId xmlns:a16="http://schemas.microsoft.com/office/drawing/2014/main" id="{0E7896DF-A75F-A916-0CAA-DB3604D35D99}"/>
              </a:ext>
            </a:extLst>
          </p:cNvPr>
          <p:cNvGraphicFramePr>
            <a:graphicFrameLocks/>
          </p:cNvGraphicFramePr>
          <p:nvPr/>
        </p:nvGraphicFramePr>
        <p:xfrm>
          <a:off x="3453806" y="3571791"/>
          <a:ext cx="2956301" cy="1166186"/>
        </p:xfrm>
        <a:graphic>
          <a:graphicData uri="http://schemas.openxmlformats.org/drawingml/2006/table">
            <a:tbl>
              <a:tblPr firstRow="1" bandRow="1"/>
              <a:tblGrid>
                <a:gridCol w="982502">
                  <a:extLst>
                    <a:ext uri="{9D8B030D-6E8A-4147-A177-3AD203B41FA5}">
                      <a16:colId xmlns:a16="http://schemas.microsoft.com/office/drawing/2014/main" val="3830344769"/>
                    </a:ext>
                  </a:extLst>
                </a:gridCol>
                <a:gridCol w="1214870">
                  <a:extLst>
                    <a:ext uri="{9D8B030D-6E8A-4147-A177-3AD203B41FA5}">
                      <a16:colId xmlns:a16="http://schemas.microsoft.com/office/drawing/2014/main" val="3073375141"/>
                    </a:ext>
                  </a:extLst>
                </a:gridCol>
                <a:gridCol w="758929">
                  <a:extLst>
                    <a:ext uri="{9D8B030D-6E8A-4147-A177-3AD203B41FA5}">
                      <a16:colId xmlns:a16="http://schemas.microsoft.com/office/drawing/2014/main" val="2752606856"/>
                    </a:ext>
                  </a:extLst>
                </a:gridCol>
              </a:tblGrid>
              <a:tr h="166598">
                <a:tc>
                  <a:txBody>
                    <a:bodyPr/>
                    <a:lstStyle>
                      <a:lvl1pPr marL="0" algn="l" defTabSz="2015886" rtl="0" eaLnBrk="1" latinLnBrk="0" hangingPunct="1">
                        <a:defRPr sz="3968" b="1" kern="1200">
                          <a:solidFill>
                            <a:schemeClr val="dk1"/>
                          </a:solidFill>
                          <a:latin typeface="Calibri" panose="020F0502020204030204"/>
                        </a:defRPr>
                      </a:lvl1pPr>
                      <a:lvl2pPr marL="1007943" algn="l" defTabSz="2015886" rtl="0" eaLnBrk="1" latinLnBrk="0" hangingPunct="1">
                        <a:defRPr sz="3968" b="1" kern="1200">
                          <a:solidFill>
                            <a:schemeClr val="dk1"/>
                          </a:solidFill>
                          <a:latin typeface="Calibri" panose="020F0502020204030204"/>
                        </a:defRPr>
                      </a:lvl2pPr>
                      <a:lvl3pPr marL="2015886" algn="l" defTabSz="2015886" rtl="0" eaLnBrk="1" latinLnBrk="0" hangingPunct="1">
                        <a:defRPr sz="3968" b="1" kern="1200">
                          <a:solidFill>
                            <a:schemeClr val="dk1"/>
                          </a:solidFill>
                          <a:latin typeface="Calibri" panose="020F0502020204030204"/>
                        </a:defRPr>
                      </a:lvl3pPr>
                      <a:lvl4pPr marL="3023829" algn="l" defTabSz="2015886" rtl="0" eaLnBrk="1" latinLnBrk="0" hangingPunct="1">
                        <a:defRPr sz="3968" b="1" kern="1200">
                          <a:solidFill>
                            <a:schemeClr val="dk1"/>
                          </a:solidFill>
                          <a:latin typeface="Calibri" panose="020F0502020204030204"/>
                        </a:defRPr>
                      </a:lvl4pPr>
                      <a:lvl5pPr marL="4031772" algn="l" defTabSz="2015886" rtl="0" eaLnBrk="1" latinLnBrk="0" hangingPunct="1">
                        <a:defRPr sz="3968" b="1" kern="1200">
                          <a:solidFill>
                            <a:schemeClr val="dk1"/>
                          </a:solidFill>
                          <a:latin typeface="Calibri" panose="020F0502020204030204"/>
                        </a:defRPr>
                      </a:lvl5pPr>
                      <a:lvl6pPr marL="5039716" algn="l" defTabSz="2015886" rtl="0" eaLnBrk="1" latinLnBrk="0" hangingPunct="1">
                        <a:defRPr sz="3968" b="1" kern="1200">
                          <a:solidFill>
                            <a:schemeClr val="dk1"/>
                          </a:solidFill>
                          <a:latin typeface="Calibri" panose="020F0502020204030204"/>
                        </a:defRPr>
                      </a:lvl6pPr>
                      <a:lvl7pPr marL="6047659" algn="l" defTabSz="2015886" rtl="0" eaLnBrk="1" latinLnBrk="0" hangingPunct="1">
                        <a:defRPr sz="3968" b="1" kern="1200">
                          <a:solidFill>
                            <a:schemeClr val="dk1"/>
                          </a:solidFill>
                          <a:latin typeface="Calibri" panose="020F0502020204030204"/>
                        </a:defRPr>
                      </a:lvl7pPr>
                      <a:lvl8pPr marL="7055602" algn="l" defTabSz="2015886" rtl="0" eaLnBrk="1" latinLnBrk="0" hangingPunct="1">
                        <a:defRPr sz="3968" b="1" kern="1200">
                          <a:solidFill>
                            <a:schemeClr val="dk1"/>
                          </a:solidFill>
                          <a:latin typeface="Calibri" panose="020F0502020204030204"/>
                        </a:defRPr>
                      </a:lvl8pPr>
                      <a:lvl9pPr marL="8063545" algn="l" defTabSz="2015886" rtl="0" eaLnBrk="1" latinLnBrk="0" hangingPunct="1">
                        <a:defRPr sz="3968" b="1" kern="1200">
                          <a:solidFill>
                            <a:schemeClr val="dk1"/>
                          </a:solidFill>
                          <a:latin typeface="Calibri" panose="020F0502020204030204"/>
                        </a:defRPr>
                      </a:lvl9pPr>
                    </a:lstStyle>
                    <a:p>
                      <a:r>
                        <a:rPr lang="en-GB" sz="800" b="0" dirty="0">
                          <a:latin typeface="Arial" panose="020B0604020202020204" pitchFamily="34" charset="0"/>
                          <a:cs typeface="Arial" panose="020B0604020202020204" pitchFamily="34" charset="0"/>
                        </a:rPr>
                        <a:t>IT Opioid and PCA</a:t>
                      </a: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b="1" kern="1200">
                          <a:solidFill>
                            <a:schemeClr val="dk1"/>
                          </a:solidFill>
                          <a:latin typeface="Calibri" panose="020F0502020204030204"/>
                        </a:defRPr>
                      </a:lvl1pPr>
                      <a:lvl2pPr marL="1007943" algn="l" defTabSz="2015886" rtl="0" eaLnBrk="1" latinLnBrk="0" hangingPunct="1">
                        <a:defRPr sz="3968" b="1" kern="1200">
                          <a:solidFill>
                            <a:schemeClr val="dk1"/>
                          </a:solidFill>
                          <a:latin typeface="Calibri" panose="020F0502020204030204"/>
                        </a:defRPr>
                      </a:lvl2pPr>
                      <a:lvl3pPr marL="2015886" algn="l" defTabSz="2015886" rtl="0" eaLnBrk="1" latinLnBrk="0" hangingPunct="1">
                        <a:defRPr sz="3968" b="1" kern="1200">
                          <a:solidFill>
                            <a:schemeClr val="dk1"/>
                          </a:solidFill>
                          <a:latin typeface="Calibri" panose="020F0502020204030204"/>
                        </a:defRPr>
                      </a:lvl3pPr>
                      <a:lvl4pPr marL="3023829" algn="l" defTabSz="2015886" rtl="0" eaLnBrk="1" latinLnBrk="0" hangingPunct="1">
                        <a:defRPr sz="3968" b="1" kern="1200">
                          <a:solidFill>
                            <a:schemeClr val="dk1"/>
                          </a:solidFill>
                          <a:latin typeface="Calibri" panose="020F0502020204030204"/>
                        </a:defRPr>
                      </a:lvl4pPr>
                      <a:lvl5pPr marL="4031772" algn="l" defTabSz="2015886" rtl="0" eaLnBrk="1" latinLnBrk="0" hangingPunct="1">
                        <a:defRPr sz="3968" b="1" kern="1200">
                          <a:solidFill>
                            <a:schemeClr val="dk1"/>
                          </a:solidFill>
                          <a:latin typeface="Calibri" panose="020F0502020204030204"/>
                        </a:defRPr>
                      </a:lvl5pPr>
                      <a:lvl6pPr marL="5039716" algn="l" defTabSz="2015886" rtl="0" eaLnBrk="1" latinLnBrk="0" hangingPunct="1">
                        <a:defRPr sz="3968" b="1" kern="1200">
                          <a:solidFill>
                            <a:schemeClr val="dk1"/>
                          </a:solidFill>
                          <a:latin typeface="Calibri" panose="020F0502020204030204"/>
                        </a:defRPr>
                      </a:lvl6pPr>
                      <a:lvl7pPr marL="6047659" algn="l" defTabSz="2015886" rtl="0" eaLnBrk="1" latinLnBrk="0" hangingPunct="1">
                        <a:defRPr sz="3968" b="1" kern="1200">
                          <a:solidFill>
                            <a:schemeClr val="dk1"/>
                          </a:solidFill>
                          <a:latin typeface="Calibri" panose="020F0502020204030204"/>
                        </a:defRPr>
                      </a:lvl7pPr>
                      <a:lvl8pPr marL="7055602" algn="l" defTabSz="2015886" rtl="0" eaLnBrk="1" latinLnBrk="0" hangingPunct="1">
                        <a:defRPr sz="3968" b="1" kern="1200">
                          <a:solidFill>
                            <a:schemeClr val="dk1"/>
                          </a:solidFill>
                          <a:latin typeface="Calibri" panose="020F0502020204030204"/>
                        </a:defRPr>
                      </a:lvl8pPr>
                      <a:lvl9pPr marL="8063545" algn="l" defTabSz="2015886" rtl="0" eaLnBrk="1" latinLnBrk="0" hangingPunct="1">
                        <a:defRPr sz="3968" b="1" kern="1200">
                          <a:solidFill>
                            <a:schemeClr val="dk1"/>
                          </a:solidFill>
                          <a:latin typeface="Calibri" panose="020F0502020204030204"/>
                        </a:defRPr>
                      </a:lvl9pPr>
                    </a:lstStyle>
                    <a:p>
                      <a:r>
                        <a:rPr lang="en-GB" sz="800" b="0" dirty="0">
                          <a:latin typeface="Arial" panose="020B0604020202020204" pitchFamily="34" charset="0"/>
                          <a:cs typeface="Arial" panose="020B0604020202020204" pitchFamily="34" charset="0"/>
                        </a:rPr>
                        <a:t>Hourly for 12 hours</a:t>
                      </a: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b="1" kern="1200">
                          <a:solidFill>
                            <a:schemeClr val="dk1"/>
                          </a:solidFill>
                          <a:latin typeface="Calibri" panose="020F0502020204030204"/>
                        </a:defRPr>
                      </a:lvl1pPr>
                      <a:lvl2pPr marL="1007943" algn="l" defTabSz="2015886" rtl="0" eaLnBrk="1" latinLnBrk="0" hangingPunct="1">
                        <a:defRPr sz="3968" b="1" kern="1200">
                          <a:solidFill>
                            <a:schemeClr val="dk1"/>
                          </a:solidFill>
                          <a:latin typeface="Calibri" panose="020F0502020204030204"/>
                        </a:defRPr>
                      </a:lvl2pPr>
                      <a:lvl3pPr marL="2015886" algn="l" defTabSz="2015886" rtl="0" eaLnBrk="1" latinLnBrk="0" hangingPunct="1">
                        <a:defRPr sz="3968" b="1" kern="1200">
                          <a:solidFill>
                            <a:schemeClr val="dk1"/>
                          </a:solidFill>
                          <a:latin typeface="Calibri" panose="020F0502020204030204"/>
                        </a:defRPr>
                      </a:lvl3pPr>
                      <a:lvl4pPr marL="3023829" algn="l" defTabSz="2015886" rtl="0" eaLnBrk="1" latinLnBrk="0" hangingPunct="1">
                        <a:defRPr sz="3968" b="1" kern="1200">
                          <a:solidFill>
                            <a:schemeClr val="dk1"/>
                          </a:solidFill>
                          <a:latin typeface="Calibri" panose="020F0502020204030204"/>
                        </a:defRPr>
                      </a:lvl4pPr>
                      <a:lvl5pPr marL="4031772" algn="l" defTabSz="2015886" rtl="0" eaLnBrk="1" latinLnBrk="0" hangingPunct="1">
                        <a:defRPr sz="3968" b="1" kern="1200">
                          <a:solidFill>
                            <a:schemeClr val="dk1"/>
                          </a:solidFill>
                          <a:latin typeface="Calibri" panose="020F0502020204030204"/>
                        </a:defRPr>
                      </a:lvl5pPr>
                      <a:lvl6pPr marL="5039716" algn="l" defTabSz="2015886" rtl="0" eaLnBrk="1" latinLnBrk="0" hangingPunct="1">
                        <a:defRPr sz="3968" b="1" kern="1200">
                          <a:solidFill>
                            <a:schemeClr val="dk1"/>
                          </a:solidFill>
                          <a:latin typeface="Calibri" panose="020F0502020204030204"/>
                        </a:defRPr>
                      </a:lvl6pPr>
                      <a:lvl7pPr marL="6047659" algn="l" defTabSz="2015886" rtl="0" eaLnBrk="1" latinLnBrk="0" hangingPunct="1">
                        <a:defRPr sz="3968" b="1" kern="1200">
                          <a:solidFill>
                            <a:schemeClr val="dk1"/>
                          </a:solidFill>
                          <a:latin typeface="Calibri" panose="020F0502020204030204"/>
                        </a:defRPr>
                      </a:lvl7pPr>
                      <a:lvl8pPr marL="7055602" algn="l" defTabSz="2015886" rtl="0" eaLnBrk="1" latinLnBrk="0" hangingPunct="1">
                        <a:defRPr sz="3968" b="1" kern="1200">
                          <a:solidFill>
                            <a:schemeClr val="dk1"/>
                          </a:solidFill>
                          <a:latin typeface="Calibri" panose="020F0502020204030204"/>
                        </a:defRPr>
                      </a:lvl8pPr>
                      <a:lvl9pPr marL="8063545" algn="l" defTabSz="2015886" rtl="0" eaLnBrk="1" latinLnBrk="0" hangingPunct="1">
                        <a:defRPr sz="3968" b="1" kern="1200">
                          <a:solidFill>
                            <a:schemeClr val="dk1"/>
                          </a:solidFill>
                          <a:latin typeface="Calibri" panose="020F0502020204030204"/>
                        </a:defRPr>
                      </a:lvl9pPr>
                    </a:lstStyle>
                    <a:p>
                      <a:r>
                        <a:rPr lang="en-GB" sz="800" b="0">
                          <a:latin typeface="Arial" panose="020B0604020202020204" pitchFamily="34" charset="0"/>
                          <a:cs typeface="Arial" panose="020B0604020202020204" pitchFamily="34" charset="0"/>
                        </a:rPr>
                        <a:t>21.4%</a:t>
                      </a: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434563069"/>
                  </a:ext>
                </a:extLst>
              </a:tr>
              <a:tr h="16659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endParaRPr lang="en-GB" sz="800" b="0">
                        <a:latin typeface="Arial" panose="020B0604020202020204" pitchFamily="34" charset="0"/>
                        <a:cs typeface="Arial" panose="020B0604020202020204" pitchFamily="34" charset="0"/>
                      </a:endParaRP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a:latin typeface="Arial" panose="020B0604020202020204" pitchFamily="34" charset="0"/>
                          <a:cs typeface="Arial" panose="020B0604020202020204" pitchFamily="34" charset="0"/>
                        </a:rPr>
                        <a:t>2 Hourly for 12 hours</a:t>
                      </a: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a:latin typeface="Arial" panose="020B0604020202020204" pitchFamily="34" charset="0"/>
                          <a:cs typeface="Arial" panose="020B0604020202020204" pitchFamily="34" charset="0"/>
                        </a:rPr>
                        <a:t>14.2%</a:t>
                      </a: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99450778"/>
                  </a:ext>
                </a:extLst>
              </a:tr>
              <a:tr h="16659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endParaRPr lang="en-GB" sz="800" b="0">
                        <a:latin typeface="Arial" panose="020B0604020202020204" pitchFamily="34" charset="0"/>
                        <a:cs typeface="Arial" panose="020B0604020202020204" pitchFamily="34" charset="0"/>
                      </a:endParaRP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a:latin typeface="Arial" panose="020B0604020202020204" pitchFamily="34" charset="0"/>
                          <a:cs typeface="Arial" panose="020B0604020202020204" pitchFamily="34" charset="0"/>
                        </a:rPr>
                        <a:t>4 Hourly minimum</a:t>
                      </a: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a:latin typeface="Arial" panose="020B0604020202020204" pitchFamily="34" charset="0"/>
                          <a:cs typeface="Arial" panose="020B0604020202020204" pitchFamily="34" charset="0"/>
                        </a:rPr>
                        <a:t>35.7%</a:t>
                      </a: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804023519"/>
                  </a:ext>
                </a:extLst>
              </a:tr>
              <a:tr h="16659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a:latin typeface="Arial" panose="020B0604020202020204" pitchFamily="34" charset="0"/>
                          <a:cs typeface="Arial" panose="020B0604020202020204" pitchFamily="34" charset="0"/>
                        </a:rPr>
                        <a:t>PCA alone</a:t>
                      </a:r>
                    </a:p>
                  </a:txBody>
                  <a:tcPr marL="42168" marR="42168" marT="21084" marB="21084">
                    <a:lnL w="12700" cmpd="sng">
                      <a:solidFill>
                        <a:srgbClr val="4472C4"/>
                      </a:solid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a:latin typeface="Arial" panose="020B0604020202020204" pitchFamily="34" charset="0"/>
                          <a:cs typeface="Arial" panose="020B0604020202020204" pitchFamily="34" charset="0"/>
                        </a:rPr>
                        <a:t>Hourly for 6 hours</a:t>
                      </a:r>
                    </a:p>
                  </a:txBody>
                  <a:tcPr marL="42168" marR="42168" marT="21084" marB="21084">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dirty="0">
                          <a:latin typeface="Arial" panose="020B0604020202020204" pitchFamily="34" charset="0"/>
                          <a:cs typeface="Arial" panose="020B0604020202020204" pitchFamily="34" charset="0"/>
                        </a:rPr>
                        <a:t>50%</a:t>
                      </a:r>
                    </a:p>
                  </a:txBody>
                  <a:tcPr marL="42168" marR="42168" marT="21084" marB="21084">
                    <a:lnL w="12700" cap="flat" cmpd="sng" algn="ctr">
                      <a:solidFill>
                        <a:srgbClr val="4472C4"/>
                      </a:solidFill>
                      <a:prstDash val="solid"/>
                      <a:round/>
                      <a:headEnd type="none" w="med" len="med"/>
                      <a:tailEnd type="none" w="med" len="med"/>
                    </a:lnL>
                    <a:lnR w="12700" cmpd="sng">
                      <a:solidFill>
                        <a:srgbClr val="4472C4"/>
                      </a:solidFill>
                    </a:lnR>
                    <a:lnT w="12700" cap="flat" cmpd="sng" algn="ctr">
                      <a:solidFill>
                        <a:srgbClr val="4472C4"/>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754880808"/>
                  </a:ext>
                </a:extLst>
              </a:tr>
              <a:tr h="16659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endParaRPr lang="en-GB" sz="800" b="0">
                        <a:latin typeface="Arial" panose="020B0604020202020204" pitchFamily="34" charset="0"/>
                        <a:cs typeface="Arial" panose="020B0604020202020204" pitchFamily="34" charset="0"/>
                      </a:endParaRP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a:latin typeface="Arial" panose="020B0604020202020204" pitchFamily="34" charset="0"/>
                          <a:cs typeface="Arial" panose="020B0604020202020204" pitchFamily="34" charset="0"/>
                        </a:rPr>
                        <a:t>4 Hourly minimum</a:t>
                      </a: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a:latin typeface="Arial" panose="020B0604020202020204" pitchFamily="34" charset="0"/>
                          <a:cs typeface="Arial" panose="020B0604020202020204" pitchFamily="34" charset="0"/>
                        </a:rPr>
                        <a:t>70%</a:t>
                      </a: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473632595"/>
                  </a:ext>
                </a:extLst>
              </a:tr>
              <a:tr h="16659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dirty="0">
                          <a:latin typeface="Arial" panose="020B0604020202020204" pitchFamily="34" charset="0"/>
                          <a:cs typeface="Arial" panose="020B0604020202020204" pitchFamily="34" charset="0"/>
                        </a:rPr>
                        <a:t>Epidural</a:t>
                      </a:r>
                    </a:p>
                  </a:txBody>
                  <a:tcPr marL="42168" marR="42168" marT="21084" marB="21084">
                    <a:lnL w="12700" cmpd="sng">
                      <a:solidFill>
                        <a:srgbClr val="4472C4"/>
                      </a:solid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a:latin typeface="Arial" panose="020B0604020202020204" pitchFamily="34" charset="0"/>
                          <a:cs typeface="Arial" panose="020B0604020202020204" pitchFamily="34" charset="0"/>
                        </a:rPr>
                        <a:t>Hourly for 12 hours</a:t>
                      </a:r>
                    </a:p>
                  </a:txBody>
                  <a:tcPr marL="42168" marR="42168" marT="21084" marB="21084">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dirty="0">
                          <a:latin typeface="Arial" panose="020B0604020202020204" pitchFamily="34" charset="0"/>
                          <a:cs typeface="Arial" panose="020B0604020202020204" pitchFamily="34" charset="0"/>
                        </a:rPr>
                        <a:t>50%</a:t>
                      </a:r>
                    </a:p>
                  </a:txBody>
                  <a:tcPr marL="42168" marR="42168" marT="21084" marB="21084">
                    <a:lnL w="12700" cap="flat" cmpd="sng" algn="ctr">
                      <a:solidFill>
                        <a:srgbClr val="4472C4"/>
                      </a:solidFill>
                      <a:prstDash val="solid"/>
                      <a:round/>
                      <a:headEnd type="none" w="med" len="med"/>
                      <a:tailEnd type="none" w="med" len="med"/>
                    </a:lnL>
                    <a:lnR w="12700" cmpd="sng">
                      <a:solidFill>
                        <a:srgbClr val="4472C4"/>
                      </a:solidFill>
                    </a:lnR>
                    <a:lnT w="12700" cap="flat" cmpd="sng" algn="ctr">
                      <a:solidFill>
                        <a:srgbClr val="4472C4"/>
                      </a:solidFill>
                      <a:prstDash val="solid"/>
                      <a:round/>
                      <a:headEnd type="none" w="med" len="med"/>
                      <a:tailEnd type="none" w="med" len="med"/>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156652469"/>
                  </a:ext>
                </a:extLst>
              </a:tr>
              <a:tr h="16659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endParaRPr lang="en-GB" sz="800" b="0" dirty="0">
                        <a:latin typeface="Arial" panose="020B0604020202020204" pitchFamily="34" charset="0"/>
                        <a:cs typeface="Arial" panose="020B0604020202020204" pitchFamily="34" charset="0"/>
                      </a:endParaRP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dirty="0">
                          <a:latin typeface="Arial" panose="020B0604020202020204" pitchFamily="34" charset="0"/>
                          <a:cs typeface="Arial" panose="020B0604020202020204" pitchFamily="34" charset="0"/>
                        </a:rPr>
                        <a:t>4 Hourly minimum</a:t>
                      </a: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b="0" dirty="0">
                          <a:latin typeface="Arial" panose="020B0604020202020204" pitchFamily="34" charset="0"/>
                          <a:cs typeface="Arial" panose="020B0604020202020204" pitchFamily="34" charset="0"/>
                        </a:rPr>
                        <a:t>90%</a:t>
                      </a:r>
                    </a:p>
                  </a:txBody>
                  <a:tcPr marL="42168" marR="42168" marT="21084" marB="21084">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689869928"/>
                  </a:ext>
                </a:extLst>
              </a:tr>
            </a:tbl>
          </a:graphicData>
        </a:graphic>
      </p:graphicFrame>
      <p:graphicFrame>
        <p:nvGraphicFramePr>
          <p:cNvPr id="11" name="Table 4">
            <a:extLst>
              <a:ext uri="{FF2B5EF4-FFF2-40B4-BE49-F238E27FC236}">
                <a16:creationId xmlns:a16="http://schemas.microsoft.com/office/drawing/2014/main" id="{FE8FD251-CF6E-3676-A4AA-1A26F8436A51}"/>
              </a:ext>
            </a:extLst>
          </p:cNvPr>
          <p:cNvGraphicFramePr>
            <a:graphicFrameLocks/>
          </p:cNvGraphicFramePr>
          <p:nvPr/>
        </p:nvGraphicFramePr>
        <p:xfrm>
          <a:off x="3454211" y="4935163"/>
          <a:ext cx="2956300" cy="1743880"/>
        </p:xfrm>
        <a:graphic>
          <a:graphicData uri="http://schemas.openxmlformats.org/drawingml/2006/table">
            <a:tbl>
              <a:tblPr firstRow="1" bandRow="1"/>
              <a:tblGrid>
                <a:gridCol w="1435942">
                  <a:extLst>
                    <a:ext uri="{9D8B030D-6E8A-4147-A177-3AD203B41FA5}">
                      <a16:colId xmlns:a16="http://schemas.microsoft.com/office/drawing/2014/main" val="582919381"/>
                    </a:ext>
                  </a:extLst>
                </a:gridCol>
                <a:gridCol w="751707">
                  <a:extLst>
                    <a:ext uri="{9D8B030D-6E8A-4147-A177-3AD203B41FA5}">
                      <a16:colId xmlns:a16="http://schemas.microsoft.com/office/drawing/2014/main" val="165547073"/>
                    </a:ext>
                  </a:extLst>
                </a:gridCol>
                <a:gridCol w="768651">
                  <a:extLst>
                    <a:ext uri="{9D8B030D-6E8A-4147-A177-3AD203B41FA5}">
                      <a16:colId xmlns:a16="http://schemas.microsoft.com/office/drawing/2014/main" val="4102193282"/>
                    </a:ext>
                  </a:extLst>
                </a:gridCol>
              </a:tblGrid>
              <a:tr h="174388">
                <a:tc>
                  <a:txBody>
                    <a:bodyPr/>
                    <a:lstStyle>
                      <a:lvl1pPr marL="0" algn="l" defTabSz="2015886" rtl="0" eaLnBrk="1" latinLnBrk="0" hangingPunct="1">
                        <a:defRPr sz="3968" b="1" kern="1200">
                          <a:solidFill>
                            <a:schemeClr val="lt1"/>
                          </a:solidFill>
                          <a:latin typeface="Calibri" panose="020F0502020204030204"/>
                        </a:defRPr>
                      </a:lvl1pPr>
                      <a:lvl2pPr marL="1007943" algn="l" defTabSz="2015886" rtl="0" eaLnBrk="1" latinLnBrk="0" hangingPunct="1">
                        <a:defRPr sz="3968" b="1" kern="1200">
                          <a:solidFill>
                            <a:schemeClr val="lt1"/>
                          </a:solidFill>
                          <a:latin typeface="Calibri" panose="020F0502020204030204"/>
                        </a:defRPr>
                      </a:lvl2pPr>
                      <a:lvl3pPr marL="2015886" algn="l" defTabSz="2015886" rtl="0" eaLnBrk="1" latinLnBrk="0" hangingPunct="1">
                        <a:defRPr sz="3968" b="1" kern="1200">
                          <a:solidFill>
                            <a:schemeClr val="lt1"/>
                          </a:solidFill>
                          <a:latin typeface="Calibri" panose="020F0502020204030204"/>
                        </a:defRPr>
                      </a:lvl3pPr>
                      <a:lvl4pPr marL="3023829" algn="l" defTabSz="2015886" rtl="0" eaLnBrk="1" latinLnBrk="0" hangingPunct="1">
                        <a:defRPr sz="3968" b="1" kern="1200">
                          <a:solidFill>
                            <a:schemeClr val="lt1"/>
                          </a:solidFill>
                          <a:latin typeface="Calibri" panose="020F0502020204030204"/>
                        </a:defRPr>
                      </a:lvl4pPr>
                      <a:lvl5pPr marL="4031772" algn="l" defTabSz="2015886" rtl="0" eaLnBrk="1" latinLnBrk="0" hangingPunct="1">
                        <a:defRPr sz="3968" b="1" kern="1200">
                          <a:solidFill>
                            <a:schemeClr val="lt1"/>
                          </a:solidFill>
                          <a:latin typeface="Calibri" panose="020F0502020204030204"/>
                        </a:defRPr>
                      </a:lvl5pPr>
                      <a:lvl6pPr marL="5039716" algn="l" defTabSz="2015886" rtl="0" eaLnBrk="1" latinLnBrk="0" hangingPunct="1">
                        <a:defRPr sz="3968" b="1" kern="1200">
                          <a:solidFill>
                            <a:schemeClr val="lt1"/>
                          </a:solidFill>
                          <a:latin typeface="Calibri" panose="020F0502020204030204"/>
                        </a:defRPr>
                      </a:lvl6pPr>
                      <a:lvl7pPr marL="6047659" algn="l" defTabSz="2015886" rtl="0" eaLnBrk="1" latinLnBrk="0" hangingPunct="1">
                        <a:defRPr sz="3968" b="1" kern="1200">
                          <a:solidFill>
                            <a:schemeClr val="lt1"/>
                          </a:solidFill>
                          <a:latin typeface="Calibri" panose="020F0502020204030204"/>
                        </a:defRPr>
                      </a:lvl7pPr>
                      <a:lvl8pPr marL="7055602" algn="l" defTabSz="2015886" rtl="0" eaLnBrk="1" latinLnBrk="0" hangingPunct="1">
                        <a:defRPr sz="3968" b="1" kern="1200">
                          <a:solidFill>
                            <a:schemeClr val="lt1"/>
                          </a:solidFill>
                          <a:latin typeface="Calibri" panose="020F0502020204030204"/>
                        </a:defRPr>
                      </a:lvl8pPr>
                      <a:lvl9pPr marL="8063545" algn="l" defTabSz="2015886" rtl="0" eaLnBrk="1" latinLnBrk="0" hangingPunct="1">
                        <a:defRPr sz="3968" b="1" kern="1200">
                          <a:solidFill>
                            <a:schemeClr val="lt1"/>
                          </a:solidFill>
                          <a:latin typeface="Calibri" panose="020F0502020204030204"/>
                        </a:defRPr>
                      </a:lvl9pPr>
                    </a:lstStyle>
                    <a:p>
                      <a:endParaRPr lang="en-GB" sz="800" dirty="0">
                        <a:latin typeface="Arial" panose="020B0604020202020204" pitchFamily="34" charset="0"/>
                        <a:cs typeface="Arial" panose="020B0604020202020204" pitchFamily="34" charset="0"/>
                      </a:endParaRP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2015886" rtl="0" eaLnBrk="1" latinLnBrk="0" hangingPunct="1">
                        <a:defRPr sz="3968" b="1" kern="1200">
                          <a:solidFill>
                            <a:schemeClr val="lt1"/>
                          </a:solidFill>
                          <a:latin typeface="Calibri" panose="020F0502020204030204"/>
                        </a:defRPr>
                      </a:lvl1pPr>
                      <a:lvl2pPr marL="1007943" algn="l" defTabSz="2015886" rtl="0" eaLnBrk="1" latinLnBrk="0" hangingPunct="1">
                        <a:defRPr sz="3968" b="1" kern="1200">
                          <a:solidFill>
                            <a:schemeClr val="lt1"/>
                          </a:solidFill>
                          <a:latin typeface="Calibri" panose="020F0502020204030204"/>
                        </a:defRPr>
                      </a:lvl2pPr>
                      <a:lvl3pPr marL="2015886" algn="l" defTabSz="2015886" rtl="0" eaLnBrk="1" latinLnBrk="0" hangingPunct="1">
                        <a:defRPr sz="3968" b="1" kern="1200">
                          <a:solidFill>
                            <a:schemeClr val="lt1"/>
                          </a:solidFill>
                          <a:latin typeface="Calibri" panose="020F0502020204030204"/>
                        </a:defRPr>
                      </a:lvl3pPr>
                      <a:lvl4pPr marL="3023829" algn="l" defTabSz="2015886" rtl="0" eaLnBrk="1" latinLnBrk="0" hangingPunct="1">
                        <a:defRPr sz="3968" b="1" kern="1200">
                          <a:solidFill>
                            <a:schemeClr val="lt1"/>
                          </a:solidFill>
                          <a:latin typeface="Calibri" panose="020F0502020204030204"/>
                        </a:defRPr>
                      </a:lvl4pPr>
                      <a:lvl5pPr marL="4031772" algn="l" defTabSz="2015886" rtl="0" eaLnBrk="1" latinLnBrk="0" hangingPunct="1">
                        <a:defRPr sz="3968" b="1" kern="1200">
                          <a:solidFill>
                            <a:schemeClr val="lt1"/>
                          </a:solidFill>
                          <a:latin typeface="Calibri" panose="020F0502020204030204"/>
                        </a:defRPr>
                      </a:lvl5pPr>
                      <a:lvl6pPr marL="5039716" algn="l" defTabSz="2015886" rtl="0" eaLnBrk="1" latinLnBrk="0" hangingPunct="1">
                        <a:defRPr sz="3968" b="1" kern="1200">
                          <a:solidFill>
                            <a:schemeClr val="lt1"/>
                          </a:solidFill>
                          <a:latin typeface="Calibri" panose="020F0502020204030204"/>
                        </a:defRPr>
                      </a:lvl6pPr>
                      <a:lvl7pPr marL="6047659" algn="l" defTabSz="2015886" rtl="0" eaLnBrk="1" latinLnBrk="0" hangingPunct="1">
                        <a:defRPr sz="3968" b="1" kern="1200">
                          <a:solidFill>
                            <a:schemeClr val="lt1"/>
                          </a:solidFill>
                          <a:latin typeface="Calibri" panose="020F0502020204030204"/>
                        </a:defRPr>
                      </a:lvl7pPr>
                      <a:lvl8pPr marL="7055602" algn="l" defTabSz="2015886" rtl="0" eaLnBrk="1" latinLnBrk="0" hangingPunct="1">
                        <a:defRPr sz="3968" b="1" kern="1200">
                          <a:solidFill>
                            <a:schemeClr val="lt1"/>
                          </a:solidFill>
                          <a:latin typeface="Calibri" panose="020F0502020204030204"/>
                        </a:defRPr>
                      </a:lvl8pPr>
                      <a:lvl9pPr marL="8063545" algn="l" defTabSz="2015886" rtl="0" eaLnBrk="1" latinLnBrk="0" hangingPunct="1">
                        <a:defRPr sz="3968" b="1" kern="1200">
                          <a:solidFill>
                            <a:schemeClr val="lt1"/>
                          </a:solidFill>
                          <a:latin typeface="Calibri" panose="020F0502020204030204"/>
                        </a:defRPr>
                      </a:lvl9pPr>
                    </a:lstStyle>
                    <a:p>
                      <a:r>
                        <a:rPr lang="en-GB" sz="800">
                          <a:latin typeface="Arial" panose="020B0604020202020204" pitchFamily="34" charset="0"/>
                          <a:cs typeface="Arial" panose="020B0604020202020204" pitchFamily="34" charset="0"/>
                        </a:rPr>
                        <a:t>PCA</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2015886" rtl="0" eaLnBrk="1" latinLnBrk="0" hangingPunct="1">
                        <a:defRPr sz="3968" b="1" kern="1200">
                          <a:solidFill>
                            <a:schemeClr val="lt1"/>
                          </a:solidFill>
                          <a:latin typeface="Calibri" panose="020F0502020204030204"/>
                        </a:defRPr>
                      </a:lvl1pPr>
                      <a:lvl2pPr marL="1007943" algn="l" defTabSz="2015886" rtl="0" eaLnBrk="1" latinLnBrk="0" hangingPunct="1">
                        <a:defRPr sz="3968" b="1" kern="1200">
                          <a:solidFill>
                            <a:schemeClr val="lt1"/>
                          </a:solidFill>
                          <a:latin typeface="Calibri" panose="020F0502020204030204"/>
                        </a:defRPr>
                      </a:lvl2pPr>
                      <a:lvl3pPr marL="2015886" algn="l" defTabSz="2015886" rtl="0" eaLnBrk="1" latinLnBrk="0" hangingPunct="1">
                        <a:defRPr sz="3968" b="1" kern="1200">
                          <a:solidFill>
                            <a:schemeClr val="lt1"/>
                          </a:solidFill>
                          <a:latin typeface="Calibri" panose="020F0502020204030204"/>
                        </a:defRPr>
                      </a:lvl3pPr>
                      <a:lvl4pPr marL="3023829" algn="l" defTabSz="2015886" rtl="0" eaLnBrk="1" latinLnBrk="0" hangingPunct="1">
                        <a:defRPr sz="3968" b="1" kern="1200">
                          <a:solidFill>
                            <a:schemeClr val="lt1"/>
                          </a:solidFill>
                          <a:latin typeface="Calibri" panose="020F0502020204030204"/>
                        </a:defRPr>
                      </a:lvl4pPr>
                      <a:lvl5pPr marL="4031772" algn="l" defTabSz="2015886" rtl="0" eaLnBrk="1" latinLnBrk="0" hangingPunct="1">
                        <a:defRPr sz="3968" b="1" kern="1200">
                          <a:solidFill>
                            <a:schemeClr val="lt1"/>
                          </a:solidFill>
                          <a:latin typeface="Calibri" panose="020F0502020204030204"/>
                        </a:defRPr>
                      </a:lvl5pPr>
                      <a:lvl6pPr marL="5039716" algn="l" defTabSz="2015886" rtl="0" eaLnBrk="1" latinLnBrk="0" hangingPunct="1">
                        <a:defRPr sz="3968" b="1" kern="1200">
                          <a:solidFill>
                            <a:schemeClr val="lt1"/>
                          </a:solidFill>
                          <a:latin typeface="Calibri" panose="020F0502020204030204"/>
                        </a:defRPr>
                      </a:lvl6pPr>
                      <a:lvl7pPr marL="6047659" algn="l" defTabSz="2015886" rtl="0" eaLnBrk="1" latinLnBrk="0" hangingPunct="1">
                        <a:defRPr sz="3968" b="1" kern="1200">
                          <a:solidFill>
                            <a:schemeClr val="lt1"/>
                          </a:solidFill>
                          <a:latin typeface="Calibri" panose="020F0502020204030204"/>
                        </a:defRPr>
                      </a:lvl7pPr>
                      <a:lvl8pPr marL="7055602" algn="l" defTabSz="2015886" rtl="0" eaLnBrk="1" latinLnBrk="0" hangingPunct="1">
                        <a:defRPr sz="3968" b="1" kern="1200">
                          <a:solidFill>
                            <a:schemeClr val="lt1"/>
                          </a:solidFill>
                          <a:latin typeface="Calibri" panose="020F0502020204030204"/>
                        </a:defRPr>
                      </a:lvl8pPr>
                      <a:lvl9pPr marL="8063545" algn="l" defTabSz="2015886" rtl="0" eaLnBrk="1" latinLnBrk="0" hangingPunct="1">
                        <a:defRPr sz="3968" b="1" kern="1200">
                          <a:solidFill>
                            <a:schemeClr val="lt1"/>
                          </a:solidFill>
                          <a:latin typeface="Calibri" panose="020F0502020204030204"/>
                        </a:defRPr>
                      </a:lvl9pPr>
                    </a:lstStyle>
                    <a:p>
                      <a:r>
                        <a:rPr lang="en-GB" sz="800">
                          <a:latin typeface="Arial" panose="020B0604020202020204" pitchFamily="34" charset="0"/>
                          <a:cs typeface="Arial" panose="020B0604020202020204" pitchFamily="34" charset="0"/>
                        </a:rPr>
                        <a:t>Epidural</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333529067"/>
                  </a:ext>
                </a:extLst>
              </a:tr>
              <a:tr h="17438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Pain Score</a:t>
                      </a:r>
                    </a:p>
                  </a:txBody>
                  <a:tcPr marL="39634" marR="39634" marT="19817" marB="1981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75%</a:t>
                      </a:r>
                    </a:p>
                  </a:txBody>
                  <a:tcPr marL="39634" marR="39634" marT="19817" marB="1981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70%</a:t>
                      </a:r>
                    </a:p>
                  </a:txBody>
                  <a:tcPr marL="39634" marR="39634" marT="19817" marB="1981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54686793"/>
                  </a:ext>
                </a:extLst>
              </a:tr>
              <a:tr h="17438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Rate/ Demands/Good</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87.5%</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90%</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665532316"/>
                  </a:ext>
                </a:extLst>
              </a:tr>
              <a:tr h="17438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dirty="0">
                          <a:latin typeface="Arial" panose="020B0604020202020204" pitchFamily="34" charset="0"/>
                          <a:cs typeface="Arial" panose="020B0604020202020204" pitchFamily="34" charset="0"/>
                        </a:rPr>
                        <a:t>Total Infused</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87.5%</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dirty="0">
                          <a:latin typeface="Arial" panose="020B0604020202020204" pitchFamily="34" charset="0"/>
                          <a:cs typeface="Arial" panose="020B0604020202020204" pitchFamily="34" charset="0"/>
                        </a:rPr>
                        <a:t>90%</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958180551"/>
                  </a:ext>
                </a:extLst>
              </a:tr>
              <a:tr h="17438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Resp Rate</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79.1%</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80%</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83771929"/>
                  </a:ext>
                </a:extLst>
              </a:tr>
              <a:tr h="17438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O2 Sats</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79.1%</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70%</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195887017"/>
                  </a:ext>
                </a:extLst>
              </a:tr>
              <a:tr h="17438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Sedation Score</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83.3%</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70%</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53333844"/>
                  </a:ext>
                </a:extLst>
              </a:tr>
              <a:tr h="17438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N&amp;V Score</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79.1%</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90%</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391335287"/>
                  </a:ext>
                </a:extLst>
              </a:tr>
              <a:tr h="17438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Sensory Level</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NA</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dirty="0">
                          <a:latin typeface="Arial" panose="020B0604020202020204" pitchFamily="34" charset="0"/>
                          <a:cs typeface="Arial" panose="020B0604020202020204" pitchFamily="34" charset="0"/>
                        </a:rPr>
                        <a:t>60%</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977293411"/>
                  </a:ext>
                </a:extLst>
              </a:tr>
              <a:tr h="174388">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dirty="0" err="1">
                          <a:latin typeface="Arial" panose="020B0604020202020204" pitchFamily="34" charset="0"/>
                          <a:cs typeface="Arial" panose="020B0604020202020204" pitchFamily="34" charset="0"/>
                        </a:rPr>
                        <a:t>Bromage</a:t>
                      </a:r>
                      <a:r>
                        <a:rPr lang="en-GB" sz="800" dirty="0">
                          <a:latin typeface="Arial" panose="020B0604020202020204" pitchFamily="34" charset="0"/>
                          <a:cs typeface="Arial" panose="020B0604020202020204" pitchFamily="34" charset="0"/>
                        </a:rPr>
                        <a:t> Score</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a:latin typeface="Arial" panose="020B0604020202020204" pitchFamily="34" charset="0"/>
                          <a:cs typeface="Arial" panose="020B0604020202020204" pitchFamily="34" charset="0"/>
                        </a:rPr>
                        <a:t>NA</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800" dirty="0">
                          <a:latin typeface="Arial" panose="020B0604020202020204" pitchFamily="34" charset="0"/>
                          <a:cs typeface="Arial" panose="020B0604020202020204" pitchFamily="34" charset="0"/>
                        </a:rPr>
                        <a:t>70%</a:t>
                      </a:r>
                    </a:p>
                  </a:txBody>
                  <a:tcPr marL="39634" marR="39634" marT="19817" marB="1981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827977867"/>
                  </a:ext>
                </a:extLst>
              </a:tr>
            </a:tbl>
          </a:graphicData>
        </a:graphic>
      </p:graphicFrame>
      <p:sp>
        <p:nvSpPr>
          <p:cNvPr id="15" name="TextBox 14">
            <a:extLst>
              <a:ext uri="{FF2B5EF4-FFF2-40B4-BE49-F238E27FC236}">
                <a16:creationId xmlns:a16="http://schemas.microsoft.com/office/drawing/2014/main" id="{A0E23BBC-9110-8FD0-4E4C-63C45B0331E8}"/>
              </a:ext>
            </a:extLst>
          </p:cNvPr>
          <p:cNvSpPr txBox="1"/>
          <p:nvPr/>
        </p:nvSpPr>
        <p:spPr>
          <a:xfrm>
            <a:off x="6607936" y="1719963"/>
            <a:ext cx="3049444" cy="1906997"/>
          </a:xfrm>
          <a:prstGeom prst="rect">
            <a:avLst/>
          </a:prstGeom>
          <a:noFill/>
          <a:ln w="57150">
            <a:solidFill>
              <a:srgbClr val="0053CC"/>
            </a:solidFill>
          </a:ln>
        </p:spPr>
        <p:txBody>
          <a:bodyPr wrap="square" rtlCol="0">
            <a:spAutoFit/>
          </a:bodyPr>
          <a:lstStyle/>
          <a:p>
            <a:pPr defTabSz="207401"/>
            <a:r>
              <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rPr>
              <a:t>Documented Daily Pain Team Review</a:t>
            </a:r>
          </a:p>
          <a:p>
            <a:pPr defTabSz="207401"/>
            <a:r>
              <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rPr>
              <a:t>100% compliance with audit standard</a:t>
            </a:r>
          </a:p>
          <a:p>
            <a:pPr defTabSz="207401"/>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r>
              <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rPr>
              <a:t>Prescription Completion</a:t>
            </a:r>
          </a:p>
          <a:p>
            <a:pPr defTabSz="207401"/>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r>
              <a:rPr lang="en-GB" sz="907" b="1" kern="100" dirty="0">
                <a:solidFill>
                  <a:prstClr val="black"/>
                </a:solidFill>
                <a:latin typeface="Arial" panose="020B0604020202020204" pitchFamily="34" charset="0"/>
                <a:ea typeface="Calibri" panose="020F0502020204030204" pitchFamily="34" charset="0"/>
                <a:cs typeface="Arial" panose="020B0604020202020204" pitchFamily="34" charset="0"/>
              </a:rPr>
              <a:t>Epidural Removal</a:t>
            </a:r>
          </a:p>
          <a:p>
            <a:pPr defTabSz="207401"/>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207401"/>
            <a:endParaRPr lang="en-GB" sz="907"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21" name="Table 4">
            <a:extLst>
              <a:ext uri="{FF2B5EF4-FFF2-40B4-BE49-F238E27FC236}">
                <a16:creationId xmlns:a16="http://schemas.microsoft.com/office/drawing/2014/main" id="{78C1B782-7ED2-CA74-2853-A1E0FA257942}"/>
              </a:ext>
            </a:extLst>
          </p:cNvPr>
          <p:cNvGraphicFramePr>
            <a:graphicFrameLocks/>
          </p:cNvGraphicFramePr>
          <p:nvPr/>
        </p:nvGraphicFramePr>
        <p:xfrm>
          <a:off x="6652654" y="2311139"/>
          <a:ext cx="2960008" cy="430134"/>
        </p:xfrm>
        <a:graphic>
          <a:graphicData uri="http://schemas.openxmlformats.org/drawingml/2006/table">
            <a:tbl>
              <a:tblPr firstRow="1" bandRow="1"/>
              <a:tblGrid>
                <a:gridCol w="1802172">
                  <a:extLst>
                    <a:ext uri="{9D8B030D-6E8A-4147-A177-3AD203B41FA5}">
                      <a16:colId xmlns:a16="http://schemas.microsoft.com/office/drawing/2014/main" val="2366344116"/>
                    </a:ext>
                  </a:extLst>
                </a:gridCol>
                <a:gridCol w="635382">
                  <a:extLst>
                    <a:ext uri="{9D8B030D-6E8A-4147-A177-3AD203B41FA5}">
                      <a16:colId xmlns:a16="http://schemas.microsoft.com/office/drawing/2014/main" val="2034936153"/>
                    </a:ext>
                  </a:extLst>
                </a:gridCol>
                <a:gridCol w="522454">
                  <a:extLst>
                    <a:ext uri="{9D8B030D-6E8A-4147-A177-3AD203B41FA5}">
                      <a16:colId xmlns:a16="http://schemas.microsoft.com/office/drawing/2014/main" val="3855182230"/>
                    </a:ext>
                  </a:extLst>
                </a:gridCol>
              </a:tblGrid>
              <a:tr h="215067">
                <a:tc>
                  <a:txBody>
                    <a:bodyPr/>
                    <a:lstStyle>
                      <a:lvl1pPr marL="0" algn="l" defTabSz="2015886" rtl="0" eaLnBrk="1" latinLnBrk="0" hangingPunct="1">
                        <a:defRPr sz="3968" b="1" kern="1200">
                          <a:solidFill>
                            <a:schemeClr val="lt1"/>
                          </a:solidFill>
                          <a:latin typeface="Calibri" panose="020F0502020204030204"/>
                        </a:defRPr>
                      </a:lvl1pPr>
                      <a:lvl2pPr marL="1007943" algn="l" defTabSz="2015886" rtl="0" eaLnBrk="1" latinLnBrk="0" hangingPunct="1">
                        <a:defRPr sz="3968" b="1" kern="1200">
                          <a:solidFill>
                            <a:schemeClr val="lt1"/>
                          </a:solidFill>
                          <a:latin typeface="Calibri" panose="020F0502020204030204"/>
                        </a:defRPr>
                      </a:lvl2pPr>
                      <a:lvl3pPr marL="2015886" algn="l" defTabSz="2015886" rtl="0" eaLnBrk="1" latinLnBrk="0" hangingPunct="1">
                        <a:defRPr sz="3968" b="1" kern="1200">
                          <a:solidFill>
                            <a:schemeClr val="lt1"/>
                          </a:solidFill>
                          <a:latin typeface="Calibri" panose="020F0502020204030204"/>
                        </a:defRPr>
                      </a:lvl3pPr>
                      <a:lvl4pPr marL="3023829" algn="l" defTabSz="2015886" rtl="0" eaLnBrk="1" latinLnBrk="0" hangingPunct="1">
                        <a:defRPr sz="3968" b="1" kern="1200">
                          <a:solidFill>
                            <a:schemeClr val="lt1"/>
                          </a:solidFill>
                          <a:latin typeface="Calibri" panose="020F0502020204030204"/>
                        </a:defRPr>
                      </a:lvl4pPr>
                      <a:lvl5pPr marL="4031772" algn="l" defTabSz="2015886" rtl="0" eaLnBrk="1" latinLnBrk="0" hangingPunct="1">
                        <a:defRPr sz="3968" b="1" kern="1200">
                          <a:solidFill>
                            <a:schemeClr val="lt1"/>
                          </a:solidFill>
                          <a:latin typeface="Calibri" panose="020F0502020204030204"/>
                        </a:defRPr>
                      </a:lvl5pPr>
                      <a:lvl6pPr marL="5039716" algn="l" defTabSz="2015886" rtl="0" eaLnBrk="1" latinLnBrk="0" hangingPunct="1">
                        <a:defRPr sz="3968" b="1" kern="1200">
                          <a:solidFill>
                            <a:schemeClr val="lt1"/>
                          </a:solidFill>
                          <a:latin typeface="Calibri" panose="020F0502020204030204"/>
                        </a:defRPr>
                      </a:lvl6pPr>
                      <a:lvl7pPr marL="6047659" algn="l" defTabSz="2015886" rtl="0" eaLnBrk="1" latinLnBrk="0" hangingPunct="1">
                        <a:defRPr sz="3968" b="1" kern="1200">
                          <a:solidFill>
                            <a:schemeClr val="lt1"/>
                          </a:solidFill>
                          <a:latin typeface="Calibri" panose="020F0502020204030204"/>
                        </a:defRPr>
                      </a:lvl7pPr>
                      <a:lvl8pPr marL="7055602" algn="l" defTabSz="2015886" rtl="0" eaLnBrk="1" latinLnBrk="0" hangingPunct="1">
                        <a:defRPr sz="3968" b="1" kern="1200">
                          <a:solidFill>
                            <a:schemeClr val="lt1"/>
                          </a:solidFill>
                          <a:latin typeface="Calibri" panose="020F0502020204030204"/>
                        </a:defRPr>
                      </a:lvl8pPr>
                      <a:lvl9pPr marL="8063545" algn="l" defTabSz="2015886" rtl="0" eaLnBrk="1" latinLnBrk="0" hangingPunct="1">
                        <a:defRPr sz="3968" b="1" kern="1200">
                          <a:solidFill>
                            <a:schemeClr val="lt1"/>
                          </a:solidFill>
                          <a:latin typeface="Calibri" panose="020F0502020204030204"/>
                        </a:defRPr>
                      </a:lvl9pPr>
                    </a:lstStyle>
                    <a:p>
                      <a:endParaRPr lang="en-GB" sz="900" dirty="0">
                        <a:latin typeface="Arial" panose="020B0604020202020204" pitchFamily="34" charset="0"/>
                        <a:cs typeface="Arial" panose="020B0604020202020204" pitchFamily="34" charset="0"/>
                      </a:endParaRPr>
                    </a:p>
                  </a:txBody>
                  <a:tcPr marL="76040" marR="76040" marT="38020" marB="3802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2015886" rtl="0" eaLnBrk="1" latinLnBrk="0" hangingPunct="1">
                        <a:defRPr sz="3968" b="1" kern="1200">
                          <a:solidFill>
                            <a:schemeClr val="lt1"/>
                          </a:solidFill>
                          <a:latin typeface="Calibri" panose="020F0502020204030204"/>
                        </a:defRPr>
                      </a:lvl1pPr>
                      <a:lvl2pPr marL="1007943" algn="l" defTabSz="2015886" rtl="0" eaLnBrk="1" latinLnBrk="0" hangingPunct="1">
                        <a:defRPr sz="3968" b="1" kern="1200">
                          <a:solidFill>
                            <a:schemeClr val="lt1"/>
                          </a:solidFill>
                          <a:latin typeface="Calibri" panose="020F0502020204030204"/>
                        </a:defRPr>
                      </a:lvl2pPr>
                      <a:lvl3pPr marL="2015886" algn="l" defTabSz="2015886" rtl="0" eaLnBrk="1" latinLnBrk="0" hangingPunct="1">
                        <a:defRPr sz="3968" b="1" kern="1200">
                          <a:solidFill>
                            <a:schemeClr val="lt1"/>
                          </a:solidFill>
                          <a:latin typeface="Calibri" panose="020F0502020204030204"/>
                        </a:defRPr>
                      </a:lvl3pPr>
                      <a:lvl4pPr marL="3023829" algn="l" defTabSz="2015886" rtl="0" eaLnBrk="1" latinLnBrk="0" hangingPunct="1">
                        <a:defRPr sz="3968" b="1" kern="1200">
                          <a:solidFill>
                            <a:schemeClr val="lt1"/>
                          </a:solidFill>
                          <a:latin typeface="Calibri" panose="020F0502020204030204"/>
                        </a:defRPr>
                      </a:lvl4pPr>
                      <a:lvl5pPr marL="4031772" algn="l" defTabSz="2015886" rtl="0" eaLnBrk="1" latinLnBrk="0" hangingPunct="1">
                        <a:defRPr sz="3968" b="1" kern="1200">
                          <a:solidFill>
                            <a:schemeClr val="lt1"/>
                          </a:solidFill>
                          <a:latin typeface="Calibri" panose="020F0502020204030204"/>
                        </a:defRPr>
                      </a:lvl5pPr>
                      <a:lvl6pPr marL="5039716" algn="l" defTabSz="2015886" rtl="0" eaLnBrk="1" latinLnBrk="0" hangingPunct="1">
                        <a:defRPr sz="3968" b="1" kern="1200">
                          <a:solidFill>
                            <a:schemeClr val="lt1"/>
                          </a:solidFill>
                          <a:latin typeface="Calibri" panose="020F0502020204030204"/>
                        </a:defRPr>
                      </a:lvl6pPr>
                      <a:lvl7pPr marL="6047659" algn="l" defTabSz="2015886" rtl="0" eaLnBrk="1" latinLnBrk="0" hangingPunct="1">
                        <a:defRPr sz="3968" b="1" kern="1200">
                          <a:solidFill>
                            <a:schemeClr val="lt1"/>
                          </a:solidFill>
                          <a:latin typeface="Calibri" panose="020F0502020204030204"/>
                        </a:defRPr>
                      </a:lvl7pPr>
                      <a:lvl8pPr marL="7055602" algn="l" defTabSz="2015886" rtl="0" eaLnBrk="1" latinLnBrk="0" hangingPunct="1">
                        <a:defRPr sz="3968" b="1" kern="1200">
                          <a:solidFill>
                            <a:schemeClr val="lt1"/>
                          </a:solidFill>
                          <a:latin typeface="Calibri" panose="020F0502020204030204"/>
                        </a:defRPr>
                      </a:lvl8pPr>
                      <a:lvl9pPr marL="8063545" algn="l" defTabSz="2015886" rtl="0" eaLnBrk="1" latinLnBrk="0" hangingPunct="1">
                        <a:defRPr sz="3968" b="1" kern="1200">
                          <a:solidFill>
                            <a:schemeClr val="lt1"/>
                          </a:solidFill>
                          <a:latin typeface="Calibri" panose="020F0502020204030204"/>
                        </a:defRPr>
                      </a:lvl9pPr>
                    </a:lstStyle>
                    <a:p>
                      <a:r>
                        <a:rPr lang="en-GB" sz="900" dirty="0">
                          <a:latin typeface="Arial" panose="020B0604020202020204" pitchFamily="34" charset="0"/>
                          <a:cs typeface="Arial" panose="020B0604020202020204" pitchFamily="34" charset="0"/>
                        </a:rPr>
                        <a:t>Epidural</a:t>
                      </a:r>
                    </a:p>
                  </a:txBody>
                  <a:tcPr marL="76040" marR="76040" marT="38020" marB="3802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2015886" rtl="0" eaLnBrk="1" latinLnBrk="0" hangingPunct="1">
                        <a:defRPr sz="3968" b="1" kern="1200">
                          <a:solidFill>
                            <a:schemeClr val="lt1"/>
                          </a:solidFill>
                          <a:latin typeface="Calibri" panose="020F0502020204030204"/>
                        </a:defRPr>
                      </a:lvl1pPr>
                      <a:lvl2pPr marL="1007943" algn="l" defTabSz="2015886" rtl="0" eaLnBrk="1" latinLnBrk="0" hangingPunct="1">
                        <a:defRPr sz="3968" b="1" kern="1200">
                          <a:solidFill>
                            <a:schemeClr val="lt1"/>
                          </a:solidFill>
                          <a:latin typeface="Calibri" panose="020F0502020204030204"/>
                        </a:defRPr>
                      </a:lvl2pPr>
                      <a:lvl3pPr marL="2015886" algn="l" defTabSz="2015886" rtl="0" eaLnBrk="1" latinLnBrk="0" hangingPunct="1">
                        <a:defRPr sz="3968" b="1" kern="1200">
                          <a:solidFill>
                            <a:schemeClr val="lt1"/>
                          </a:solidFill>
                          <a:latin typeface="Calibri" panose="020F0502020204030204"/>
                        </a:defRPr>
                      </a:lvl3pPr>
                      <a:lvl4pPr marL="3023829" algn="l" defTabSz="2015886" rtl="0" eaLnBrk="1" latinLnBrk="0" hangingPunct="1">
                        <a:defRPr sz="3968" b="1" kern="1200">
                          <a:solidFill>
                            <a:schemeClr val="lt1"/>
                          </a:solidFill>
                          <a:latin typeface="Calibri" panose="020F0502020204030204"/>
                        </a:defRPr>
                      </a:lvl4pPr>
                      <a:lvl5pPr marL="4031772" algn="l" defTabSz="2015886" rtl="0" eaLnBrk="1" latinLnBrk="0" hangingPunct="1">
                        <a:defRPr sz="3968" b="1" kern="1200">
                          <a:solidFill>
                            <a:schemeClr val="lt1"/>
                          </a:solidFill>
                          <a:latin typeface="Calibri" panose="020F0502020204030204"/>
                        </a:defRPr>
                      </a:lvl5pPr>
                      <a:lvl6pPr marL="5039716" algn="l" defTabSz="2015886" rtl="0" eaLnBrk="1" latinLnBrk="0" hangingPunct="1">
                        <a:defRPr sz="3968" b="1" kern="1200">
                          <a:solidFill>
                            <a:schemeClr val="lt1"/>
                          </a:solidFill>
                          <a:latin typeface="Calibri" panose="020F0502020204030204"/>
                        </a:defRPr>
                      </a:lvl6pPr>
                      <a:lvl7pPr marL="6047659" algn="l" defTabSz="2015886" rtl="0" eaLnBrk="1" latinLnBrk="0" hangingPunct="1">
                        <a:defRPr sz="3968" b="1" kern="1200">
                          <a:solidFill>
                            <a:schemeClr val="lt1"/>
                          </a:solidFill>
                          <a:latin typeface="Calibri" panose="020F0502020204030204"/>
                        </a:defRPr>
                      </a:lvl7pPr>
                      <a:lvl8pPr marL="7055602" algn="l" defTabSz="2015886" rtl="0" eaLnBrk="1" latinLnBrk="0" hangingPunct="1">
                        <a:defRPr sz="3968" b="1" kern="1200">
                          <a:solidFill>
                            <a:schemeClr val="lt1"/>
                          </a:solidFill>
                          <a:latin typeface="Calibri" panose="020F0502020204030204"/>
                        </a:defRPr>
                      </a:lvl8pPr>
                      <a:lvl9pPr marL="8063545" algn="l" defTabSz="2015886" rtl="0" eaLnBrk="1" latinLnBrk="0" hangingPunct="1">
                        <a:defRPr sz="3968" b="1" kern="1200">
                          <a:solidFill>
                            <a:schemeClr val="lt1"/>
                          </a:solidFill>
                          <a:latin typeface="Calibri" panose="020F0502020204030204"/>
                        </a:defRPr>
                      </a:lvl9pPr>
                    </a:lstStyle>
                    <a:p>
                      <a:r>
                        <a:rPr lang="en-GB" sz="900">
                          <a:latin typeface="Arial" panose="020B0604020202020204" pitchFamily="34" charset="0"/>
                          <a:cs typeface="Arial" panose="020B0604020202020204" pitchFamily="34" charset="0"/>
                        </a:rPr>
                        <a:t>PCA</a:t>
                      </a:r>
                    </a:p>
                  </a:txBody>
                  <a:tcPr marL="76040" marR="76040" marT="38020" marB="3802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174095221"/>
                  </a:ext>
                </a:extLst>
              </a:tr>
              <a:tr h="215067">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dirty="0">
                          <a:latin typeface="Arial" panose="020B0604020202020204" pitchFamily="34" charset="0"/>
                          <a:cs typeface="Arial" panose="020B0604020202020204" pitchFamily="34" charset="0"/>
                        </a:rPr>
                        <a:t>Prescription, Signed &amp; Checked</a:t>
                      </a:r>
                    </a:p>
                  </a:txBody>
                  <a:tcPr marL="76040" marR="76040" marT="38020" marB="3802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dirty="0">
                          <a:latin typeface="Arial" panose="020B0604020202020204" pitchFamily="34" charset="0"/>
                          <a:cs typeface="Arial" panose="020B0604020202020204" pitchFamily="34" charset="0"/>
                        </a:rPr>
                        <a:t>80%</a:t>
                      </a:r>
                    </a:p>
                  </a:txBody>
                  <a:tcPr marL="76040" marR="76040" marT="38020" marB="3802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dirty="0">
                          <a:latin typeface="Arial" panose="020B0604020202020204" pitchFamily="34" charset="0"/>
                          <a:cs typeface="Arial" panose="020B0604020202020204" pitchFamily="34" charset="0"/>
                        </a:rPr>
                        <a:t>91.6%</a:t>
                      </a:r>
                    </a:p>
                  </a:txBody>
                  <a:tcPr marL="76040" marR="76040" marT="38020" marB="3802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532018619"/>
                  </a:ext>
                </a:extLst>
              </a:tr>
            </a:tbl>
          </a:graphicData>
        </a:graphic>
      </p:graphicFrame>
      <p:graphicFrame>
        <p:nvGraphicFramePr>
          <p:cNvPr id="23" name="Table 4">
            <a:extLst>
              <a:ext uri="{FF2B5EF4-FFF2-40B4-BE49-F238E27FC236}">
                <a16:creationId xmlns:a16="http://schemas.microsoft.com/office/drawing/2014/main" id="{2534440F-8BD2-8971-CA7A-307DDA5C096C}"/>
              </a:ext>
            </a:extLst>
          </p:cNvPr>
          <p:cNvGraphicFramePr>
            <a:graphicFrameLocks/>
          </p:cNvGraphicFramePr>
          <p:nvPr/>
        </p:nvGraphicFramePr>
        <p:xfrm>
          <a:off x="6663999" y="3026714"/>
          <a:ext cx="2960008" cy="481628"/>
        </p:xfrm>
        <a:graphic>
          <a:graphicData uri="http://schemas.openxmlformats.org/drawingml/2006/table">
            <a:tbl>
              <a:tblPr firstRow="1" bandRow="1"/>
              <a:tblGrid>
                <a:gridCol w="2411080">
                  <a:extLst>
                    <a:ext uri="{9D8B030D-6E8A-4147-A177-3AD203B41FA5}">
                      <a16:colId xmlns:a16="http://schemas.microsoft.com/office/drawing/2014/main" val="1865522033"/>
                    </a:ext>
                  </a:extLst>
                </a:gridCol>
                <a:gridCol w="548928">
                  <a:extLst>
                    <a:ext uri="{9D8B030D-6E8A-4147-A177-3AD203B41FA5}">
                      <a16:colId xmlns:a16="http://schemas.microsoft.com/office/drawing/2014/main" val="3264790418"/>
                    </a:ext>
                  </a:extLst>
                </a:gridCol>
              </a:tblGrid>
              <a:tr h="215067">
                <a:tc>
                  <a:txBody>
                    <a:bodyPr/>
                    <a:lstStyle>
                      <a:lvl1pPr marL="0" algn="l" defTabSz="2015886" rtl="0" eaLnBrk="1" latinLnBrk="0" hangingPunct="1">
                        <a:defRPr sz="3968" b="1" kern="1200">
                          <a:solidFill>
                            <a:schemeClr val="dk1"/>
                          </a:solidFill>
                          <a:latin typeface="Calibri" panose="020F0502020204030204"/>
                        </a:defRPr>
                      </a:lvl1pPr>
                      <a:lvl2pPr marL="1007943" algn="l" defTabSz="2015886" rtl="0" eaLnBrk="1" latinLnBrk="0" hangingPunct="1">
                        <a:defRPr sz="3968" b="1" kern="1200">
                          <a:solidFill>
                            <a:schemeClr val="dk1"/>
                          </a:solidFill>
                          <a:latin typeface="Calibri" panose="020F0502020204030204"/>
                        </a:defRPr>
                      </a:lvl2pPr>
                      <a:lvl3pPr marL="2015886" algn="l" defTabSz="2015886" rtl="0" eaLnBrk="1" latinLnBrk="0" hangingPunct="1">
                        <a:defRPr sz="3968" b="1" kern="1200">
                          <a:solidFill>
                            <a:schemeClr val="dk1"/>
                          </a:solidFill>
                          <a:latin typeface="Calibri" panose="020F0502020204030204"/>
                        </a:defRPr>
                      </a:lvl3pPr>
                      <a:lvl4pPr marL="3023829" algn="l" defTabSz="2015886" rtl="0" eaLnBrk="1" latinLnBrk="0" hangingPunct="1">
                        <a:defRPr sz="3968" b="1" kern="1200">
                          <a:solidFill>
                            <a:schemeClr val="dk1"/>
                          </a:solidFill>
                          <a:latin typeface="Calibri" panose="020F0502020204030204"/>
                        </a:defRPr>
                      </a:lvl4pPr>
                      <a:lvl5pPr marL="4031772" algn="l" defTabSz="2015886" rtl="0" eaLnBrk="1" latinLnBrk="0" hangingPunct="1">
                        <a:defRPr sz="3968" b="1" kern="1200">
                          <a:solidFill>
                            <a:schemeClr val="dk1"/>
                          </a:solidFill>
                          <a:latin typeface="Calibri" panose="020F0502020204030204"/>
                        </a:defRPr>
                      </a:lvl5pPr>
                      <a:lvl6pPr marL="5039716" algn="l" defTabSz="2015886" rtl="0" eaLnBrk="1" latinLnBrk="0" hangingPunct="1">
                        <a:defRPr sz="3968" b="1" kern="1200">
                          <a:solidFill>
                            <a:schemeClr val="dk1"/>
                          </a:solidFill>
                          <a:latin typeface="Calibri" panose="020F0502020204030204"/>
                        </a:defRPr>
                      </a:lvl6pPr>
                      <a:lvl7pPr marL="6047659" algn="l" defTabSz="2015886" rtl="0" eaLnBrk="1" latinLnBrk="0" hangingPunct="1">
                        <a:defRPr sz="3968" b="1" kern="1200">
                          <a:solidFill>
                            <a:schemeClr val="dk1"/>
                          </a:solidFill>
                          <a:latin typeface="Calibri" panose="020F0502020204030204"/>
                        </a:defRPr>
                      </a:lvl7pPr>
                      <a:lvl8pPr marL="7055602" algn="l" defTabSz="2015886" rtl="0" eaLnBrk="1" latinLnBrk="0" hangingPunct="1">
                        <a:defRPr sz="3968" b="1" kern="1200">
                          <a:solidFill>
                            <a:schemeClr val="dk1"/>
                          </a:solidFill>
                          <a:latin typeface="Calibri" panose="020F0502020204030204"/>
                        </a:defRPr>
                      </a:lvl8pPr>
                      <a:lvl9pPr marL="8063545" algn="l" defTabSz="2015886" rtl="0" eaLnBrk="1" latinLnBrk="0" hangingPunct="1">
                        <a:defRPr sz="3968" b="1" kern="1200">
                          <a:solidFill>
                            <a:schemeClr val="dk1"/>
                          </a:solidFill>
                          <a:latin typeface="Calibri" panose="020F0502020204030204"/>
                        </a:defRPr>
                      </a:lvl9pPr>
                    </a:lstStyle>
                    <a:p>
                      <a:r>
                        <a:rPr lang="en-GB" sz="900" b="0" dirty="0">
                          <a:latin typeface="Arial" panose="020B0604020202020204" pitchFamily="34" charset="0"/>
                          <a:cs typeface="Arial" panose="020B0604020202020204" pitchFamily="34" charset="0"/>
                        </a:rPr>
                        <a:t>Over 12 Hours since last LMWH</a:t>
                      </a:r>
                    </a:p>
                  </a:txBody>
                  <a:tcPr marL="76040" marR="76040" marT="38020" marB="38020">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tc>
                  <a:txBody>
                    <a:bodyPr/>
                    <a:lstStyle>
                      <a:lvl1pPr marL="0" algn="l" defTabSz="2015886" rtl="0" eaLnBrk="1" latinLnBrk="0" hangingPunct="1">
                        <a:defRPr sz="3968" b="1" kern="1200">
                          <a:solidFill>
                            <a:schemeClr val="dk1"/>
                          </a:solidFill>
                          <a:latin typeface="Calibri" panose="020F0502020204030204"/>
                        </a:defRPr>
                      </a:lvl1pPr>
                      <a:lvl2pPr marL="1007943" algn="l" defTabSz="2015886" rtl="0" eaLnBrk="1" latinLnBrk="0" hangingPunct="1">
                        <a:defRPr sz="3968" b="1" kern="1200">
                          <a:solidFill>
                            <a:schemeClr val="dk1"/>
                          </a:solidFill>
                          <a:latin typeface="Calibri" panose="020F0502020204030204"/>
                        </a:defRPr>
                      </a:lvl2pPr>
                      <a:lvl3pPr marL="2015886" algn="l" defTabSz="2015886" rtl="0" eaLnBrk="1" latinLnBrk="0" hangingPunct="1">
                        <a:defRPr sz="3968" b="1" kern="1200">
                          <a:solidFill>
                            <a:schemeClr val="dk1"/>
                          </a:solidFill>
                          <a:latin typeface="Calibri" panose="020F0502020204030204"/>
                        </a:defRPr>
                      </a:lvl3pPr>
                      <a:lvl4pPr marL="3023829" algn="l" defTabSz="2015886" rtl="0" eaLnBrk="1" latinLnBrk="0" hangingPunct="1">
                        <a:defRPr sz="3968" b="1" kern="1200">
                          <a:solidFill>
                            <a:schemeClr val="dk1"/>
                          </a:solidFill>
                          <a:latin typeface="Calibri" panose="020F0502020204030204"/>
                        </a:defRPr>
                      </a:lvl4pPr>
                      <a:lvl5pPr marL="4031772" algn="l" defTabSz="2015886" rtl="0" eaLnBrk="1" latinLnBrk="0" hangingPunct="1">
                        <a:defRPr sz="3968" b="1" kern="1200">
                          <a:solidFill>
                            <a:schemeClr val="dk1"/>
                          </a:solidFill>
                          <a:latin typeface="Calibri" panose="020F0502020204030204"/>
                        </a:defRPr>
                      </a:lvl5pPr>
                      <a:lvl6pPr marL="5039716" algn="l" defTabSz="2015886" rtl="0" eaLnBrk="1" latinLnBrk="0" hangingPunct="1">
                        <a:defRPr sz="3968" b="1" kern="1200">
                          <a:solidFill>
                            <a:schemeClr val="dk1"/>
                          </a:solidFill>
                          <a:latin typeface="Calibri" panose="020F0502020204030204"/>
                        </a:defRPr>
                      </a:lvl6pPr>
                      <a:lvl7pPr marL="6047659" algn="l" defTabSz="2015886" rtl="0" eaLnBrk="1" latinLnBrk="0" hangingPunct="1">
                        <a:defRPr sz="3968" b="1" kern="1200">
                          <a:solidFill>
                            <a:schemeClr val="dk1"/>
                          </a:solidFill>
                          <a:latin typeface="Calibri" panose="020F0502020204030204"/>
                        </a:defRPr>
                      </a:lvl7pPr>
                      <a:lvl8pPr marL="7055602" algn="l" defTabSz="2015886" rtl="0" eaLnBrk="1" latinLnBrk="0" hangingPunct="1">
                        <a:defRPr sz="3968" b="1" kern="1200">
                          <a:solidFill>
                            <a:schemeClr val="dk1"/>
                          </a:solidFill>
                          <a:latin typeface="Calibri" panose="020F0502020204030204"/>
                        </a:defRPr>
                      </a:lvl8pPr>
                      <a:lvl9pPr marL="8063545" algn="l" defTabSz="2015886" rtl="0" eaLnBrk="1" latinLnBrk="0" hangingPunct="1">
                        <a:defRPr sz="3968" b="1" kern="1200">
                          <a:solidFill>
                            <a:schemeClr val="dk1"/>
                          </a:solidFill>
                          <a:latin typeface="Calibri" panose="020F0502020204030204"/>
                        </a:defRPr>
                      </a:lvl9pPr>
                    </a:lstStyle>
                    <a:p>
                      <a:r>
                        <a:rPr lang="en-GB" sz="900" b="0" dirty="0">
                          <a:latin typeface="Arial" panose="020B0604020202020204" pitchFamily="34" charset="0"/>
                          <a:cs typeface="Arial" panose="020B0604020202020204" pitchFamily="34" charset="0"/>
                        </a:rPr>
                        <a:t>100%</a:t>
                      </a:r>
                    </a:p>
                  </a:txBody>
                  <a:tcPr marL="76040" marR="76040" marT="38020" marB="38020">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400774185"/>
                  </a:ext>
                </a:extLst>
              </a:tr>
              <a:tr h="266561">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b="0" dirty="0" err="1">
                          <a:latin typeface="Arial" panose="020B0604020202020204" pitchFamily="34" charset="0"/>
                          <a:cs typeface="Arial" panose="020B0604020202020204" pitchFamily="34" charset="0"/>
                        </a:rPr>
                        <a:t>Bromage</a:t>
                      </a:r>
                      <a:r>
                        <a:rPr lang="en-GB" sz="900" b="0" dirty="0">
                          <a:latin typeface="Arial" panose="020B0604020202020204" pitchFamily="34" charset="0"/>
                          <a:cs typeface="Arial" panose="020B0604020202020204" pitchFamily="34" charset="0"/>
                        </a:rPr>
                        <a:t> recorded within 2 hours removal</a:t>
                      </a:r>
                    </a:p>
                  </a:txBody>
                  <a:tcPr marL="76040" marR="76040" marT="38020" marB="38020">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tc>
                  <a:txBody>
                    <a:bodyPr/>
                    <a:lstStyle>
                      <a:lvl1pPr marL="0" algn="l" defTabSz="2015886" rtl="0" eaLnBrk="1" latinLnBrk="0" hangingPunct="1">
                        <a:defRPr sz="3968" kern="1200">
                          <a:solidFill>
                            <a:schemeClr val="dk1"/>
                          </a:solidFill>
                          <a:latin typeface="Calibri" panose="020F0502020204030204"/>
                        </a:defRPr>
                      </a:lvl1pPr>
                      <a:lvl2pPr marL="1007943" algn="l" defTabSz="2015886" rtl="0" eaLnBrk="1" latinLnBrk="0" hangingPunct="1">
                        <a:defRPr sz="3968" kern="1200">
                          <a:solidFill>
                            <a:schemeClr val="dk1"/>
                          </a:solidFill>
                          <a:latin typeface="Calibri" panose="020F0502020204030204"/>
                        </a:defRPr>
                      </a:lvl2pPr>
                      <a:lvl3pPr marL="2015886" algn="l" defTabSz="2015886" rtl="0" eaLnBrk="1" latinLnBrk="0" hangingPunct="1">
                        <a:defRPr sz="3968" kern="1200">
                          <a:solidFill>
                            <a:schemeClr val="dk1"/>
                          </a:solidFill>
                          <a:latin typeface="Calibri" panose="020F0502020204030204"/>
                        </a:defRPr>
                      </a:lvl3pPr>
                      <a:lvl4pPr marL="3023829" algn="l" defTabSz="2015886" rtl="0" eaLnBrk="1" latinLnBrk="0" hangingPunct="1">
                        <a:defRPr sz="3968" kern="1200">
                          <a:solidFill>
                            <a:schemeClr val="dk1"/>
                          </a:solidFill>
                          <a:latin typeface="Calibri" panose="020F0502020204030204"/>
                        </a:defRPr>
                      </a:lvl4pPr>
                      <a:lvl5pPr marL="4031772" algn="l" defTabSz="2015886" rtl="0" eaLnBrk="1" latinLnBrk="0" hangingPunct="1">
                        <a:defRPr sz="3968" kern="1200">
                          <a:solidFill>
                            <a:schemeClr val="dk1"/>
                          </a:solidFill>
                          <a:latin typeface="Calibri" panose="020F0502020204030204"/>
                        </a:defRPr>
                      </a:lvl5pPr>
                      <a:lvl6pPr marL="5039716" algn="l" defTabSz="2015886" rtl="0" eaLnBrk="1" latinLnBrk="0" hangingPunct="1">
                        <a:defRPr sz="3968" kern="1200">
                          <a:solidFill>
                            <a:schemeClr val="dk1"/>
                          </a:solidFill>
                          <a:latin typeface="Calibri" panose="020F0502020204030204"/>
                        </a:defRPr>
                      </a:lvl6pPr>
                      <a:lvl7pPr marL="6047659" algn="l" defTabSz="2015886" rtl="0" eaLnBrk="1" latinLnBrk="0" hangingPunct="1">
                        <a:defRPr sz="3968" kern="1200">
                          <a:solidFill>
                            <a:schemeClr val="dk1"/>
                          </a:solidFill>
                          <a:latin typeface="Calibri" panose="020F0502020204030204"/>
                        </a:defRPr>
                      </a:lvl7pPr>
                      <a:lvl8pPr marL="7055602" algn="l" defTabSz="2015886" rtl="0" eaLnBrk="1" latinLnBrk="0" hangingPunct="1">
                        <a:defRPr sz="3968" kern="1200">
                          <a:solidFill>
                            <a:schemeClr val="dk1"/>
                          </a:solidFill>
                          <a:latin typeface="Calibri" panose="020F0502020204030204"/>
                        </a:defRPr>
                      </a:lvl8pPr>
                      <a:lvl9pPr marL="8063545" algn="l" defTabSz="2015886" rtl="0" eaLnBrk="1" latinLnBrk="0" hangingPunct="1">
                        <a:defRPr sz="3968" kern="1200">
                          <a:solidFill>
                            <a:schemeClr val="dk1"/>
                          </a:solidFill>
                          <a:latin typeface="Calibri" panose="020F0502020204030204"/>
                        </a:defRPr>
                      </a:lvl9pPr>
                    </a:lstStyle>
                    <a:p>
                      <a:r>
                        <a:rPr lang="en-GB" sz="900" b="0" dirty="0">
                          <a:latin typeface="Arial" panose="020B0604020202020204" pitchFamily="34" charset="0"/>
                          <a:cs typeface="Arial" panose="020B0604020202020204" pitchFamily="34" charset="0"/>
                        </a:rPr>
                        <a:t>90%</a:t>
                      </a:r>
                    </a:p>
                  </a:txBody>
                  <a:tcPr marL="76040" marR="76040" marT="38020" marB="38020">
                    <a:lnL w="12700" cmpd="sng">
                      <a:solidFill>
                        <a:srgbClr val="4472C4"/>
                      </a:solidFill>
                    </a:lnL>
                    <a:lnR w="12700" cmpd="sng">
                      <a:solidFill>
                        <a:srgbClr val="4472C4"/>
                      </a:solidFill>
                    </a:lnR>
                    <a:lnT w="12700" cmpd="sng">
                      <a:solidFill>
                        <a:srgbClr val="4472C4"/>
                      </a:solidFill>
                    </a:lnT>
                    <a:lnB w="12700" cmpd="sng">
                      <a:solidFill>
                        <a:srgbClr val="4472C4"/>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725709576"/>
                  </a:ext>
                </a:extLst>
              </a:tr>
            </a:tbl>
          </a:graphicData>
        </a:graphic>
      </p:graphicFrame>
      <p:sp>
        <p:nvSpPr>
          <p:cNvPr id="2" name="Slide Number Placeholder 1">
            <a:extLst>
              <a:ext uri="{FF2B5EF4-FFF2-40B4-BE49-F238E27FC236}">
                <a16:creationId xmlns:a16="http://schemas.microsoft.com/office/drawing/2014/main" id="{466AEDA7-50CA-7950-79DA-E33531607F76}"/>
              </a:ext>
            </a:extLst>
          </p:cNvPr>
          <p:cNvSpPr>
            <a:spLocks noGrp="1"/>
          </p:cNvSpPr>
          <p:nvPr>
            <p:ph type="sldNum" sz="quarter" idx="12"/>
          </p:nvPr>
        </p:nvSpPr>
        <p:spPr/>
        <p:txBody>
          <a:bodyPr/>
          <a:lstStyle/>
          <a:p>
            <a:fld id="{922F15A6-D52A-4193-A301-4054520ACAE7}" type="slidenum">
              <a:rPr lang="en-GB" smtClean="0"/>
              <a:t>5</a:t>
            </a:fld>
            <a:endParaRPr lang="en-GB"/>
          </a:p>
        </p:txBody>
      </p:sp>
    </p:spTree>
    <p:extLst>
      <p:ext uri="{BB962C8B-B14F-4D97-AF65-F5344CB8AC3E}">
        <p14:creationId xmlns:p14="http://schemas.microsoft.com/office/powerpoint/2010/main" val="3095853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1E9B9-CFD4-E6AE-B2E1-A2BAD2621D9E}"/>
              </a:ext>
            </a:extLst>
          </p:cNvPr>
          <p:cNvSpPr>
            <a:spLocks noGrp="1"/>
          </p:cNvSpPr>
          <p:nvPr>
            <p:ph type="sldNum" sz="quarter" idx="12"/>
          </p:nvPr>
        </p:nvSpPr>
        <p:spPr/>
        <p:txBody>
          <a:bodyPr/>
          <a:lstStyle/>
          <a:p>
            <a:fld id="{922F15A6-D52A-4193-A301-4054520ACAE7}" type="slidenum">
              <a:rPr lang="en-GB" smtClean="0"/>
              <a:t>6</a:t>
            </a:fld>
            <a:endParaRPr lang="en-GB"/>
          </a:p>
        </p:txBody>
      </p:sp>
      <p:pic>
        <p:nvPicPr>
          <p:cNvPr id="4" name="Picture 3">
            <a:extLst>
              <a:ext uri="{FF2B5EF4-FFF2-40B4-BE49-F238E27FC236}">
                <a16:creationId xmlns:a16="http://schemas.microsoft.com/office/drawing/2014/main" id="{93E1E39F-C108-0F11-5C14-5289C745BC11}"/>
              </a:ext>
            </a:extLst>
          </p:cNvPr>
          <p:cNvPicPr>
            <a:picLocks noChangeAspect="1"/>
          </p:cNvPicPr>
          <p:nvPr/>
        </p:nvPicPr>
        <p:blipFill>
          <a:blip r:embed="rId2"/>
          <a:stretch>
            <a:fillRect/>
          </a:stretch>
        </p:blipFill>
        <p:spPr>
          <a:xfrm>
            <a:off x="131766" y="1391"/>
            <a:ext cx="9764487" cy="6855220"/>
          </a:xfrm>
          <a:prstGeom prst="rect">
            <a:avLst/>
          </a:prstGeom>
        </p:spPr>
      </p:pic>
    </p:spTree>
    <p:extLst>
      <p:ext uri="{BB962C8B-B14F-4D97-AF65-F5344CB8AC3E}">
        <p14:creationId xmlns:p14="http://schemas.microsoft.com/office/powerpoint/2010/main" val="423458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913CE2-6AB6-B465-15EA-ECAB9B63E31E}"/>
              </a:ext>
            </a:extLst>
          </p:cNvPr>
          <p:cNvSpPr txBox="1"/>
          <p:nvPr/>
        </p:nvSpPr>
        <p:spPr>
          <a:xfrm>
            <a:off x="1204813" y="148890"/>
            <a:ext cx="7455109" cy="846450"/>
          </a:xfrm>
          <a:prstGeom prst="rect">
            <a:avLst/>
          </a:prstGeom>
          <a:noFill/>
        </p:spPr>
        <p:txBody>
          <a:bodyPr wrap="square" rtlCol="0">
            <a:spAutoFit/>
          </a:bodyPr>
          <a:lstStyle/>
          <a:p>
            <a:pPr algn="ctr" defTabSz="207401"/>
            <a:r>
              <a:rPr lang="en-US" sz="2722" b="1" dirty="0">
                <a:solidFill>
                  <a:prstClr val="black"/>
                </a:solidFill>
                <a:latin typeface="Calibri" panose="020F0502020204030204"/>
              </a:rPr>
              <a:t>Liposomal Bupivacaine use in VATS Lobectomy</a:t>
            </a:r>
          </a:p>
          <a:p>
            <a:pPr algn="ctr" defTabSz="207401"/>
            <a:r>
              <a:rPr lang="en-US" sz="1089" dirty="0">
                <a:solidFill>
                  <a:prstClr val="black"/>
                </a:solidFill>
                <a:latin typeface="Calibri" panose="020F0502020204030204"/>
              </a:rPr>
              <a:t>Dr Anya </a:t>
            </a:r>
            <a:r>
              <a:rPr lang="en-US" sz="1089" dirty="0" err="1">
                <a:solidFill>
                  <a:prstClr val="black"/>
                </a:solidFill>
                <a:latin typeface="Calibri" panose="020F0502020204030204"/>
              </a:rPr>
              <a:t>Sheltawy</a:t>
            </a:r>
            <a:r>
              <a:rPr lang="en-US" sz="1089" dirty="0">
                <a:solidFill>
                  <a:prstClr val="black"/>
                </a:solidFill>
                <a:latin typeface="Calibri" panose="020F0502020204030204"/>
              </a:rPr>
              <a:t>, Dr Amit Jaiswal, Dr </a:t>
            </a:r>
            <a:r>
              <a:rPr lang="en-US" sz="1089" dirty="0" err="1">
                <a:solidFill>
                  <a:prstClr val="black"/>
                </a:solidFill>
                <a:latin typeface="Calibri" panose="020F0502020204030204"/>
              </a:rPr>
              <a:t>Anurodh</a:t>
            </a:r>
            <a:r>
              <a:rPr lang="en-US" sz="1089" dirty="0">
                <a:solidFill>
                  <a:prstClr val="black"/>
                </a:solidFill>
                <a:latin typeface="Calibri" panose="020F0502020204030204"/>
              </a:rPr>
              <a:t> Bhawani</a:t>
            </a:r>
          </a:p>
          <a:p>
            <a:pPr algn="ctr" defTabSz="207401"/>
            <a:r>
              <a:rPr lang="en-US" sz="1089" dirty="0">
                <a:solidFill>
                  <a:prstClr val="black"/>
                </a:solidFill>
                <a:latin typeface="Calibri" panose="020F0502020204030204"/>
              </a:rPr>
              <a:t> Liverpool Heart and Chest Hospital</a:t>
            </a:r>
          </a:p>
        </p:txBody>
      </p:sp>
      <p:sp>
        <p:nvSpPr>
          <p:cNvPr id="3" name="TextBox 2">
            <a:extLst>
              <a:ext uri="{FF2B5EF4-FFF2-40B4-BE49-F238E27FC236}">
                <a16:creationId xmlns:a16="http://schemas.microsoft.com/office/drawing/2014/main" id="{8D0EF726-D92D-007B-CA42-D43CA35B6EAE}"/>
              </a:ext>
            </a:extLst>
          </p:cNvPr>
          <p:cNvSpPr txBox="1"/>
          <p:nvPr/>
        </p:nvSpPr>
        <p:spPr>
          <a:xfrm>
            <a:off x="380719" y="896180"/>
            <a:ext cx="3015588" cy="4310347"/>
          </a:xfrm>
          <a:prstGeom prst="rect">
            <a:avLst/>
          </a:prstGeom>
          <a:solidFill>
            <a:schemeClr val="accent1">
              <a:lumMod val="20000"/>
              <a:lumOff val="80000"/>
            </a:schemeClr>
          </a:solidFill>
        </p:spPr>
        <p:txBody>
          <a:bodyPr wrap="square" rtlCol="0">
            <a:spAutoFit/>
          </a:bodyPr>
          <a:lstStyle/>
          <a:p>
            <a:pPr defTabSz="207401"/>
            <a:r>
              <a:rPr lang="en-US" sz="1633" dirty="0">
                <a:solidFill>
                  <a:prstClr val="black"/>
                </a:solidFill>
                <a:latin typeface="Calibri" panose="020F0502020204030204"/>
              </a:rPr>
              <a:t>Introduction</a:t>
            </a:r>
          </a:p>
          <a:p>
            <a:pPr algn="just" defTabSz="207401"/>
            <a:r>
              <a:rPr lang="en-GB" altLang="en-US" sz="1089" dirty="0">
                <a:solidFill>
                  <a:prstClr val="black"/>
                </a:solidFill>
                <a:latin typeface="Calibri" panose="020F0502020204030204"/>
              </a:rPr>
              <a:t>Thoracic surgery is commonly associated with post operative pain.</a:t>
            </a:r>
            <a:r>
              <a:rPr lang="en-GB" altLang="en-US" sz="1089" baseline="30000" dirty="0">
                <a:solidFill>
                  <a:prstClr val="black"/>
                </a:solidFill>
                <a:latin typeface="Calibri" panose="020F0502020204030204"/>
              </a:rPr>
              <a:t>(1) </a:t>
            </a:r>
            <a:r>
              <a:rPr lang="en-GB" altLang="en-US" sz="1089" dirty="0">
                <a:solidFill>
                  <a:prstClr val="black"/>
                </a:solidFill>
                <a:latin typeface="Calibri" panose="020F0502020204030204"/>
              </a:rPr>
              <a:t>Effective analgesia has been shown to lower incidence of respiratory complications, and lower readmission to ICU. </a:t>
            </a:r>
            <a:r>
              <a:rPr lang="en-GB" altLang="en-US" sz="1089" baseline="30000" dirty="0">
                <a:solidFill>
                  <a:prstClr val="black"/>
                </a:solidFill>
                <a:latin typeface="Calibri" panose="020F0502020204030204"/>
              </a:rPr>
              <a:t>(2)</a:t>
            </a:r>
            <a:r>
              <a:rPr lang="en-GB" altLang="en-US" sz="1089" dirty="0">
                <a:solidFill>
                  <a:prstClr val="black"/>
                </a:solidFill>
                <a:latin typeface="Calibri" panose="020F0502020204030204"/>
              </a:rPr>
              <a:t> Reduction in pain may decrease length of stay and improve patient satisfaction. 10-35% of video assisted thoracostomy (VAT) patients have chronic post thoracotomy pain syndrome (CPSP) </a:t>
            </a:r>
            <a:r>
              <a:rPr lang="en-GB" altLang="en-US" sz="1089" baseline="30000" dirty="0">
                <a:solidFill>
                  <a:prstClr val="black"/>
                </a:solidFill>
                <a:latin typeface="Calibri" panose="020F0502020204030204"/>
              </a:rPr>
              <a:t>(3)</a:t>
            </a:r>
          </a:p>
          <a:p>
            <a:pPr algn="just" defTabSz="207401"/>
            <a:r>
              <a:rPr lang="en-US" sz="1089" dirty="0">
                <a:solidFill>
                  <a:prstClr val="black"/>
                </a:solidFill>
                <a:latin typeface="Calibri" panose="020F0502020204030204"/>
              </a:rPr>
              <a:t>Liposomal bupivacaine is presented as a depo foam drug delivery system with multivesicular liposomes, containing bupivacaine (concentration on 13.3 mg/ml). After injection, the drug is released over an extended period of time (up to 96 </a:t>
            </a:r>
            <a:r>
              <a:rPr lang="en-US" sz="1089" dirty="0" err="1">
                <a:solidFill>
                  <a:prstClr val="black"/>
                </a:solidFill>
                <a:latin typeface="Calibri" panose="020F0502020204030204"/>
              </a:rPr>
              <a:t>hrs</a:t>
            </a:r>
            <a:r>
              <a:rPr lang="en-US" sz="1089" dirty="0">
                <a:solidFill>
                  <a:prstClr val="black"/>
                </a:solidFill>
                <a:latin typeface="Calibri" panose="020F0502020204030204"/>
              </a:rPr>
              <a:t>). </a:t>
            </a:r>
            <a:r>
              <a:rPr lang="en-US" sz="1089" baseline="30000" dirty="0">
                <a:solidFill>
                  <a:prstClr val="black"/>
                </a:solidFill>
                <a:latin typeface="Calibri" panose="020F0502020204030204"/>
              </a:rPr>
              <a:t>(4)</a:t>
            </a:r>
          </a:p>
          <a:p>
            <a:pPr algn="just" defTabSz="207401"/>
            <a:r>
              <a:rPr lang="en-GB" altLang="en-US" sz="1089" dirty="0">
                <a:solidFill>
                  <a:prstClr val="black"/>
                </a:solidFill>
                <a:latin typeface="Calibri" panose="020F0502020204030204"/>
              </a:rPr>
              <a:t>Standard analgesic regimen in our centre is a two site paravertebral block (PVB), T5-T6 and T6-T7 post induction of anaesthesia, and/or surgically inserted </a:t>
            </a:r>
            <a:r>
              <a:rPr lang="en-GB" altLang="en-US" sz="1089" dirty="0" err="1">
                <a:solidFill>
                  <a:prstClr val="black"/>
                </a:solidFill>
                <a:latin typeface="Calibri" panose="020F0502020204030204"/>
              </a:rPr>
              <a:t>intercostsal</a:t>
            </a:r>
            <a:r>
              <a:rPr lang="en-GB" altLang="en-US" sz="1089" dirty="0">
                <a:solidFill>
                  <a:prstClr val="black"/>
                </a:solidFill>
                <a:latin typeface="Calibri" panose="020F0502020204030204"/>
              </a:rPr>
              <a:t> blocks (ICB) at the end of the procedure. Patients also receive a PCA until chest drains are removed. Following this r</a:t>
            </a:r>
            <a:r>
              <a:rPr lang="en-GB" sz="1089" dirty="0">
                <a:solidFill>
                  <a:prstClr val="black"/>
                </a:solidFill>
                <a:latin typeface="Calibri" panose="020F0502020204030204"/>
              </a:rPr>
              <a:t>egular mild opioids,  and paracetamol, along with strong opioids, lidocaine patches, </a:t>
            </a:r>
            <a:r>
              <a:rPr lang="en-GB" sz="1089" dirty="0" err="1">
                <a:solidFill>
                  <a:prstClr val="black"/>
                </a:solidFill>
                <a:latin typeface="Calibri" panose="020F0502020204030204"/>
              </a:rPr>
              <a:t>gabapentinoids</a:t>
            </a:r>
            <a:r>
              <a:rPr lang="en-GB" sz="1089" dirty="0">
                <a:solidFill>
                  <a:prstClr val="black"/>
                </a:solidFill>
                <a:latin typeface="Calibri" panose="020F0502020204030204"/>
              </a:rPr>
              <a:t> and ketamine as required. </a:t>
            </a:r>
            <a:endParaRPr lang="en-GB" altLang="en-US" sz="1089"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D7B0706B-3BD2-D92C-481E-040F86A68A6C}"/>
              </a:ext>
            </a:extLst>
          </p:cNvPr>
          <p:cNvSpPr txBox="1"/>
          <p:nvPr/>
        </p:nvSpPr>
        <p:spPr>
          <a:xfrm>
            <a:off x="6785103" y="4158315"/>
            <a:ext cx="2698015" cy="1181670"/>
          </a:xfrm>
          <a:prstGeom prst="rect">
            <a:avLst/>
          </a:prstGeom>
          <a:solidFill>
            <a:schemeClr val="accent1">
              <a:lumMod val="20000"/>
              <a:lumOff val="80000"/>
            </a:schemeClr>
          </a:solidFill>
        </p:spPr>
        <p:txBody>
          <a:bodyPr wrap="square" rtlCol="0">
            <a:spAutoFit/>
          </a:bodyPr>
          <a:lstStyle/>
          <a:p>
            <a:pPr defTabSz="207401"/>
            <a:r>
              <a:rPr lang="en-US" sz="1633" dirty="0">
                <a:solidFill>
                  <a:prstClr val="black"/>
                </a:solidFill>
                <a:latin typeface="Calibri" panose="020F0502020204030204"/>
              </a:rPr>
              <a:t>Acknowledgements</a:t>
            </a:r>
            <a:endParaRPr lang="en-US" sz="816" dirty="0">
              <a:solidFill>
                <a:prstClr val="black"/>
              </a:solidFill>
              <a:latin typeface="Calibri" panose="020F0502020204030204"/>
            </a:endParaRPr>
          </a:p>
          <a:p>
            <a:pPr algn="just" defTabSz="207401"/>
            <a:r>
              <a:rPr lang="en-US" sz="1089" dirty="0">
                <a:solidFill>
                  <a:prstClr val="black"/>
                </a:solidFill>
                <a:latin typeface="Calibri" panose="020F0502020204030204"/>
              </a:rPr>
              <a:t>Consultant surgeon </a:t>
            </a:r>
            <a:r>
              <a:rPr lang="en-US" sz="1089" dirty="0" err="1">
                <a:solidFill>
                  <a:prstClr val="black"/>
                </a:solidFill>
                <a:latin typeface="Calibri" panose="020F0502020204030204"/>
              </a:rPr>
              <a:t>Mr</a:t>
            </a:r>
            <a:r>
              <a:rPr lang="en-US" sz="1089" dirty="0">
                <a:solidFill>
                  <a:prstClr val="black"/>
                </a:solidFill>
                <a:latin typeface="Calibri" panose="020F0502020204030204"/>
              </a:rPr>
              <a:t> </a:t>
            </a:r>
            <a:r>
              <a:rPr lang="en-US" sz="1089" dirty="0" err="1">
                <a:solidFill>
                  <a:prstClr val="black"/>
                </a:solidFill>
                <a:latin typeface="Calibri" panose="020F0502020204030204"/>
              </a:rPr>
              <a:t>Shackcloth</a:t>
            </a:r>
            <a:r>
              <a:rPr lang="en-US" sz="1089" dirty="0">
                <a:solidFill>
                  <a:prstClr val="black"/>
                </a:solidFill>
                <a:latin typeface="Calibri" panose="020F0502020204030204"/>
              </a:rPr>
              <a:t> and Consultant </a:t>
            </a:r>
            <a:r>
              <a:rPr lang="en-US" sz="1089" dirty="0" err="1">
                <a:solidFill>
                  <a:prstClr val="black"/>
                </a:solidFill>
                <a:latin typeface="Calibri" panose="020F0502020204030204"/>
              </a:rPr>
              <a:t>anaesthetists</a:t>
            </a:r>
            <a:r>
              <a:rPr lang="en-US" sz="1089" dirty="0">
                <a:solidFill>
                  <a:prstClr val="black"/>
                </a:solidFill>
                <a:latin typeface="Calibri" panose="020F0502020204030204"/>
              </a:rPr>
              <a:t> Dr Bhawani and Dr Chambers. Matthew Shaw for his input with statistics. Jenny </a:t>
            </a:r>
            <a:r>
              <a:rPr lang="en-US" sz="1089" dirty="0" err="1">
                <a:solidFill>
                  <a:prstClr val="black"/>
                </a:solidFill>
                <a:latin typeface="Calibri" panose="020F0502020204030204"/>
              </a:rPr>
              <a:t>Chauveau</a:t>
            </a:r>
            <a:r>
              <a:rPr lang="en-US" sz="1089" dirty="0">
                <a:solidFill>
                  <a:prstClr val="black"/>
                </a:solidFill>
                <a:latin typeface="Calibri" panose="020F0502020204030204"/>
              </a:rPr>
              <a:t> pain nurse specialist for her input in this work. </a:t>
            </a:r>
          </a:p>
        </p:txBody>
      </p:sp>
      <p:sp>
        <p:nvSpPr>
          <p:cNvPr id="5" name="TextBox 4">
            <a:extLst>
              <a:ext uri="{FF2B5EF4-FFF2-40B4-BE49-F238E27FC236}">
                <a16:creationId xmlns:a16="http://schemas.microsoft.com/office/drawing/2014/main" id="{D81FE0C8-AC26-6483-1095-DF913E5ED737}"/>
              </a:ext>
            </a:extLst>
          </p:cNvPr>
          <p:cNvSpPr txBox="1"/>
          <p:nvPr/>
        </p:nvSpPr>
        <p:spPr>
          <a:xfrm>
            <a:off x="6785995" y="896176"/>
            <a:ext cx="2698015" cy="3528210"/>
          </a:xfrm>
          <a:prstGeom prst="rect">
            <a:avLst/>
          </a:prstGeom>
          <a:solidFill>
            <a:schemeClr val="accent1">
              <a:lumMod val="20000"/>
              <a:lumOff val="80000"/>
            </a:schemeClr>
          </a:solidFill>
        </p:spPr>
        <p:txBody>
          <a:bodyPr wrap="square" rtlCol="0">
            <a:spAutoFit/>
          </a:bodyPr>
          <a:lstStyle/>
          <a:p>
            <a:pPr algn="just" defTabSz="207401"/>
            <a:r>
              <a:rPr lang="en-US" sz="1633" dirty="0">
                <a:solidFill>
                  <a:prstClr val="black"/>
                </a:solidFill>
                <a:latin typeface="Calibri" panose="020F0502020204030204"/>
              </a:rPr>
              <a:t>Conclusion</a:t>
            </a:r>
          </a:p>
          <a:p>
            <a:pPr algn="just" defTabSz="207401"/>
            <a:r>
              <a:rPr lang="en-GB" sz="1089" dirty="0">
                <a:solidFill>
                  <a:prstClr val="black"/>
                </a:solidFill>
                <a:latin typeface="Calibri" panose="020F0502020204030204"/>
              </a:rPr>
              <a:t>There was significantly less opioid use, lidocaine patch use, and new </a:t>
            </a:r>
            <a:r>
              <a:rPr lang="en-GB" sz="1089" dirty="0" err="1">
                <a:solidFill>
                  <a:prstClr val="black"/>
                </a:solidFill>
                <a:latin typeface="Calibri" panose="020F0502020204030204"/>
              </a:rPr>
              <a:t>gabapentinoid</a:t>
            </a:r>
            <a:r>
              <a:rPr lang="en-GB" sz="1089" dirty="0">
                <a:solidFill>
                  <a:prstClr val="black"/>
                </a:solidFill>
                <a:latin typeface="Calibri" panose="020F0502020204030204"/>
              </a:rPr>
              <a:t> use in the liposomal bupivacaine group. Liposomal bupivacaine use is associated with decreased length of stay compared to control group; though this was not significant. </a:t>
            </a:r>
          </a:p>
          <a:p>
            <a:pPr algn="just" defTabSz="207401"/>
            <a:r>
              <a:rPr lang="en-GB" sz="1089" dirty="0">
                <a:solidFill>
                  <a:prstClr val="black"/>
                </a:solidFill>
                <a:latin typeface="Calibri" panose="020F0502020204030204"/>
              </a:rPr>
              <a:t>Pain scores were lower throughout the stay in the liposomal group. There was also fewer </a:t>
            </a:r>
            <a:r>
              <a:rPr lang="en-US" sz="1089" dirty="0">
                <a:solidFill>
                  <a:prstClr val="black"/>
                </a:solidFill>
                <a:latin typeface="Calibri" panose="020F0502020204030204"/>
              </a:rPr>
              <a:t>requirement for antibiotics and ICU admissions in the liposomal group. This small data analysis seems to suggest promising results for the use of liposomal bupivacaine over levobupivacaine alone for regional </a:t>
            </a:r>
            <a:r>
              <a:rPr lang="en-US" sz="1089" dirty="0" err="1">
                <a:solidFill>
                  <a:prstClr val="black"/>
                </a:solidFill>
                <a:latin typeface="Calibri" panose="020F0502020204030204"/>
              </a:rPr>
              <a:t>anaesthesia</a:t>
            </a:r>
            <a:r>
              <a:rPr lang="en-US" sz="1089" dirty="0">
                <a:solidFill>
                  <a:prstClr val="black"/>
                </a:solidFill>
                <a:latin typeface="Calibri" panose="020F0502020204030204"/>
              </a:rPr>
              <a:t> in VATS lobectomy. Further study with increased patient numbers, or ideally a randomized control trial, is required to evaluate the effects of liposomal bupivacaine in clinical use. </a:t>
            </a:r>
          </a:p>
        </p:txBody>
      </p:sp>
      <p:sp>
        <p:nvSpPr>
          <p:cNvPr id="7" name="TextBox 6">
            <a:extLst>
              <a:ext uri="{FF2B5EF4-FFF2-40B4-BE49-F238E27FC236}">
                <a16:creationId xmlns:a16="http://schemas.microsoft.com/office/drawing/2014/main" id="{E3F2A6A8-7E73-4AAA-A0C0-A1DBDA82151B}"/>
              </a:ext>
            </a:extLst>
          </p:cNvPr>
          <p:cNvSpPr txBox="1"/>
          <p:nvPr/>
        </p:nvSpPr>
        <p:spPr>
          <a:xfrm>
            <a:off x="3583360" y="896176"/>
            <a:ext cx="3015587" cy="3025380"/>
          </a:xfrm>
          <a:prstGeom prst="rect">
            <a:avLst/>
          </a:prstGeom>
          <a:noFill/>
        </p:spPr>
        <p:txBody>
          <a:bodyPr wrap="square" rtlCol="0">
            <a:spAutoFit/>
          </a:bodyPr>
          <a:lstStyle/>
          <a:p>
            <a:pPr algn="just" defTabSz="207401"/>
            <a:r>
              <a:rPr lang="en-US" sz="1633" dirty="0">
                <a:solidFill>
                  <a:prstClr val="black"/>
                </a:solidFill>
                <a:latin typeface="Calibri" panose="020F0502020204030204"/>
              </a:rPr>
              <a:t>Methods</a:t>
            </a:r>
            <a:endParaRPr lang="en-US" sz="1270" dirty="0">
              <a:solidFill>
                <a:prstClr val="black"/>
              </a:solidFill>
              <a:latin typeface="Calibri" panose="020F0502020204030204"/>
            </a:endParaRPr>
          </a:p>
          <a:p>
            <a:pPr algn="just" defTabSz="207401"/>
            <a:r>
              <a:rPr lang="en-US" sz="1089" dirty="0">
                <a:solidFill>
                  <a:prstClr val="black"/>
                </a:solidFill>
                <a:latin typeface="Calibri" panose="020F0502020204030204"/>
              </a:rPr>
              <a:t>29 patients between October 2023 – May 2024 having VATS lobectomy had the pain relief protocol described above with liposomal bupivacaine mixed with levobupivacaine (20 ml 0.25 % levobupivacaine and 10 ml (133 mg) liposomal bupivacaine) for PVB and/or ICB. A control group of 29 patients having VATS lobectomy received the same pain relief protocol but with levobupivacaine alone used for regional blocks. All 59 patients’ notes were retrospectively </a:t>
            </a:r>
            <a:r>
              <a:rPr lang="en-US" sz="1089" dirty="0" err="1">
                <a:solidFill>
                  <a:prstClr val="black"/>
                </a:solidFill>
                <a:latin typeface="Calibri" panose="020F0502020204030204"/>
              </a:rPr>
              <a:t>analysed</a:t>
            </a:r>
            <a:r>
              <a:rPr lang="en-US" sz="1089" dirty="0">
                <a:solidFill>
                  <a:prstClr val="black"/>
                </a:solidFill>
                <a:latin typeface="Calibri" panose="020F0502020204030204"/>
              </a:rPr>
              <a:t> looking for: length of stay, pain scores, PCA use, post PCA oral opioid use as morphine equivalence, intensive care re-admission, respiratory support required, antibiotics required. The group who received plain levobupivacaine and liposomal levobupivacaine were compared. </a:t>
            </a:r>
            <a:endParaRPr lang="en-US" sz="1270"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6FDF248A-4D11-1AD8-5093-FA6D5C06C49C}"/>
              </a:ext>
            </a:extLst>
          </p:cNvPr>
          <p:cNvSpPr txBox="1"/>
          <p:nvPr/>
        </p:nvSpPr>
        <p:spPr>
          <a:xfrm>
            <a:off x="6785103" y="5473319"/>
            <a:ext cx="2698015" cy="915507"/>
          </a:xfrm>
          <a:prstGeom prst="rect">
            <a:avLst/>
          </a:prstGeom>
          <a:noFill/>
        </p:spPr>
        <p:txBody>
          <a:bodyPr wrap="square" rtlCol="0">
            <a:spAutoFit/>
          </a:bodyPr>
          <a:lstStyle/>
          <a:p>
            <a:pPr defTabSz="207401"/>
            <a:r>
              <a:rPr lang="en-US" sz="1270" dirty="0">
                <a:solidFill>
                  <a:prstClr val="black"/>
                </a:solidFill>
                <a:latin typeface="Calibri" panose="020F0502020204030204"/>
              </a:rPr>
              <a:t>References</a:t>
            </a:r>
            <a:endParaRPr lang="en-US" sz="816" dirty="0">
              <a:solidFill>
                <a:prstClr val="black"/>
              </a:solidFill>
              <a:latin typeface="Calibri" panose="020F0502020204030204"/>
            </a:endParaRPr>
          </a:p>
          <a:p>
            <a:pPr marL="103701" indent="-103701" defTabSz="207401">
              <a:buFontTx/>
              <a:buAutoNum type="arabicPeriod"/>
            </a:pPr>
            <a:r>
              <a:rPr lang="en-GB" sz="816" i="1" dirty="0">
                <a:solidFill>
                  <a:srgbClr val="212121"/>
                </a:solidFill>
                <a:highlight>
                  <a:srgbClr val="FFFFFF"/>
                </a:highlight>
                <a:latin typeface="Calibri" panose="020F0502020204030204"/>
              </a:rPr>
              <a:t>Goto T. J </a:t>
            </a:r>
            <a:r>
              <a:rPr lang="en-GB" sz="816" i="1" dirty="0" err="1">
                <a:solidFill>
                  <a:srgbClr val="212121"/>
                </a:solidFill>
                <a:highlight>
                  <a:srgbClr val="FFFFFF"/>
                </a:highlight>
                <a:latin typeface="Calibri" panose="020F0502020204030204"/>
              </a:rPr>
              <a:t>Thorac</a:t>
            </a:r>
            <a:r>
              <a:rPr lang="en-GB" sz="816" i="1" dirty="0">
                <a:solidFill>
                  <a:srgbClr val="212121"/>
                </a:solidFill>
                <a:highlight>
                  <a:srgbClr val="FFFFFF"/>
                </a:highlight>
                <a:latin typeface="Calibri" panose="020F0502020204030204"/>
              </a:rPr>
              <a:t> Dis. 2018 Mar;10(3):1335-1338</a:t>
            </a:r>
          </a:p>
          <a:p>
            <a:pPr marL="103701" indent="-103701" defTabSz="207401">
              <a:buFontTx/>
              <a:buAutoNum type="arabicPeriod"/>
            </a:pPr>
            <a:r>
              <a:rPr lang="en-GB" altLang="en-US" sz="816" i="1" dirty="0">
                <a:solidFill>
                  <a:prstClr val="black"/>
                </a:solidFill>
                <a:latin typeface="Calibri" panose="020F0502020204030204"/>
              </a:rPr>
              <a:t>Davies RG, et al. Br J </a:t>
            </a:r>
            <a:r>
              <a:rPr lang="en-GB" altLang="en-US" sz="816" i="1" dirty="0" err="1">
                <a:solidFill>
                  <a:prstClr val="black"/>
                </a:solidFill>
                <a:latin typeface="Calibri" panose="020F0502020204030204"/>
              </a:rPr>
              <a:t>Anaesth</a:t>
            </a:r>
            <a:r>
              <a:rPr lang="en-GB" altLang="en-US" sz="816" i="1" dirty="0">
                <a:solidFill>
                  <a:prstClr val="black"/>
                </a:solidFill>
                <a:latin typeface="Calibri" panose="020F0502020204030204"/>
              </a:rPr>
              <a:t> 2006;96:418-26.</a:t>
            </a:r>
          </a:p>
          <a:p>
            <a:pPr marL="103701" indent="-103701" defTabSz="207401">
              <a:buFontTx/>
              <a:buAutoNum type="arabicPeriod"/>
            </a:pPr>
            <a:r>
              <a:rPr lang="en-GB" sz="816" i="1" dirty="0" err="1">
                <a:solidFill>
                  <a:prstClr val="black"/>
                </a:solidFill>
                <a:latin typeface="Calibri" panose="020F0502020204030204"/>
              </a:rPr>
              <a:t>Shanthanna</a:t>
            </a:r>
            <a:r>
              <a:rPr lang="en-GB" sz="816" i="1" dirty="0">
                <a:solidFill>
                  <a:prstClr val="black"/>
                </a:solidFill>
                <a:latin typeface="Calibri" panose="020F0502020204030204"/>
              </a:rPr>
              <a:t> H, et al.. J Clin </a:t>
            </a:r>
            <a:r>
              <a:rPr lang="en-GB" sz="816" i="1" dirty="0" err="1">
                <a:solidFill>
                  <a:prstClr val="black"/>
                </a:solidFill>
                <a:latin typeface="Calibri" panose="020F0502020204030204"/>
              </a:rPr>
              <a:t>Anaesth</a:t>
            </a:r>
            <a:r>
              <a:rPr lang="en-GB" sz="816" i="1" dirty="0">
                <a:solidFill>
                  <a:prstClr val="black"/>
                </a:solidFill>
                <a:latin typeface="Calibri" panose="020F0502020204030204"/>
              </a:rPr>
              <a:t> 2016; 35: 215–20. </a:t>
            </a:r>
          </a:p>
          <a:p>
            <a:pPr marL="103701" indent="-103701" defTabSz="207401">
              <a:buFontTx/>
              <a:buAutoNum type="arabicPeriod"/>
            </a:pPr>
            <a:r>
              <a:rPr lang="en-GB" sz="816" i="1" dirty="0" err="1">
                <a:solidFill>
                  <a:prstClr val="black"/>
                </a:solidFill>
                <a:latin typeface="Calibri" panose="020F0502020204030204"/>
              </a:rPr>
              <a:t>Exparel</a:t>
            </a:r>
            <a:r>
              <a:rPr lang="en-GB" sz="816" i="1" dirty="0">
                <a:solidFill>
                  <a:prstClr val="black"/>
                </a:solidFill>
                <a:latin typeface="Calibri" panose="020F0502020204030204"/>
              </a:rPr>
              <a:t> SPC: </a:t>
            </a:r>
            <a:r>
              <a:rPr lang="en-GB" sz="816" i="1" dirty="0" err="1">
                <a:solidFill>
                  <a:prstClr val="black"/>
                </a:solidFill>
                <a:latin typeface="Calibri" panose="020F0502020204030204"/>
              </a:rPr>
              <a:t>www.medicines.org.uk</a:t>
            </a:r>
            <a:r>
              <a:rPr lang="en-GB" sz="816" i="1" dirty="0">
                <a:solidFill>
                  <a:prstClr val="black"/>
                </a:solidFill>
                <a:latin typeface="Calibri" panose="020F0502020204030204"/>
              </a:rPr>
              <a:t>/</a:t>
            </a:r>
            <a:r>
              <a:rPr lang="en-GB" sz="816" i="1" dirty="0" err="1">
                <a:solidFill>
                  <a:prstClr val="black"/>
                </a:solidFill>
                <a:latin typeface="Calibri" panose="020F0502020204030204"/>
              </a:rPr>
              <a:t>emc</a:t>
            </a:r>
            <a:r>
              <a:rPr lang="en-GB" sz="816" i="1" dirty="0">
                <a:solidFill>
                  <a:prstClr val="black"/>
                </a:solidFill>
                <a:latin typeface="Calibri" panose="020F0502020204030204"/>
              </a:rPr>
              <a:t>/product/14116/</a:t>
            </a:r>
            <a:r>
              <a:rPr lang="en-GB" sz="816" i="1" dirty="0" err="1">
                <a:solidFill>
                  <a:prstClr val="black"/>
                </a:solidFill>
                <a:latin typeface="Calibri" panose="020F0502020204030204"/>
              </a:rPr>
              <a:t>smpc#gref</a:t>
            </a:r>
            <a:endParaRPr lang="en-GB" sz="816" i="1"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15705997-7BAA-F2EA-FC69-7023669F3911}"/>
              </a:ext>
            </a:extLst>
          </p:cNvPr>
          <p:cNvSpPr txBox="1"/>
          <p:nvPr/>
        </p:nvSpPr>
        <p:spPr>
          <a:xfrm>
            <a:off x="6785102" y="5289694"/>
            <a:ext cx="2708333" cy="287771"/>
          </a:xfrm>
          <a:prstGeom prst="rect">
            <a:avLst/>
          </a:prstGeom>
          <a:noFill/>
        </p:spPr>
        <p:txBody>
          <a:bodyPr wrap="square" rtlCol="0">
            <a:spAutoFit/>
          </a:bodyPr>
          <a:lstStyle/>
          <a:p>
            <a:pPr defTabSz="207401"/>
            <a:r>
              <a:rPr lang="en-US" sz="1270" dirty="0">
                <a:solidFill>
                  <a:prstClr val="black"/>
                </a:solidFill>
                <a:latin typeface="Calibri" panose="020F0502020204030204"/>
              </a:rPr>
              <a:t>Conflict Of Interests: nil</a:t>
            </a:r>
          </a:p>
        </p:txBody>
      </p:sp>
      <p:pic>
        <p:nvPicPr>
          <p:cNvPr id="10" name="Content Placeholder 4">
            <a:extLst>
              <a:ext uri="{FF2B5EF4-FFF2-40B4-BE49-F238E27FC236}">
                <a16:creationId xmlns:a16="http://schemas.microsoft.com/office/drawing/2014/main" id="{B7544F5E-DDCF-22D0-AAC4-084F13F7C54C}"/>
              </a:ext>
            </a:extLst>
          </p:cNvPr>
          <p:cNvPicPr>
            <a:picLocks noChangeAspect="1"/>
          </p:cNvPicPr>
          <p:nvPr/>
        </p:nvPicPr>
        <p:blipFill rotWithShape="1">
          <a:blip r:embed="rId2" cstate="print">
            <a:alphaModFix/>
          </a:blip>
          <a:srcRect l="39485" t="28644" r="30241" b="14000"/>
          <a:stretch/>
        </p:blipFill>
        <p:spPr>
          <a:xfrm>
            <a:off x="370401" y="148796"/>
            <a:ext cx="940474" cy="701593"/>
          </a:xfrm>
          <a:prstGeom prst="rect">
            <a:avLst/>
          </a:prstGeom>
        </p:spPr>
      </p:pic>
      <p:sp>
        <p:nvSpPr>
          <p:cNvPr id="11" name="TextBox 10">
            <a:extLst>
              <a:ext uri="{FF2B5EF4-FFF2-40B4-BE49-F238E27FC236}">
                <a16:creationId xmlns:a16="http://schemas.microsoft.com/office/drawing/2014/main" id="{B92FC7E3-5FA5-B761-7F5A-F4421D5AA081}"/>
              </a:ext>
            </a:extLst>
          </p:cNvPr>
          <p:cNvSpPr txBox="1"/>
          <p:nvPr/>
        </p:nvSpPr>
        <p:spPr>
          <a:xfrm>
            <a:off x="3583360" y="3650115"/>
            <a:ext cx="3015587" cy="1014060"/>
          </a:xfrm>
          <a:prstGeom prst="rect">
            <a:avLst/>
          </a:prstGeom>
          <a:noFill/>
        </p:spPr>
        <p:txBody>
          <a:bodyPr wrap="square" rtlCol="0">
            <a:spAutoFit/>
          </a:bodyPr>
          <a:lstStyle/>
          <a:p>
            <a:pPr defTabSz="207401"/>
            <a:r>
              <a:rPr lang="en-US" sz="1633" dirty="0">
                <a:solidFill>
                  <a:prstClr val="black"/>
                </a:solidFill>
                <a:latin typeface="Calibri" panose="020F0502020204030204"/>
              </a:rPr>
              <a:t>Results</a:t>
            </a:r>
          </a:p>
          <a:p>
            <a:pPr algn="just" defTabSz="207401"/>
            <a:r>
              <a:rPr lang="en-US" sz="1089" dirty="0">
                <a:solidFill>
                  <a:prstClr val="black"/>
                </a:solidFill>
                <a:latin typeface="Calibri" panose="020F0502020204030204"/>
              </a:rPr>
              <a:t>Please see table 1  and fig 1 for results. Overall, length of stay, opioid use, lidocaine patch use and </a:t>
            </a:r>
            <a:r>
              <a:rPr lang="en-US" sz="1089" dirty="0" err="1">
                <a:solidFill>
                  <a:prstClr val="black"/>
                </a:solidFill>
                <a:latin typeface="Calibri" panose="020F0502020204030204"/>
              </a:rPr>
              <a:t>gabapentinoid</a:t>
            </a:r>
            <a:r>
              <a:rPr lang="en-US" sz="1089" dirty="0">
                <a:solidFill>
                  <a:prstClr val="black"/>
                </a:solidFill>
                <a:latin typeface="Calibri" panose="020F0502020204030204"/>
              </a:rPr>
              <a:t> initiation were all reduced in the liposomal group. </a:t>
            </a:r>
          </a:p>
        </p:txBody>
      </p:sp>
      <p:pic>
        <p:nvPicPr>
          <p:cNvPr id="16" name="Picture 15" descr="A close-up of a logo&#10;&#10;Description automatically generated">
            <a:extLst>
              <a:ext uri="{FF2B5EF4-FFF2-40B4-BE49-F238E27FC236}">
                <a16:creationId xmlns:a16="http://schemas.microsoft.com/office/drawing/2014/main" id="{07B46810-9AE8-F441-A79C-B974E58E6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9787" y="287144"/>
            <a:ext cx="1024073" cy="563240"/>
          </a:xfrm>
          <a:prstGeom prst="rect">
            <a:avLst/>
          </a:prstGeom>
        </p:spPr>
      </p:pic>
      <p:sp>
        <p:nvSpPr>
          <p:cNvPr id="17" name="TextBox 16">
            <a:extLst>
              <a:ext uri="{FF2B5EF4-FFF2-40B4-BE49-F238E27FC236}">
                <a16:creationId xmlns:a16="http://schemas.microsoft.com/office/drawing/2014/main" id="{5BBAD0E6-C7DD-2768-D0FC-682BCEA67B9C}"/>
              </a:ext>
            </a:extLst>
          </p:cNvPr>
          <p:cNvSpPr txBox="1"/>
          <p:nvPr/>
        </p:nvSpPr>
        <p:spPr>
          <a:xfrm>
            <a:off x="380725" y="6573920"/>
            <a:ext cx="492443" cy="217880"/>
          </a:xfrm>
          <a:prstGeom prst="rect">
            <a:avLst/>
          </a:prstGeom>
          <a:noFill/>
        </p:spPr>
        <p:txBody>
          <a:bodyPr wrap="none" rtlCol="0">
            <a:spAutoFit/>
          </a:bodyPr>
          <a:lstStyle/>
          <a:p>
            <a:pPr defTabSz="207401"/>
            <a:r>
              <a:rPr lang="en-US" sz="816" dirty="0">
                <a:solidFill>
                  <a:prstClr val="black"/>
                </a:solidFill>
                <a:latin typeface="Calibri" panose="020F0502020204030204"/>
              </a:rPr>
              <a:t>Table 1</a:t>
            </a:r>
          </a:p>
        </p:txBody>
      </p:sp>
      <p:sp>
        <p:nvSpPr>
          <p:cNvPr id="18" name="TextBox 17">
            <a:extLst>
              <a:ext uri="{FF2B5EF4-FFF2-40B4-BE49-F238E27FC236}">
                <a16:creationId xmlns:a16="http://schemas.microsoft.com/office/drawing/2014/main" id="{9A06D6DE-0C9F-BD53-2191-F4EAB31C0027}"/>
              </a:ext>
            </a:extLst>
          </p:cNvPr>
          <p:cNvSpPr txBox="1"/>
          <p:nvPr/>
        </p:nvSpPr>
        <p:spPr>
          <a:xfrm>
            <a:off x="3655796" y="6552220"/>
            <a:ext cx="383438" cy="217880"/>
          </a:xfrm>
          <a:prstGeom prst="rect">
            <a:avLst/>
          </a:prstGeom>
          <a:noFill/>
        </p:spPr>
        <p:txBody>
          <a:bodyPr wrap="none" rtlCol="0">
            <a:spAutoFit/>
          </a:bodyPr>
          <a:lstStyle/>
          <a:p>
            <a:pPr defTabSz="207401"/>
            <a:r>
              <a:rPr lang="en-US" sz="816" dirty="0">
                <a:solidFill>
                  <a:prstClr val="black"/>
                </a:solidFill>
                <a:latin typeface="Calibri" panose="020F0502020204030204"/>
              </a:rPr>
              <a:t>Fig 1</a:t>
            </a:r>
          </a:p>
        </p:txBody>
      </p:sp>
      <p:graphicFrame>
        <p:nvGraphicFramePr>
          <p:cNvPr id="6" name="Chart 5">
            <a:extLst>
              <a:ext uri="{FF2B5EF4-FFF2-40B4-BE49-F238E27FC236}">
                <a16:creationId xmlns:a16="http://schemas.microsoft.com/office/drawing/2014/main" id="{4B64BA4B-6275-CC2F-8266-BB3C108F5CB6}"/>
              </a:ext>
            </a:extLst>
          </p:cNvPr>
          <p:cNvGraphicFramePr>
            <a:graphicFrameLocks/>
          </p:cNvGraphicFramePr>
          <p:nvPr/>
        </p:nvGraphicFramePr>
        <p:xfrm>
          <a:off x="3489389" y="4613392"/>
          <a:ext cx="3202635" cy="19605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ontent Placeholder 3">
            <a:extLst>
              <a:ext uri="{FF2B5EF4-FFF2-40B4-BE49-F238E27FC236}">
                <a16:creationId xmlns:a16="http://schemas.microsoft.com/office/drawing/2014/main" id="{2674AA54-5E3C-4136-A0C3-7C15D21868DC}"/>
              </a:ext>
            </a:extLst>
          </p:cNvPr>
          <p:cNvGraphicFramePr>
            <a:graphicFrameLocks/>
          </p:cNvGraphicFramePr>
          <p:nvPr/>
        </p:nvGraphicFramePr>
        <p:xfrm>
          <a:off x="382671" y="4891829"/>
          <a:ext cx="3013641" cy="1709108"/>
        </p:xfrm>
        <a:graphic>
          <a:graphicData uri="http://schemas.openxmlformats.org/drawingml/2006/table">
            <a:tbl>
              <a:tblPr firstRow="1" bandRow="1">
                <a:tableStyleId>{6E25E649-3F16-4E02-A733-19D2CDBF48F0}</a:tableStyleId>
              </a:tblPr>
              <a:tblGrid>
                <a:gridCol w="1872123">
                  <a:extLst>
                    <a:ext uri="{9D8B030D-6E8A-4147-A177-3AD203B41FA5}">
                      <a16:colId xmlns:a16="http://schemas.microsoft.com/office/drawing/2014/main" val="2878529518"/>
                    </a:ext>
                  </a:extLst>
                </a:gridCol>
                <a:gridCol w="641127">
                  <a:extLst>
                    <a:ext uri="{9D8B030D-6E8A-4147-A177-3AD203B41FA5}">
                      <a16:colId xmlns:a16="http://schemas.microsoft.com/office/drawing/2014/main" val="3854934747"/>
                    </a:ext>
                  </a:extLst>
                </a:gridCol>
                <a:gridCol w="500391">
                  <a:extLst>
                    <a:ext uri="{9D8B030D-6E8A-4147-A177-3AD203B41FA5}">
                      <a16:colId xmlns:a16="http://schemas.microsoft.com/office/drawing/2014/main" val="552223627"/>
                    </a:ext>
                  </a:extLst>
                </a:gridCol>
              </a:tblGrid>
              <a:tr h="290334">
                <a:tc>
                  <a:txBody>
                    <a:bodyPr/>
                    <a:lstStyle/>
                    <a:p>
                      <a:r>
                        <a:rPr lang="en-US" sz="800" dirty="0">
                          <a:solidFill>
                            <a:schemeClr val="bg1"/>
                          </a:solidFill>
                        </a:rPr>
                        <a:t>Outcome</a:t>
                      </a:r>
                    </a:p>
                  </a:txBody>
                  <a:tcPr marL="41476" marR="41476" marT="20738" marB="20738"/>
                </a:tc>
                <a:tc>
                  <a:txBody>
                    <a:bodyPr/>
                    <a:lstStyle/>
                    <a:p>
                      <a:r>
                        <a:rPr lang="en-US" sz="800" dirty="0">
                          <a:solidFill>
                            <a:schemeClr val="bg1"/>
                          </a:solidFill>
                        </a:rPr>
                        <a:t>Liposomal</a:t>
                      </a:r>
                    </a:p>
                    <a:p>
                      <a:r>
                        <a:rPr lang="en-US" sz="800" dirty="0">
                          <a:solidFill>
                            <a:schemeClr val="bg1"/>
                          </a:solidFill>
                        </a:rPr>
                        <a:t>n=29</a:t>
                      </a:r>
                    </a:p>
                  </a:txBody>
                  <a:tcPr marL="41476" marR="41476" marT="20738" marB="20738"/>
                </a:tc>
                <a:tc>
                  <a:txBody>
                    <a:bodyPr/>
                    <a:lstStyle/>
                    <a:p>
                      <a:r>
                        <a:rPr lang="en-US" sz="800" dirty="0">
                          <a:solidFill>
                            <a:schemeClr val="bg1"/>
                          </a:solidFill>
                        </a:rPr>
                        <a:t>Plain</a:t>
                      </a:r>
                    </a:p>
                    <a:p>
                      <a:r>
                        <a:rPr lang="en-US" sz="800" dirty="0">
                          <a:solidFill>
                            <a:schemeClr val="bg1"/>
                          </a:solidFill>
                        </a:rPr>
                        <a:t>n=29</a:t>
                      </a:r>
                    </a:p>
                  </a:txBody>
                  <a:tcPr marL="41476" marR="41476" marT="20738" marB="20738"/>
                </a:tc>
                <a:extLst>
                  <a:ext uri="{0D108BD9-81ED-4DB2-BD59-A6C34878D82A}">
                    <a16:rowId xmlns:a16="http://schemas.microsoft.com/office/drawing/2014/main" val="86870511"/>
                  </a:ext>
                </a:extLst>
              </a:tr>
              <a:tr h="165905">
                <a:tc>
                  <a:txBody>
                    <a:bodyPr/>
                    <a:lstStyle/>
                    <a:p>
                      <a:r>
                        <a:rPr lang="en-US" sz="800" dirty="0">
                          <a:solidFill>
                            <a:schemeClr val="tx1"/>
                          </a:solidFill>
                        </a:rPr>
                        <a:t>Mean PCA use in 96 hours (mg)</a:t>
                      </a:r>
                    </a:p>
                  </a:txBody>
                  <a:tcPr marL="41476" marR="41476" marT="20738" marB="20738"/>
                </a:tc>
                <a:tc>
                  <a:txBody>
                    <a:bodyPr/>
                    <a:lstStyle/>
                    <a:p>
                      <a:r>
                        <a:rPr lang="en-US" sz="800" dirty="0">
                          <a:solidFill>
                            <a:schemeClr val="tx1"/>
                          </a:solidFill>
                        </a:rPr>
                        <a:t>18.84</a:t>
                      </a:r>
                    </a:p>
                  </a:txBody>
                  <a:tcPr marL="41476" marR="41476" marT="20738" marB="20738"/>
                </a:tc>
                <a:tc>
                  <a:txBody>
                    <a:bodyPr/>
                    <a:lstStyle/>
                    <a:p>
                      <a:r>
                        <a:rPr lang="en-US" sz="800" dirty="0">
                          <a:solidFill>
                            <a:schemeClr val="tx1"/>
                          </a:solidFill>
                        </a:rPr>
                        <a:t>40.67</a:t>
                      </a:r>
                    </a:p>
                  </a:txBody>
                  <a:tcPr marL="41476" marR="41476" marT="20738" marB="20738"/>
                </a:tc>
                <a:extLst>
                  <a:ext uri="{0D108BD9-81ED-4DB2-BD59-A6C34878D82A}">
                    <a16:rowId xmlns:a16="http://schemas.microsoft.com/office/drawing/2014/main" val="2652687341"/>
                  </a:ext>
                </a:extLst>
              </a:tr>
              <a:tr h="290334">
                <a:tc>
                  <a:txBody>
                    <a:bodyPr/>
                    <a:lstStyle/>
                    <a:p>
                      <a:r>
                        <a:rPr lang="en-US" sz="800" dirty="0">
                          <a:solidFill>
                            <a:schemeClr val="tx1"/>
                          </a:solidFill>
                        </a:rPr>
                        <a:t>Mean oral morphine </a:t>
                      </a:r>
                      <a:r>
                        <a:rPr lang="en-US" sz="800">
                          <a:solidFill>
                            <a:schemeClr val="tx1"/>
                          </a:solidFill>
                        </a:rPr>
                        <a:t>equivalent (MME</a:t>
                      </a:r>
                      <a:r>
                        <a:rPr lang="en-US" sz="800" dirty="0">
                          <a:solidFill>
                            <a:schemeClr val="tx1"/>
                          </a:solidFill>
                        </a:rPr>
                        <a:t>) use in 96 hours (mg)</a:t>
                      </a:r>
                    </a:p>
                  </a:txBody>
                  <a:tcPr marL="41476" marR="41476" marT="20738" marB="20738"/>
                </a:tc>
                <a:tc>
                  <a:txBody>
                    <a:bodyPr/>
                    <a:lstStyle/>
                    <a:p>
                      <a:r>
                        <a:rPr lang="en-US" sz="800" dirty="0">
                          <a:solidFill>
                            <a:schemeClr val="tx1"/>
                          </a:solidFill>
                        </a:rPr>
                        <a:t>37.21</a:t>
                      </a:r>
                    </a:p>
                  </a:txBody>
                  <a:tcPr marL="41476" marR="41476" marT="20738" marB="20738"/>
                </a:tc>
                <a:tc>
                  <a:txBody>
                    <a:bodyPr/>
                    <a:lstStyle/>
                    <a:p>
                      <a:r>
                        <a:rPr lang="en-US" sz="800" dirty="0">
                          <a:solidFill>
                            <a:schemeClr val="tx1"/>
                          </a:solidFill>
                        </a:rPr>
                        <a:t>50.38</a:t>
                      </a:r>
                    </a:p>
                  </a:txBody>
                  <a:tcPr marL="41476" marR="41476" marT="20738" marB="20738"/>
                </a:tc>
                <a:extLst>
                  <a:ext uri="{0D108BD9-81ED-4DB2-BD59-A6C34878D82A}">
                    <a16:rowId xmlns:a16="http://schemas.microsoft.com/office/drawing/2014/main" val="3908547307"/>
                  </a:ext>
                </a:extLst>
              </a:tr>
              <a:tr h="165905">
                <a:tc>
                  <a:txBody>
                    <a:bodyPr/>
                    <a:lstStyle/>
                    <a:p>
                      <a:r>
                        <a:rPr lang="en-US" sz="800" dirty="0">
                          <a:solidFill>
                            <a:schemeClr val="tx1"/>
                          </a:solidFill>
                        </a:rPr>
                        <a:t>Lidocaine match use (%)</a:t>
                      </a:r>
                    </a:p>
                  </a:txBody>
                  <a:tcPr marL="41476" marR="41476" marT="20738" marB="20738"/>
                </a:tc>
                <a:tc>
                  <a:txBody>
                    <a:bodyPr/>
                    <a:lstStyle/>
                    <a:p>
                      <a:r>
                        <a:rPr lang="en-US" sz="800" dirty="0">
                          <a:solidFill>
                            <a:schemeClr val="tx1"/>
                          </a:solidFill>
                        </a:rPr>
                        <a:t>3.4</a:t>
                      </a:r>
                    </a:p>
                  </a:txBody>
                  <a:tcPr marL="41476" marR="41476" marT="20738" marB="20738"/>
                </a:tc>
                <a:tc>
                  <a:txBody>
                    <a:bodyPr/>
                    <a:lstStyle/>
                    <a:p>
                      <a:r>
                        <a:rPr lang="en-US" sz="800" dirty="0">
                          <a:solidFill>
                            <a:schemeClr val="tx1"/>
                          </a:solidFill>
                        </a:rPr>
                        <a:t>75.9</a:t>
                      </a:r>
                    </a:p>
                  </a:txBody>
                  <a:tcPr marL="41476" marR="41476" marT="20738" marB="20738"/>
                </a:tc>
                <a:extLst>
                  <a:ext uri="{0D108BD9-81ED-4DB2-BD59-A6C34878D82A}">
                    <a16:rowId xmlns:a16="http://schemas.microsoft.com/office/drawing/2014/main" val="2260371141"/>
                  </a:ext>
                </a:extLst>
              </a:tr>
              <a:tr h="165905">
                <a:tc>
                  <a:txBody>
                    <a:bodyPr/>
                    <a:lstStyle/>
                    <a:p>
                      <a:r>
                        <a:rPr lang="en-US" sz="800" dirty="0">
                          <a:solidFill>
                            <a:schemeClr val="tx1"/>
                          </a:solidFill>
                        </a:rPr>
                        <a:t>New </a:t>
                      </a:r>
                      <a:r>
                        <a:rPr lang="en-US" sz="800" dirty="0" err="1">
                          <a:solidFill>
                            <a:schemeClr val="tx1"/>
                          </a:solidFill>
                        </a:rPr>
                        <a:t>Gabapentinoids</a:t>
                      </a:r>
                      <a:r>
                        <a:rPr lang="en-US" sz="800" dirty="0">
                          <a:solidFill>
                            <a:schemeClr val="tx1"/>
                          </a:solidFill>
                        </a:rPr>
                        <a:t> (%)</a:t>
                      </a:r>
                    </a:p>
                  </a:txBody>
                  <a:tcPr marL="41476" marR="41476" marT="20738" marB="20738"/>
                </a:tc>
                <a:tc>
                  <a:txBody>
                    <a:bodyPr/>
                    <a:lstStyle/>
                    <a:p>
                      <a:r>
                        <a:rPr lang="en-US" sz="800" dirty="0">
                          <a:solidFill>
                            <a:schemeClr val="tx1"/>
                          </a:solidFill>
                        </a:rPr>
                        <a:t>20.7</a:t>
                      </a:r>
                    </a:p>
                  </a:txBody>
                  <a:tcPr marL="41476" marR="41476" marT="20738" marB="20738"/>
                </a:tc>
                <a:tc>
                  <a:txBody>
                    <a:bodyPr/>
                    <a:lstStyle/>
                    <a:p>
                      <a:r>
                        <a:rPr lang="en-US" sz="800" dirty="0">
                          <a:solidFill>
                            <a:schemeClr val="tx1"/>
                          </a:solidFill>
                        </a:rPr>
                        <a:t>55.2</a:t>
                      </a:r>
                    </a:p>
                  </a:txBody>
                  <a:tcPr marL="41476" marR="41476" marT="20738" marB="20738"/>
                </a:tc>
                <a:extLst>
                  <a:ext uri="{0D108BD9-81ED-4DB2-BD59-A6C34878D82A}">
                    <a16:rowId xmlns:a16="http://schemas.microsoft.com/office/drawing/2014/main" val="3229039660"/>
                  </a:ext>
                </a:extLst>
              </a:tr>
              <a:tr h="165905">
                <a:tc>
                  <a:txBody>
                    <a:bodyPr/>
                    <a:lstStyle/>
                    <a:p>
                      <a:r>
                        <a:rPr lang="en-US" sz="800" dirty="0">
                          <a:solidFill>
                            <a:schemeClr val="tx1"/>
                          </a:solidFill>
                        </a:rPr>
                        <a:t>Median length of stay (days)</a:t>
                      </a:r>
                    </a:p>
                  </a:txBody>
                  <a:tcPr marL="41476" marR="41476" marT="20738" marB="20738"/>
                </a:tc>
                <a:tc>
                  <a:txBody>
                    <a:bodyPr/>
                    <a:lstStyle/>
                    <a:p>
                      <a:r>
                        <a:rPr lang="en-US" sz="800" dirty="0">
                          <a:solidFill>
                            <a:schemeClr val="tx1"/>
                          </a:solidFill>
                        </a:rPr>
                        <a:t>3</a:t>
                      </a:r>
                    </a:p>
                  </a:txBody>
                  <a:tcPr marL="41476" marR="41476" marT="20738" marB="20738"/>
                </a:tc>
                <a:tc>
                  <a:txBody>
                    <a:bodyPr/>
                    <a:lstStyle/>
                    <a:p>
                      <a:r>
                        <a:rPr lang="en-US" sz="800" dirty="0">
                          <a:solidFill>
                            <a:schemeClr val="tx1"/>
                          </a:solidFill>
                        </a:rPr>
                        <a:t>4</a:t>
                      </a:r>
                    </a:p>
                  </a:txBody>
                  <a:tcPr marL="41476" marR="41476" marT="20738" marB="20738"/>
                </a:tc>
                <a:extLst>
                  <a:ext uri="{0D108BD9-81ED-4DB2-BD59-A6C34878D82A}">
                    <a16:rowId xmlns:a16="http://schemas.microsoft.com/office/drawing/2014/main" val="2580024698"/>
                  </a:ext>
                </a:extLst>
              </a:tr>
              <a:tr h="202319">
                <a:tc>
                  <a:txBody>
                    <a:bodyPr/>
                    <a:lstStyle/>
                    <a:p>
                      <a:r>
                        <a:rPr lang="en-US" sz="800" dirty="0">
                          <a:solidFill>
                            <a:schemeClr val="tx1"/>
                          </a:solidFill>
                        </a:rPr>
                        <a:t>Antibiotics required (no. patients)</a:t>
                      </a:r>
                    </a:p>
                  </a:txBody>
                  <a:tcPr marL="41476" marR="41476" marT="20738" marB="20738"/>
                </a:tc>
                <a:tc>
                  <a:txBody>
                    <a:bodyPr/>
                    <a:lstStyle/>
                    <a:p>
                      <a:r>
                        <a:rPr lang="en-US" sz="800" dirty="0">
                          <a:solidFill>
                            <a:schemeClr val="tx1"/>
                          </a:solidFill>
                        </a:rPr>
                        <a:t>4</a:t>
                      </a:r>
                    </a:p>
                  </a:txBody>
                  <a:tcPr marL="41476" marR="41476" marT="20738" marB="20738"/>
                </a:tc>
                <a:tc>
                  <a:txBody>
                    <a:bodyPr/>
                    <a:lstStyle/>
                    <a:p>
                      <a:r>
                        <a:rPr lang="en-US" sz="800" dirty="0">
                          <a:solidFill>
                            <a:schemeClr val="tx1"/>
                          </a:solidFill>
                        </a:rPr>
                        <a:t>7</a:t>
                      </a:r>
                    </a:p>
                  </a:txBody>
                  <a:tcPr marL="41476" marR="41476" marT="20738" marB="20738"/>
                </a:tc>
                <a:extLst>
                  <a:ext uri="{0D108BD9-81ED-4DB2-BD59-A6C34878D82A}">
                    <a16:rowId xmlns:a16="http://schemas.microsoft.com/office/drawing/2014/main" val="1130443463"/>
                  </a:ext>
                </a:extLst>
              </a:tr>
              <a:tr h="262501">
                <a:tc>
                  <a:txBody>
                    <a:bodyPr/>
                    <a:lstStyle/>
                    <a:p>
                      <a:r>
                        <a:rPr lang="en-US" sz="800" dirty="0">
                          <a:solidFill>
                            <a:schemeClr val="tx1"/>
                          </a:solidFill>
                        </a:rPr>
                        <a:t>ICU re-admission (no. patients)</a:t>
                      </a:r>
                    </a:p>
                  </a:txBody>
                  <a:tcPr marL="41476" marR="41476" marT="20738" marB="20738"/>
                </a:tc>
                <a:tc>
                  <a:txBody>
                    <a:bodyPr/>
                    <a:lstStyle/>
                    <a:p>
                      <a:r>
                        <a:rPr lang="en-US" sz="800" dirty="0">
                          <a:solidFill>
                            <a:schemeClr val="tx1"/>
                          </a:solidFill>
                        </a:rPr>
                        <a:t>1</a:t>
                      </a:r>
                    </a:p>
                  </a:txBody>
                  <a:tcPr marL="41476" marR="41476" marT="20738" marB="20738"/>
                </a:tc>
                <a:tc>
                  <a:txBody>
                    <a:bodyPr/>
                    <a:lstStyle/>
                    <a:p>
                      <a:r>
                        <a:rPr lang="en-US" sz="800" dirty="0">
                          <a:solidFill>
                            <a:schemeClr val="tx1"/>
                          </a:solidFill>
                        </a:rPr>
                        <a:t>3</a:t>
                      </a:r>
                    </a:p>
                  </a:txBody>
                  <a:tcPr marL="41476" marR="41476" marT="20738" marB="20738"/>
                </a:tc>
                <a:extLst>
                  <a:ext uri="{0D108BD9-81ED-4DB2-BD59-A6C34878D82A}">
                    <a16:rowId xmlns:a16="http://schemas.microsoft.com/office/drawing/2014/main" val="2498133503"/>
                  </a:ext>
                </a:extLst>
              </a:tr>
            </a:tbl>
          </a:graphicData>
        </a:graphic>
      </p:graphicFrame>
      <p:sp>
        <p:nvSpPr>
          <p:cNvPr id="12" name="Slide Number Placeholder 11">
            <a:extLst>
              <a:ext uri="{FF2B5EF4-FFF2-40B4-BE49-F238E27FC236}">
                <a16:creationId xmlns:a16="http://schemas.microsoft.com/office/drawing/2014/main" id="{0EC28A91-2D08-FC2D-16E6-FFFC1B90DDA7}"/>
              </a:ext>
            </a:extLst>
          </p:cNvPr>
          <p:cNvSpPr>
            <a:spLocks noGrp="1"/>
          </p:cNvSpPr>
          <p:nvPr>
            <p:ph type="sldNum" sz="quarter" idx="12"/>
          </p:nvPr>
        </p:nvSpPr>
        <p:spPr/>
        <p:txBody>
          <a:bodyPr/>
          <a:lstStyle/>
          <a:p>
            <a:fld id="{74EC5291-0D2A-41D0-B01E-96286B5C1612}" type="slidenum">
              <a:rPr lang="en-GB" smtClean="0"/>
              <a:t>7</a:t>
            </a:fld>
            <a:endParaRPr lang="en-GB"/>
          </a:p>
        </p:txBody>
      </p:sp>
    </p:spTree>
    <p:extLst>
      <p:ext uri="{BB962C8B-B14F-4D97-AF65-F5344CB8AC3E}">
        <p14:creationId xmlns:p14="http://schemas.microsoft.com/office/powerpoint/2010/main" val="3330170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B4C4B2F1-9C86-3DDC-FE4E-905A3867E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8881" y="-5632"/>
            <a:ext cx="1191659" cy="375350"/>
          </a:xfrm>
          <a:prstGeom prst="rect">
            <a:avLst/>
          </a:prstGeom>
        </p:spPr>
      </p:pic>
      <p:sp>
        <p:nvSpPr>
          <p:cNvPr id="3" name="Rectangle 2">
            <a:extLst>
              <a:ext uri="{FF2B5EF4-FFF2-40B4-BE49-F238E27FC236}">
                <a16:creationId xmlns:a16="http://schemas.microsoft.com/office/drawing/2014/main" id="{49948AF6-4986-F479-7F15-1505AD87AD0B}"/>
              </a:ext>
            </a:extLst>
          </p:cNvPr>
          <p:cNvSpPr/>
          <p:nvPr/>
        </p:nvSpPr>
        <p:spPr>
          <a:xfrm>
            <a:off x="183794" y="504829"/>
            <a:ext cx="3406158" cy="1961822"/>
          </a:xfrm>
          <a:prstGeom prst="rect">
            <a:avLst/>
          </a:prstGeom>
          <a:noFill/>
          <a:ln w="38100">
            <a:solidFill>
              <a:srgbClr val="44257D"/>
            </a:solidFill>
          </a:ln>
        </p:spPr>
        <p:style>
          <a:lnRef idx="2">
            <a:schemeClr val="accent1">
              <a:shade val="50000"/>
            </a:schemeClr>
          </a:lnRef>
          <a:fillRef idx="1">
            <a:schemeClr val="accent1"/>
          </a:fillRef>
          <a:effectRef idx="0">
            <a:schemeClr val="accent1"/>
          </a:effectRef>
          <a:fontRef idx="minor">
            <a:schemeClr val="lt1"/>
          </a:fontRef>
        </p:style>
        <p:txBody>
          <a:bodyPr lIns="41476" tIns="20738" rIns="41476" bIns="20738" rtlCol="0" anchor="t"/>
          <a:lstStyle/>
          <a:p>
            <a:pPr algn="just" defTabSz="207401"/>
            <a:endParaRPr lang="en-GB" sz="476">
              <a:solidFill>
                <a:prstClr val="black"/>
              </a:solidFill>
              <a:latin typeface="Calibri" panose="020F0502020204030204"/>
              <a:cs typeface="Arial" panose="020B0604020202020204" pitchFamily="34" charset="0"/>
            </a:endParaRPr>
          </a:p>
          <a:p>
            <a:pPr algn="just" defTabSz="207401"/>
            <a:endParaRPr lang="en-GB" sz="476">
              <a:solidFill>
                <a:prstClr val="black"/>
              </a:solidFill>
              <a:latin typeface="Calibri" panose="020F0502020204030204"/>
              <a:cs typeface="Arial" panose="020B0604020202020204" pitchFamily="34" charset="0"/>
            </a:endParaRPr>
          </a:p>
          <a:p>
            <a:pPr algn="just" defTabSz="207401"/>
            <a:endParaRPr lang="en-GB" sz="476">
              <a:solidFill>
                <a:prstClr val="black"/>
              </a:solidFill>
              <a:latin typeface="Calibri" panose="020F0502020204030204"/>
              <a:cs typeface="Arial" panose="020B0604020202020204" pitchFamily="34" charset="0"/>
            </a:endParaRPr>
          </a:p>
          <a:p>
            <a:pPr algn="just" defTabSz="207401"/>
            <a:r>
              <a:rPr lang="en-GB" sz="816">
                <a:solidFill>
                  <a:prstClr val="black"/>
                </a:solidFill>
                <a:latin typeface="Calibri" panose="020F0502020204030204"/>
              </a:rPr>
              <a:t>Enhanced recovery protocols are associated with improved post operative patient outcomes, the rationale is to reduce the stress response and promote early mobility by consistently delivering standardised processes. </a:t>
            </a:r>
          </a:p>
          <a:p>
            <a:pPr algn="just" defTabSz="207401"/>
            <a:endParaRPr lang="en-GB" sz="816">
              <a:solidFill>
                <a:prstClr val="black"/>
              </a:solidFill>
              <a:latin typeface="Calibri" panose="020F0502020204030204"/>
            </a:endParaRPr>
          </a:p>
          <a:p>
            <a:pPr algn="just" defTabSz="207401"/>
            <a:r>
              <a:rPr lang="en-GB" sz="816">
                <a:solidFill>
                  <a:prstClr val="black"/>
                </a:solidFill>
                <a:latin typeface="Calibri" panose="020F0502020204030204"/>
              </a:rPr>
              <a:t>Oliver et al. (2022) proposed a simplified, ‘bundle’, approach to ERAS for major non cardiac surgery, aiming to reduce variability and increase compliance. Supporting patients to Drink free fluids, Eat a soft diet and Mobilise with the maximum assistance of one person (</a:t>
            </a:r>
            <a:r>
              <a:rPr lang="en-GB" sz="816" err="1">
                <a:solidFill>
                  <a:prstClr val="black"/>
                </a:solidFill>
                <a:latin typeface="Calibri" panose="020F0502020204030204"/>
              </a:rPr>
              <a:t>DrEaMing</a:t>
            </a:r>
            <a:r>
              <a:rPr lang="en-GB" sz="816">
                <a:solidFill>
                  <a:prstClr val="black"/>
                </a:solidFill>
                <a:latin typeface="Calibri" panose="020F0502020204030204"/>
              </a:rPr>
              <a:t>) within 24 hours of surgery ending. In their study Oliver et al. (2022) the consistent delivery of </a:t>
            </a:r>
            <a:r>
              <a:rPr lang="en-GB" sz="816" err="1">
                <a:solidFill>
                  <a:prstClr val="black"/>
                </a:solidFill>
                <a:latin typeface="Calibri" panose="020F0502020204030204"/>
              </a:rPr>
              <a:t>DrEaMing</a:t>
            </a:r>
            <a:r>
              <a:rPr lang="en-GB" sz="816">
                <a:solidFill>
                  <a:prstClr val="black"/>
                </a:solidFill>
                <a:latin typeface="Calibri" panose="020F0502020204030204"/>
              </a:rPr>
              <a:t> was associated with a significantly shorter length of stay (LOS). </a:t>
            </a:r>
            <a:endParaRPr lang="en-GB" sz="816">
              <a:solidFill>
                <a:prstClr val="black"/>
              </a:solidFill>
              <a:latin typeface="Calibri" panose="020F0502020204030204"/>
              <a:cs typeface="Calibri"/>
            </a:endParaRPr>
          </a:p>
          <a:p>
            <a:pPr algn="just" defTabSz="207401"/>
            <a:endParaRPr lang="en-GB" sz="816">
              <a:solidFill>
                <a:prstClr val="black"/>
              </a:solidFill>
              <a:latin typeface="Calibri" panose="020F0502020204030204"/>
            </a:endParaRPr>
          </a:p>
          <a:p>
            <a:pPr algn="just" defTabSz="207401"/>
            <a:r>
              <a:rPr lang="en-GB" sz="816">
                <a:solidFill>
                  <a:prstClr val="black"/>
                </a:solidFill>
                <a:latin typeface="Calibri" panose="020F0502020204030204"/>
              </a:rPr>
              <a:t>This poster explores the role of the Acute Pain Service in helping to deliver </a:t>
            </a:r>
            <a:r>
              <a:rPr lang="en-GB" sz="816" err="1">
                <a:solidFill>
                  <a:prstClr val="black"/>
                </a:solidFill>
                <a:latin typeface="Calibri" panose="020F0502020204030204"/>
              </a:rPr>
              <a:t>DrEaMing</a:t>
            </a:r>
            <a:r>
              <a:rPr lang="en-GB" sz="816">
                <a:solidFill>
                  <a:prstClr val="black"/>
                </a:solidFill>
                <a:latin typeface="Calibri" panose="020F0502020204030204"/>
              </a:rPr>
              <a:t> protocols in our District General Hospital in Cheshire.</a:t>
            </a:r>
          </a:p>
        </p:txBody>
      </p:sp>
      <p:sp>
        <p:nvSpPr>
          <p:cNvPr id="4" name="TextBox 3">
            <a:extLst>
              <a:ext uri="{FF2B5EF4-FFF2-40B4-BE49-F238E27FC236}">
                <a16:creationId xmlns:a16="http://schemas.microsoft.com/office/drawing/2014/main" id="{94F8A1DA-0F9C-840F-0829-08BC94B06E84}"/>
              </a:ext>
            </a:extLst>
          </p:cNvPr>
          <p:cNvSpPr txBox="1"/>
          <p:nvPr/>
        </p:nvSpPr>
        <p:spPr>
          <a:xfrm>
            <a:off x="208810" y="503560"/>
            <a:ext cx="1208509" cy="287771"/>
          </a:xfrm>
          <a:prstGeom prst="rect">
            <a:avLst/>
          </a:prstGeom>
          <a:noFill/>
        </p:spPr>
        <p:txBody>
          <a:bodyPr wrap="square">
            <a:spAutoFit/>
          </a:bodyPr>
          <a:lstStyle/>
          <a:p>
            <a:pPr defTabSz="207401"/>
            <a:r>
              <a:rPr lang="en-GB" sz="1270" b="1" dirty="0">
                <a:solidFill>
                  <a:srgbClr val="44257D"/>
                </a:solidFill>
                <a:latin typeface="Calibri" panose="020F0502020204030204"/>
              </a:rPr>
              <a:t>Introduction</a:t>
            </a:r>
            <a:endParaRPr lang="en-GB" sz="1270" b="1" dirty="0">
              <a:solidFill>
                <a:prstClr val="black"/>
              </a:solidFill>
              <a:latin typeface="Calibri" panose="020F0502020204030204"/>
            </a:endParaRPr>
          </a:p>
        </p:txBody>
      </p:sp>
      <p:grpSp>
        <p:nvGrpSpPr>
          <p:cNvPr id="6" name="Group 5">
            <a:extLst>
              <a:ext uri="{FF2B5EF4-FFF2-40B4-BE49-F238E27FC236}">
                <a16:creationId xmlns:a16="http://schemas.microsoft.com/office/drawing/2014/main" id="{0CFC42C8-6E74-BFE0-53BF-09D7566444E1}"/>
              </a:ext>
            </a:extLst>
          </p:cNvPr>
          <p:cNvGrpSpPr/>
          <p:nvPr/>
        </p:nvGrpSpPr>
        <p:grpSpPr>
          <a:xfrm>
            <a:off x="3691678" y="501416"/>
            <a:ext cx="5783392" cy="5044722"/>
            <a:chOff x="683620" y="3753191"/>
            <a:chExt cx="3938200" cy="2701155"/>
          </a:xfrm>
        </p:grpSpPr>
        <p:sp>
          <p:nvSpPr>
            <p:cNvPr id="7" name="Rectangle 6">
              <a:extLst>
                <a:ext uri="{FF2B5EF4-FFF2-40B4-BE49-F238E27FC236}">
                  <a16:creationId xmlns:a16="http://schemas.microsoft.com/office/drawing/2014/main" id="{2BE3D048-E08E-D133-2186-E4F51BD5B909}"/>
                </a:ext>
              </a:extLst>
            </p:cNvPr>
            <p:cNvSpPr/>
            <p:nvPr/>
          </p:nvSpPr>
          <p:spPr>
            <a:xfrm>
              <a:off x="683620" y="3753191"/>
              <a:ext cx="3938200" cy="2701155"/>
            </a:xfrm>
            <a:prstGeom prst="rect">
              <a:avLst/>
            </a:prstGeom>
            <a:noFill/>
            <a:ln w="38100">
              <a:solidFill>
                <a:srgbClr val="E4221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207401"/>
              <a:endParaRPr lang="en-GB" sz="635">
                <a:solidFill>
                  <a:prstClr val="black">
                    <a:lumMod val="85000"/>
                    <a:lumOff val="15000"/>
                  </a:prstClr>
                </a:solidFill>
                <a:latin typeface="Roboto" panose="02000000000000000000" pitchFamily="2" charset="0"/>
              </a:endParaRPr>
            </a:p>
            <a:p>
              <a:pPr defTabSz="207401"/>
              <a:r>
                <a:rPr lang="en-GB" sz="635">
                  <a:solidFill>
                    <a:prstClr val="black">
                      <a:lumMod val="85000"/>
                      <a:lumOff val="15000"/>
                    </a:prstClr>
                  </a:solidFill>
                  <a:latin typeface="Roboto" panose="02000000000000000000" pitchFamily="2" charset="0"/>
                  <a:ea typeface="Times New Roman" panose="02020603050405020304" pitchFamily="18" charset="0"/>
                </a:rPr>
                <a:t>     </a:t>
              </a:r>
              <a:endParaRPr lang="en-GB" sz="635">
                <a:solidFill>
                  <a:prstClr val="black">
                    <a:lumMod val="85000"/>
                    <a:lumOff val="15000"/>
                  </a:prstClr>
                </a:solidFill>
                <a:latin typeface="Roboto" panose="02000000000000000000" pitchFamily="2" charset="0"/>
              </a:endParaRPr>
            </a:p>
          </p:txBody>
        </p:sp>
        <p:sp>
          <p:nvSpPr>
            <p:cNvPr id="8" name="TextBox 7">
              <a:extLst>
                <a:ext uri="{FF2B5EF4-FFF2-40B4-BE49-F238E27FC236}">
                  <a16:creationId xmlns:a16="http://schemas.microsoft.com/office/drawing/2014/main" id="{D5B5B2C3-5387-7423-582C-9350ACECB3E6}"/>
                </a:ext>
              </a:extLst>
            </p:cNvPr>
            <p:cNvSpPr txBox="1"/>
            <p:nvPr/>
          </p:nvSpPr>
          <p:spPr>
            <a:xfrm>
              <a:off x="696284" y="3754300"/>
              <a:ext cx="3834784" cy="154085"/>
            </a:xfrm>
            <a:prstGeom prst="rect">
              <a:avLst/>
            </a:prstGeom>
            <a:noFill/>
          </p:spPr>
          <p:txBody>
            <a:bodyPr wrap="square">
              <a:spAutoFit/>
            </a:bodyPr>
            <a:lstStyle/>
            <a:p>
              <a:pPr defTabSz="207401"/>
              <a:r>
                <a:rPr lang="en-GB" sz="1270" b="1">
                  <a:solidFill>
                    <a:srgbClr val="E42313"/>
                  </a:solidFill>
                  <a:latin typeface="Calibri" panose="020F0502020204030204"/>
                </a:rPr>
                <a:t>Methods</a:t>
              </a:r>
              <a:r>
                <a:rPr lang="en-GB" sz="816" b="1">
                  <a:solidFill>
                    <a:srgbClr val="E42313"/>
                  </a:solidFill>
                  <a:latin typeface="Calibri" panose="020F0502020204030204"/>
                </a:rPr>
                <a:t> </a:t>
              </a:r>
              <a:endParaRPr lang="en-GB" sz="816" b="1">
                <a:solidFill>
                  <a:prstClr val="black"/>
                </a:solidFill>
                <a:latin typeface="Calibri" panose="020F0502020204030204"/>
              </a:endParaRPr>
            </a:p>
          </p:txBody>
        </p:sp>
      </p:grpSp>
      <p:sp>
        <p:nvSpPr>
          <p:cNvPr id="21" name="TextBox 20">
            <a:extLst>
              <a:ext uri="{FF2B5EF4-FFF2-40B4-BE49-F238E27FC236}">
                <a16:creationId xmlns:a16="http://schemas.microsoft.com/office/drawing/2014/main" id="{6583D5F7-A3D6-5F68-7423-91556CF80019}"/>
              </a:ext>
            </a:extLst>
          </p:cNvPr>
          <p:cNvSpPr txBox="1"/>
          <p:nvPr/>
        </p:nvSpPr>
        <p:spPr>
          <a:xfrm>
            <a:off x="178554" y="5646228"/>
            <a:ext cx="2442646" cy="747202"/>
          </a:xfrm>
          <a:prstGeom prst="rect">
            <a:avLst/>
          </a:prstGeom>
          <a:noFill/>
          <a:ln w="38100">
            <a:solidFill>
              <a:srgbClr val="7030A0"/>
            </a:solidFill>
          </a:ln>
        </p:spPr>
        <p:txBody>
          <a:bodyPr wrap="square" lIns="41476" tIns="20738" rIns="41476" bIns="20738" rtlCol="0" anchor="t">
            <a:spAutoFit/>
          </a:bodyPr>
          <a:lstStyle/>
          <a:p>
            <a:pPr defTabSz="207401"/>
            <a:r>
              <a:rPr lang="en-GB" sz="1089" b="1">
                <a:solidFill>
                  <a:srgbClr val="7030A0"/>
                </a:solidFill>
                <a:latin typeface="Calibri" panose="020F0502020204030204"/>
              </a:rPr>
              <a:t>References </a:t>
            </a:r>
          </a:p>
          <a:p>
            <a:pPr defTabSz="207401"/>
            <a:r>
              <a:rPr lang="en-GB" sz="499" kern="100">
                <a:solidFill>
                  <a:prstClr val="black"/>
                </a:solidFill>
                <a:latin typeface="Calibri"/>
                <a:ea typeface="Calibri" panose="020F0502020204030204" pitchFamily="34" charset="0"/>
                <a:cs typeface="Times New Roman"/>
              </a:rPr>
              <a:t>Oliver et al. (2022) </a:t>
            </a:r>
            <a:r>
              <a:rPr lang="en-GB" sz="499" i="1" kern="100">
                <a:solidFill>
                  <a:prstClr val="black"/>
                </a:solidFill>
                <a:latin typeface="Calibri"/>
                <a:ea typeface="Calibri" panose="020F0502020204030204" pitchFamily="34" charset="0"/>
                <a:cs typeface="Times New Roman"/>
              </a:rPr>
              <a:t>Delivery of drinking, eating and mobilising (</a:t>
            </a:r>
            <a:r>
              <a:rPr lang="en-GB" sz="499" i="1" kern="100" err="1">
                <a:solidFill>
                  <a:prstClr val="black"/>
                </a:solidFill>
                <a:latin typeface="Calibri"/>
                <a:ea typeface="Calibri" panose="020F0502020204030204" pitchFamily="34" charset="0"/>
                <a:cs typeface="Times New Roman"/>
              </a:rPr>
              <a:t>DrEaMing</a:t>
            </a:r>
            <a:r>
              <a:rPr lang="en-GB" sz="499" i="1" kern="100">
                <a:solidFill>
                  <a:prstClr val="black"/>
                </a:solidFill>
                <a:latin typeface="Calibri"/>
                <a:ea typeface="Calibri" panose="020F0502020204030204" pitchFamily="34" charset="0"/>
                <a:cs typeface="Times New Roman"/>
              </a:rPr>
              <a:t>) and its association with length of hospital stay after major noncardiac surgery: observational cohort study</a:t>
            </a:r>
            <a:r>
              <a:rPr lang="en-GB" sz="499" kern="100">
                <a:solidFill>
                  <a:prstClr val="black"/>
                </a:solidFill>
                <a:latin typeface="Calibri"/>
                <a:ea typeface="Calibri" panose="020F0502020204030204" pitchFamily="34" charset="0"/>
                <a:cs typeface="Times New Roman"/>
              </a:rPr>
              <a:t> BMJ 129(1) 114-126</a:t>
            </a:r>
            <a:endParaRPr lang="en-GB" sz="499" kern="100">
              <a:solidFill>
                <a:prstClr val="black"/>
              </a:solidFill>
              <a:latin typeface="Calibri"/>
              <a:cs typeface="Times New Roman"/>
            </a:endParaRPr>
          </a:p>
          <a:p>
            <a:pPr defTabSz="207401"/>
            <a:endParaRPr lang="en-GB" sz="499" kern="100">
              <a:solidFill>
                <a:prstClr val="black"/>
              </a:solidFill>
              <a:latin typeface="Calibri"/>
              <a:cs typeface="Times New Roman"/>
            </a:endParaRPr>
          </a:p>
          <a:p>
            <a:pPr defTabSz="207401"/>
            <a:r>
              <a:rPr lang="en-GB" sz="499">
                <a:solidFill>
                  <a:prstClr val="black"/>
                </a:solidFill>
                <a:latin typeface="Calibri" panose="020F0502020204030204"/>
                <a:cs typeface="Arial"/>
              </a:rPr>
              <a:t>Surgery and Opioids: Best Practice Guidelines 2021. Faculty of Pain Medicine, of the Royal College of Anaesthetists. 2021</a:t>
            </a:r>
            <a:r>
              <a:rPr lang="en-GB" sz="499">
                <a:solidFill>
                  <a:prstClr val="black"/>
                </a:solidFill>
                <a:latin typeface="Calibri" panose="020F0502020204030204"/>
                <a:cs typeface="Arial"/>
                <a:hlinkClick r:id="rId3">
                  <a:extLst>
                    <a:ext uri="{A12FA001-AC4F-418D-AE19-62706E023703}">
                      <ahyp:hlinkClr xmlns:ahyp="http://schemas.microsoft.com/office/drawing/2018/hyperlinkcolor" val="tx"/>
                    </a:ext>
                  </a:extLst>
                </a:hlinkClick>
              </a:rPr>
              <a:t> https://fpm.ac.uk/sites/fpm/files/documents/2021-03/surgery-and-opioids-2021_2.pdf</a:t>
            </a:r>
            <a:r>
              <a:rPr lang="en-GB" sz="499">
                <a:solidFill>
                  <a:prstClr val="black"/>
                </a:solidFill>
                <a:latin typeface="Calibri" panose="020F0502020204030204"/>
                <a:cs typeface="Arial"/>
              </a:rPr>
              <a:t> (accessed Aug 2022).</a:t>
            </a:r>
            <a:r>
              <a:rPr lang="en-GB" sz="499">
                <a:solidFill>
                  <a:prstClr val="black"/>
                </a:solidFill>
                <a:latin typeface="Calibri" panose="020F0502020204030204"/>
              </a:rPr>
              <a:t> </a:t>
            </a:r>
            <a:endParaRPr lang="en-GB" sz="499">
              <a:solidFill>
                <a:prstClr val="black"/>
              </a:solidFill>
              <a:latin typeface="Calibri" panose="020F0502020204030204"/>
              <a:cs typeface="Calibri"/>
            </a:endParaRPr>
          </a:p>
        </p:txBody>
      </p:sp>
      <p:sp>
        <p:nvSpPr>
          <p:cNvPr id="22" name="Rectangle 21">
            <a:extLst>
              <a:ext uri="{FF2B5EF4-FFF2-40B4-BE49-F238E27FC236}">
                <a16:creationId xmlns:a16="http://schemas.microsoft.com/office/drawing/2014/main" id="{2D441BEC-D5E8-38EC-A6EE-5C2648E7702A}"/>
              </a:ext>
            </a:extLst>
          </p:cNvPr>
          <p:cNvSpPr/>
          <p:nvPr/>
        </p:nvSpPr>
        <p:spPr>
          <a:xfrm>
            <a:off x="183799" y="2556268"/>
            <a:ext cx="3406157" cy="3003109"/>
          </a:xfrm>
          <a:prstGeom prst="rect">
            <a:avLst/>
          </a:prstGeom>
          <a:noFill/>
          <a:ln w="38100">
            <a:solidFill>
              <a:srgbClr val="F39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207401"/>
            <a:endParaRPr lang="en-GB" sz="635">
              <a:solidFill>
                <a:prstClr val="black">
                  <a:lumMod val="85000"/>
                  <a:lumOff val="15000"/>
                </a:prstClr>
              </a:solidFill>
              <a:latin typeface="Roboto" panose="02000000000000000000" pitchFamily="2" charset="0"/>
            </a:endParaRPr>
          </a:p>
          <a:p>
            <a:pPr defTabSz="207401"/>
            <a:endParaRPr lang="en-GB" sz="635">
              <a:solidFill>
                <a:prstClr val="black">
                  <a:lumMod val="85000"/>
                  <a:lumOff val="15000"/>
                </a:prstClr>
              </a:solidFill>
              <a:latin typeface="Roboto" panose="02000000000000000000" pitchFamily="2" charset="0"/>
            </a:endParaRPr>
          </a:p>
          <a:p>
            <a:pPr defTabSz="207401"/>
            <a:r>
              <a:rPr lang="en-GB" sz="635">
                <a:solidFill>
                  <a:srgbClr val="000000"/>
                </a:solidFill>
                <a:latin typeface="Times New Roman" panose="02020603050405020304" pitchFamily="18" charset="0"/>
              </a:rPr>
              <a:t> </a:t>
            </a:r>
            <a:endParaRPr lang="en-GB" sz="635">
              <a:solidFill>
                <a:prstClr val="black">
                  <a:lumMod val="85000"/>
                  <a:lumOff val="15000"/>
                </a:prstClr>
              </a:solidFill>
              <a:latin typeface="Roboto" panose="02000000000000000000" pitchFamily="2" charset="0"/>
            </a:endParaRPr>
          </a:p>
        </p:txBody>
      </p:sp>
      <p:sp>
        <p:nvSpPr>
          <p:cNvPr id="30" name="Rectangle 29">
            <a:extLst>
              <a:ext uri="{FF2B5EF4-FFF2-40B4-BE49-F238E27FC236}">
                <a16:creationId xmlns:a16="http://schemas.microsoft.com/office/drawing/2014/main" id="{D2BB505C-5C62-6F93-4431-F6375BF62940}"/>
              </a:ext>
            </a:extLst>
          </p:cNvPr>
          <p:cNvSpPr/>
          <p:nvPr/>
        </p:nvSpPr>
        <p:spPr>
          <a:xfrm>
            <a:off x="2664479" y="5650133"/>
            <a:ext cx="1922267" cy="772379"/>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1476" tIns="20738" rIns="41476" bIns="20738" rtlCol="0" anchor="t"/>
          <a:lstStyle/>
          <a:p>
            <a:pPr defTabSz="207401"/>
            <a:r>
              <a:rPr lang="en-GB" sz="1089" b="1">
                <a:solidFill>
                  <a:srgbClr val="4472C4">
                    <a:lumMod val="75000"/>
                  </a:srgbClr>
                </a:solidFill>
                <a:latin typeface="Calibri" panose="020F0502020204030204"/>
              </a:rPr>
              <a:t>Acknowledgements</a:t>
            </a:r>
            <a:endParaRPr lang="en-GB" sz="1089">
              <a:solidFill>
                <a:srgbClr val="4472C4">
                  <a:lumMod val="75000"/>
                </a:srgbClr>
              </a:solidFill>
              <a:latin typeface="Calibri" panose="020F0502020204030204"/>
            </a:endParaRPr>
          </a:p>
          <a:p>
            <a:pPr algn="just" defTabSz="207401"/>
            <a:r>
              <a:rPr lang="en-GB" sz="612">
                <a:solidFill>
                  <a:prstClr val="black"/>
                </a:solidFill>
                <a:latin typeface="Calibri" panose="020F0502020204030204"/>
              </a:rPr>
              <a:t>The biggest thanks goes to Sarah Carson, Colorectal ERAS lead nurse at MCHT,  these projects, have been supported and driven by Sarah. Involving huge amounts of time, effort, education, training and guidance to the nursing team to make the projects a success, as well as bringing the MDT together to focus on ERAS goals.</a:t>
            </a:r>
            <a:endParaRPr lang="en-GB" sz="612">
              <a:solidFill>
                <a:prstClr val="black"/>
              </a:solidFill>
              <a:latin typeface="Calibri" panose="020F0502020204030204"/>
              <a:cs typeface="Calibri"/>
            </a:endParaRPr>
          </a:p>
          <a:p>
            <a:pPr defTabSz="207401"/>
            <a:endParaRPr lang="en-GB" sz="476">
              <a:solidFill>
                <a:prstClr val="black"/>
              </a:solidFill>
              <a:latin typeface="Calibri" panose="020F0502020204030204"/>
            </a:endParaRPr>
          </a:p>
          <a:p>
            <a:pPr defTabSz="207401"/>
            <a:endParaRPr lang="en-GB" sz="476">
              <a:solidFill>
                <a:prstClr val="black"/>
              </a:solidFill>
              <a:latin typeface="Calibri" panose="020F0502020204030204"/>
              <a:ea typeface="Calibri" panose="020F0502020204030204" pitchFamily="34" charset="0"/>
              <a:cs typeface="Times New Roman" panose="02020603050405020304" pitchFamily="18" charset="0"/>
            </a:endParaRPr>
          </a:p>
          <a:p>
            <a:pPr defTabSz="207401"/>
            <a:r>
              <a:rPr lang="en-GB" sz="476">
                <a:solidFill>
                  <a:prstClr val="black"/>
                </a:solidFill>
                <a:latin typeface="Calibri" panose="020F0502020204030204"/>
                <a:ea typeface="Calibri" panose="020F0502020204030204" pitchFamily="34" charset="0"/>
                <a:cs typeface="Times New Roman" panose="02020603050405020304" pitchFamily="18" charset="0"/>
              </a:rPr>
              <a:t>		</a:t>
            </a:r>
            <a:endParaRPr lang="en-GB" sz="476">
              <a:solidFill>
                <a:prstClr val="black">
                  <a:lumMod val="85000"/>
                  <a:lumOff val="15000"/>
                </a:prstClr>
              </a:solidFill>
              <a:latin typeface="Calibri" panose="020F0502020204030204"/>
            </a:endParaRPr>
          </a:p>
          <a:p>
            <a:pPr defTabSz="207401"/>
            <a:endParaRPr lang="en-GB" sz="635">
              <a:solidFill>
                <a:prstClr val="black">
                  <a:lumMod val="85000"/>
                  <a:lumOff val="15000"/>
                </a:prstClr>
              </a:solidFill>
              <a:latin typeface="Roboto" panose="02000000000000000000" pitchFamily="2" charset="0"/>
            </a:endParaRPr>
          </a:p>
          <a:p>
            <a:pPr algn="ctr" defTabSz="207401"/>
            <a:r>
              <a:rPr lang="en-GB" sz="816">
                <a:solidFill>
                  <a:prstClr val="white"/>
                </a:solidFill>
                <a:latin typeface="Calibri" panose="020F0502020204030204"/>
              </a:rPr>
              <a:t>C</a:t>
            </a:r>
          </a:p>
        </p:txBody>
      </p:sp>
      <p:sp>
        <p:nvSpPr>
          <p:cNvPr id="31" name="TextBox 30">
            <a:extLst>
              <a:ext uri="{FF2B5EF4-FFF2-40B4-BE49-F238E27FC236}">
                <a16:creationId xmlns:a16="http://schemas.microsoft.com/office/drawing/2014/main" id="{1272E1B9-9026-1904-7296-F45D87B3860A}"/>
              </a:ext>
            </a:extLst>
          </p:cNvPr>
          <p:cNvSpPr txBox="1"/>
          <p:nvPr/>
        </p:nvSpPr>
        <p:spPr>
          <a:xfrm>
            <a:off x="179008" y="85439"/>
            <a:ext cx="8045071" cy="293168"/>
          </a:xfrm>
          <a:prstGeom prst="rect">
            <a:avLst/>
          </a:prstGeom>
          <a:noFill/>
          <a:ln w="38100">
            <a:solidFill>
              <a:srgbClr val="00B0F0"/>
            </a:solidFill>
          </a:ln>
        </p:spPr>
        <p:txBody>
          <a:bodyPr wrap="square" lIns="41476" tIns="20738" rIns="41476" bIns="20738" rtlCol="0" anchor="t">
            <a:spAutoFit/>
          </a:bodyPr>
          <a:lstStyle/>
          <a:p>
            <a:pPr defTabSz="207401"/>
            <a:r>
              <a:rPr lang="en-GB" sz="1633" b="1">
                <a:solidFill>
                  <a:prstClr val="black"/>
                </a:solidFill>
                <a:latin typeface="Calibri" panose="020F0502020204030204"/>
              </a:rPr>
              <a:t>Helping to make </a:t>
            </a:r>
            <a:r>
              <a:rPr lang="en-GB" sz="1633" b="1" err="1">
                <a:solidFill>
                  <a:prstClr val="black"/>
                </a:solidFill>
                <a:latin typeface="Calibri" panose="020F0502020204030204"/>
              </a:rPr>
              <a:t>DrEaMs</a:t>
            </a:r>
            <a:r>
              <a:rPr lang="en-GB" sz="1633" b="1">
                <a:solidFill>
                  <a:prstClr val="black"/>
                </a:solidFill>
                <a:latin typeface="Calibri" panose="020F0502020204030204"/>
              </a:rPr>
              <a:t> a reality; the role of the Acute Pain Service in achieving ERAS goals</a:t>
            </a:r>
            <a:endParaRPr lang="en-GB" sz="1633" b="1">
              <a:solidFill>
                <a:prstClr val="black"/>
              </a:solidFill>
              <a:latin typeface="Calibri" panose="020F0502020204030204"/>
              <a:cs typeface="Calibri"/>
            </a:endParaRPr>
          </a:p>
        </p:txBody>
      </p:sp>
      <p:sp>
        <p:nvSpPr>
          <p:cNvPr id="37" name="TextBox 36">
            <a:extLst>
              <a:ext uri="{FF2B5EF4-FFF2-40B4-BE49-F238E27FC236}">
                <a16:creationId xmlns:a16="http://schemas.microsoft.com/office/drawing/2014/main" id="{675D282B-212F-539D-74AC-D89ED30A08EA}"/>
              </a:ext>
            </a:extLst>
          </p:cNvPr>
          <p:cNvSpPr txBox="1"/>
          <p:nvPr/>
        </p:nvSpPr>
        <p:spPr>
          <a:xfrm>
            <a:off x="3698713" y="589227"/>
            <a:ext cx="5703769" cy="1046259"/>
          </a:xfrm>
          <a:prstGeom prst="rect">
            <a:avLst/>
          </a:prstGeom>
          <a:noFill/>
        </p:spPr>
        <p:txBody>
          <a:bodyPr wrap="square" lIns="41476" tIns="20738" rIns="41476" bIns="20738" anchor="t">
            <a:spAutoFit/>
          </a:bodyPr>
          <a:lstStyle/>
          <a:p>
            <a:pPr algn="just" defTabSz="207401"/>
            <a:endParaRPr lang="en-GB" sz="816">
              <a:solidFill>
                <a:prstClr val="black"/>
              </a:solidFill>
              <a:latin typeface="Calibri" panose="020F0502020204030204"/>
            </a:endParaRPr>
          </a:p>
          <a:p>
            <a:pPr algn="just" defTabSz="207401"/>
            <a:r>
              <a:rPr lang="en-GB" sz="816">
                <a:solidFill>
                  <a:prstClr val="black"/>
                </a:solidFill>
                <a:latin typeface="Calibri" panose="020F0502020204030204"/>
              </a:rPr>
              <a:t>Our Enhanced Recovery After Surgery (ERAS) Steering group, was established in 2018. It is lead by Sara Carson, McMillan Colorectal Enhanced Recovery Nurse. The Acute Pain Service are part of this multiprofessional team which meets regularly. During this time we have implemented several processes to improve outcomes, including </a:t>
            </a:r>
            <a:r>
              <a:rPr lang="en-GB" sz="816" err="1">
                <a:solidFill>
                  <a:prstClr val="black"/>
                </a:solidFill>
                <a:latin typeface="Calibri" panose="020F0502020204030204"/>
              </a:rPr>
              <a:t>DrEaMing</a:t>
            </a:r>
            <a:r>
              <a:rPr lang="en-GB" sz="816">
                <a:solidFill>
                  <a:prstClr val="black"/>
                </a:solidFill>
                <a:latin typeface="Calibri" panose="020F0502020204030204"/>
              </a:rPr>
              <a:t> aims and compliance with ERAS. Retrospective data was used to look at the impact of three main projects in three PDSA cycles. Our main cycles (First and Second) looked at nutrition, mobilisation, PONV and LOS. A parallel quality improvement project (Interim PDSA) looked at a subgroup of patients who were suitable for rectus sheath catheters. There was significant crossover between the cohorts so we amalgamated the results to give a full picture of the factors contributing to the final PDSA outcomes.</a:t>
            </a:r>
            <a:endParaRPr lang="en-GB" sz="816">
              <a:solidFill>
                <a:prstClr val="black"/>
              </a:solidFill>
              <a:latin typeface="Calibri" panose="020F0502020204030204"/>
              <a:cs typeface="Calibri"/>
            </a:endParaRPr>
          </a:p>
        </p:txBody>
      </p:sp>
      <p:pic>
        <p:nvPicPr>
          <p:cNvPr id="1026" name="Picture 2">
            <a:extLst>
              <a:ext uri="{FF2B5EF4-FFF2-40B4-BE49-F238E27FC236}">
                <a16:creationId xmlns:a16="http://schemas.microsoft.com/office/drawing/2014/main" id="{D63AA2F2-8E27-6849-284D-9470832E6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0208" y="4246130"/>
            <a:ext cx="1214385" cy="120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a:extLst>
              <a:ext uri="{FF2B5EF4-FFF2-40B4-BE49-F238E27FC236}">
                <a16:creationId xmlns:a16="http://schemas.microsoft.com/office/drawing/2014/main" id="{1A97A412-C525-7FC2-3B13-047FDADBD295}"/>
              </a:ext>
            </a:extLst>
          </p:cNvPr>
          <p:cNvSpPr txBox="1"/>
          <p:nvPr/>
        </p:nvSpPr>
        <p:spPr>
          <a:xfrm>
            <a:off x="3720846" y="4370314"/>
            <a:ext cx="4341447" cy="1171806"/>
          </a:xfrm>
          <a:prstGeom prst="rect">
            <a:avLst/>
          </a:prstGeom>
          <a:noFill/>
        </p:spPr>
        <p:txBody>
          <a:bodyPr wrap="square" lIns="41476" tIns="20738" rIns="41476" bIns="20738" rtlCol="0" anchor="t">
            <a:spAutoFit/>
          </a:bodyPr>
          <a:lstStyle/>
          <a:p>
            <a:pPr algn="just" defTabSz="207401"/>
            <a:r>
              <a:rPr lang="en-GB" sz="816" b="1" u="sng" dirty="0">
                <a:solidFill>
                  <a:prstClr val="black"/>
                </a:solidFill>
                <a:latin typeface="Calibri" panose="020F0502020204030204"/>
              </a:rPr>
              <a:t>Second PDSA Cycle; Procurement of new PCA Machines to facilitate early mobilisation</a:t>
            </a:r>
          </a:p>
          <a:p>
            <a:pPr algn="just" defTabSz="207401"/>
            <a:r>
              <a:rPr lang="en-GB" sz="816" dirty="0">
                <a:solidFill>
                  <a:srgbClr val="FF0000"/>
                </a:solidFill>
                <a:latin typeface="Calibri" panose="020F0502020204030204"/>
              </a:rPr>
              <a:t>Plan: </a:t>
            </a:r>
            <a:r>
              <a:rPr lang="en-GB" sz="816" dirty="0">
                <a:solidFill>
                  <a:prstClr val="black"/>
                </a:solidFill>
                <a:latin typeface="Calibri" panose="020F0502020204030204"/>
              </a:rPr>
              <a:t>Alaris PCA Machines no longer supported for use, replaced by lighter, smaller PCA Machines to facilitate early mobilisation.</a:t>
            </a:r>
            <a:endParaRPr lang="en-GB" sz="816" dirty="0">
              <a:solidFill>
                <a:prstClr val="black"/>
              </a:solidFill>
              <a:latin typeface="Calibri" panose="020F0502020204030204"/>
              <a:cs typeface="Calibri"/>
            </a:endParaRPr>
          </a:p>
          <a:p>
            <a:pPr algn="just" defTabSz="207401"/>
            <a:r>
              <a:rPr lang="en-GB" sz="816" dirty="0">
                <a:solidFill>
                  <a:srgbClr val="FF0000"/>
                </a:solidFill>
                <a:latin typeface="Calibri" panose="020F0502020204030204"/>
              </a:rPr>
              <a:t>Do: </a:t>
            </a:r>
            <a:r>
              <a:rPr lang="en-GB" sz="816" dirty="0">
                <a:solidFill>
                  <a:prstClr val="black"/>
                </a:solidFill>
                <a:latin typeface="Calibri" panose="020F0502020204030204"/>
              </a:rPr>
              <a:t>Trial appropriate PCA devices, Micrel Ultima XS pumps selected, staff training, changes to policy and guidelines for use and prescription and monitoring charts.</a:t>
            </a:r>
          </a:p>
          <a:p>
            <a:pPr algn="just" defTabSz="207401"/>
            <a:r>
              <a:rPr lang="en-GB" sz="816" dirty="0">
                <a:solidFill>
                  <a:srgbClr val="FF0000"/>
                </a:solidFill>
                <a:latin typeface="Calibri" panose="020F0502020204030204"/>
              </a:rPr>
              <a:t>Study: </a:t>
            </a:r>
            <a:r>
              <a:rPr lang="en-GB" sz="816" dirty="0">
                <a:solidFill>
                  <a:prstClr val="black"/>
                </a:solidFill>
                <a:latin typeface="Calibri" panose="020F0502020204030204"/>
              </a:rPr>
              <a:t>Audit outcomes of impact on early mobilising, collect qualitative feedback from nurses, physiotherapist teams and clinicians using devices. Mobilisation increased to 98.1%, control of PONV increased to 100%, length of stay reduced by 1.1 days</a:t>
            </a:r>
          </a:p>
          <a:p>
            <a:pPr algn="just" defTabSz="207401"/>
            <a:r>
              <a:rPr lang="en-GB" sz="816" dirty="0">
                <a:solidFill>
                  <a:srgbClr val="FF0000"/>
                </a:solidFill>
                <a:latin typeface="Calibri" panose="020F0502020204030204"/>
              </a:rPr>
              <a:t>Act: </a:t>
            </a:r>
            <a:r>
              <a:rPr lang="en-GB" sz="816" dirty="0">
                <a:solidFill>
                  <a:prstClr val="black"/>
                </a:solidFill>
                <a:latin typeface="Calibri" panose="020F0502020204030204"/>
              </a:rPr>
              <a:t>Continue to use Micrel devices, ongoing education and support from staff.</a:t>
            </a:r>
          </a:p>
        </p:txBody>
      </p:sp>
      <p:pic>
        <p:nvPicPr>
          <p:cNvPr id="42" name="Picture 2" descr="Image preview">
            <a:extLst>
              <a:ext uri="{FF2B5EF4-FFF2-40B4-BE49-F238E27FC236}">
                <a16:creationId xmlns:a16="http://schemas.microsoft.com/office/drawing/2014/main" id="{CFFA1517-FC3B-3B60-7786-BAAB750D3B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46" b="43361"/>
          <a:stretch/>
        </p:blipFill>
        <p:spPr bwMode="auto">
          <a:xfrm>
            <a:off x="8185774" y="3087758"/>
            <a:ext cx="1219431" cy="101534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2C38AA76-C51E-7A75-CF0E-B93C9C1A301E}"/>
              </a:ext>
            </a:extLst>
          </p:cNvPr>
          <p:cNvSpPr txBox="1"/>
          <p:nvPr/>
        </p:nvSpPr>
        <p:spPr>
          <a:xfrm>
            <a:off x="4682809" y="5647846"/>
            <a:ext cx="4787362" cy="1088321"/>
          </a:xfrm>
          <a:prstGeom prst="rect">
            <a:avLst/>
          </a:prstGeom>
          <a:ln w="38100"/>
        </p:spPr>
        <p:style>
          <a:lnRef idx="2">
            <a:schemeClr val="accent6"/>
          </a:lnRef>
          <a:fillRef idx="1">
            <a:schemeClr val="lt1"/>
          </a:fillRef>
          <a:effectRef idx="0">
            <a:schemeClr val="accent6"/>
          </a:effectRef>
          <a:fontRef idx="minor">
            <a:schemeClr val="dk1"/>
          </a:fontRef>
        </p:style>
        <p:txBody>
          <a:bodyPr wrap="square" lIns="41476" tIns="20738" rIns="41476" bIns="20738" rtlCol="0" anchor="t">
            <a:spAutoFit/>
          </a:bodyPr>
          <a:lstStyle/>
          <a:p>
            <a:pPr defTabSz="207401"/>
            <a:r>
              <a:rPr lang="en-GB" sz="1089" b="1" dirty="0">
                <a:solidFill>
                  <a:srgbClr val="70AD47"/>
                </a:solidFill>
                <a:latin typeface="Calibri" panose="020F0502020204030204"/>
              </a:rPr>
              <a:t>Conclusion</a:t>
            </a:r>
          </a:p>
          <a:p>
            <a:pPr algn="just" defTabSz="207401"/>
            <a:r>
              <a:rPr lang="en-GB" sz="816" kern="100" dirty="0">
                <a:solidFill>
                  <a:prstClr val="black"/>
                </a:solidFill>
                <a:latin typeface="Calibri"/>
                <a:ea typeface="Calibri" panose="020F0502020204030204" pitchFamily="34" charset="0"/>
                <a:cs typeface="Times New Roman"/>
              </a:rPr>
              <a:t>These PDSA cycles show our contribution to the MDT and that we have made </a:t>
            </a:r>
            <a:r>
              <a:rPr lang="en-GB" sz="816" kern="100" dirty="0" err="1">
                <a:solidFill>
                  <a:prstClr val="black"/>
                </a:solidFill>
                <a:latin typeface="Calibri"/>
                <a:ea typeface="Calibri" panose="020F0502020204030204" pitchFamily="34" charset="0"/>
                <a:cs typeface="Times New Roman"/>
              </a:rPr>
              <a:t>DrEaMing</a:t>
            </a:r>
            <a:r>
              <a:rPr lang="en-GB" sz="816" kern="100" dirty="0">
                <a:solidFill>
                  <a:prstClr val="black"/>
                </a:solidFill>
                <a:latin typeface="Calibri"/>
                <a:ea typeface="Calibri" panose="020F0502020204030204" pitchFamily="34" charset="0"/>
                <a:cs typeface="Times New Roman"/>
              </a:rPr>
              <a:t> a reality. Our methods have proven that our patients are able to </a:t>
            </a:r>
            <a:r>
              <a:rPr lang="en-GB" sz="816" kern="100" dirty="0" err="1">
                <a:solidFill>
                  <a:prstClr val="black"/>
                </a:solidFill>
                <a:latin typeface="Calibri"/>
                <a:ea typeface="Calibri" panose="020F0502020204030204" pitchFamily="34" charset="0"/>
                <a:cs typeface="Times New Roman"/>
              </a:rPr>
              <a:t>DrEaM</a:t>
            </a:r>
            <a:r>
              <a:rPr lang="en-GB" sz="816" kern="100" dirty="0">
                <a:solidFill>
                  <a:prstClr val="black"/>
                </a:solidFill>
                <a:latin typeface="Calibri"/>
                <a:ea typeface="Calibri" panose="020F0502020204030204" pitchFamily="34" charset="0"/>
                <a:cs typeface="Times New Roman"/>
              </a:rPr>
              <a:t> post-surgery, with improved mobilisation, reduced PONV and reduced length of stay. In main </a:t>
            </a:r>
            <a:r>
              <a:rPr lang="en-GB" sz="816" kern="100">
                <a:solidFill>
                  <a:prstClr val="black"/>
                </a:solidFill>
                <a:latin typeface="Calibri"/>
                <a:ea typeface="Calibri" panose="020F0502020204030204" pitchFamily="34" charset="0"/>
                <a:cs typeface="Times New Roman"/>
              </a:rPr>
              <a:t>PDSA cycles, of </a:t>
            </a:r>
            <a:r>
              <a:rPr lang="en-GB" sz="816" kern="100" dirty="0">
                <a:solidFill>
                  <a:prstClr val="black"/>
                </a:solidFill>
                <a:latin typeface="Calibri"/>
                <a:ea typeface="Calibri" panose="020F0502020204030204" pitchFamily="34" charset="0"/>
                <a:cs typeface="Times New Roman"/>
              </a:rPr>
              <a:t>the four outcome measures there has been improvement in three. </a:t>
            </a:r>
            <a:r>
              <a:rPr lang="en-GB" sz="816" kern="100" dirty="0">
                <a:solidFill>
                  <a:prstClr val="black"/>
                </a:solidFill>
                <a:latin typeface="Calibri"/>
                <a:ea typeface="Calibri" panose="020F0502020204030204" pitchFamily="34" charset="0"/>
                <a:cs typeface="Calibri"/>
              </a:rPr>
              <a:t>We have also seen a significant reduction in opioid use in patients with Rectus Sheath Catheters. </a:t>
            </a:r>
          </a:p>
          <a:p>
            <a:pPr algn="just" defTabSz="207401"/>
            <a:r>
              <a:rPr lang="en-GB" sz="816" kern="100" dirty="0">
                <a:solidFill>
                  <a:prstClr val="black"/>
                </a:solidFill>
                <a:latin typeface="Calibri"/>
                <a:ea typeface="Calibri" panose="020F0502020204030204" pitchFamily="34" charset="0"/>
                <a:cs typeface="Times New Roman"/>
              </a:rPr>
              <a:t>The next PDSA cycle aims to look at barriers to early nutrition and how to address this. </a:t>
            </a:r>
            <a:endParaRPr lang="en-GB" sz="816" dirty="0">
              <a:solidFill>
                <a:prstClr val="black"/>
              </a:solidFill>
              <a:latin typeface="Calibri" panose="020F0502020204030204"/>
            </a:endParaRPr>
          </a:p>
          <a:p>
            <a:pPr algn="just" defTabSz="207401"/>
            <a:r>
              <a:rPr lang="en-GB" sz="816" kern="100" dirty="0">
                <a:solidFill>
                  <a:prstClr val="black"/>
                </a:solidFill>
                <a:latin typeface="Calibri"/>
                <a:ea typeface="Calibri" panose="020F0502020204030204" pitchFamily="34" charset="0"/>
                <a:cs typeface="Times New Roman"/>
              </a:rPr>
              <a:t>As the Acute Pain Service at a District General Hospital, we have implemented three different improvement measures, allowing our patients to </a:t>
            </a:r>
            <a:r>
              <a:rPr lang="en-GB" sz="816" kern="100" dirty="0" err="1">
                <a:solidFill>
                  <a:prstClr val="black"/>
                </a:solidFill>
                <a:latin typeface="Calibri"/>
                <a:ea typeface="Calibri" panose="020F0502020204030204" pitchFamily="34" charset="0"/>
                <a:cs typeface="Times New Roman"/>
              </a:rPr>
              <a:t>DrEaM</a:t>
            </a:r>
            <a:r>
              <a:rPr lang="en-GB" sz="816" kern="100" dirty="0">
                <a:solidFill>
                  <a:prstClr val="black"/>
                </a:solidFill>
                <a:latin typeface="Calibri"/>
                <a:ea typeface="Calibri" panose="020F0502020204030204" pitchFamily="34" charset="0"/>
                <a:cs typeface="Times New Roman"/>
              </a:rPr>
              <a:t>!</a:t>
            </a:r>
            <a:endParaRPr lang="en-GB" sz="816" dirty="0">
              <a:solidFill>
                <a:prstClr val="black"/>
              </a:solidFill>
              <a:latin typeface="Calibri" panose="020F0502020204030204"/>
            </a:endParaRPr>
          </a:p>
        </p:txBody>
      </p:sp>
      <p:sp>
        <p:nvSpPr>
          <p:cNvPr id="49" name="TextBox 48">
            <a:extLst>
              <a:ext uri="{FF2B5EF4-FFF2-40B4-BE49-F238E27FC236}">
                <a16:creationId xmlns:a16="http://schemas.microsoft.com/office/drawing/2014/main" id="{E2D66730-23B3-E7BE-BE22-6BE7F00294E0}"/>
              </a:ext>
            </a:extLst>
          </p:cNvPr>
          <p:cNvSpPr txBox="1"/>
          <p:nvPr/>
        </p:nvSpPr>
        <p:spPr>
          <a:xfrm>
            <a:off x="106784" y="6429719"/>
            <a:ext cx="4850257" cy="343427"/>
          </a:xfrm>
          <a:prstGeom prst="rect">
            <a:avLst/>
          </a:prstGeom>
          <a:noFill/>
        </p:spPr>
        <p:txBody>
          <a:bodyPr wrap="square">
            <a:spAutoFit/>
          </a:bodyPr>
          <a:lstStyle/>
          <a:p>
            <a:pPr defTabSz="207401"/>
            <a:r>
              <a:rPr lang="en-GB" sz="816">
                <a:solidFill>
                  <a:prstClr val="black"/>
                </a:solidFill>
                <a:latin typeface="Calibri" panose="020F0502020204030204"/>
              </a:rPr>
              <a:t>Anneka Field: Clinical Lead for Mid Cheshire Hospital Acute Pain Service </a:t>
            </a:r>
            <a:r>
              <a:rPr lang="en-GB" sz="816">
                <a:solidFill>
                  <a:prstClr val="black"/>
                </a:solidFill>
                <a:latin typeface="Calibri" panose="020F0502020204030204"/>
                <a:hlinkClick r:id="rId6"/>
              </a:rPr>
              <a:t>anneka.field@mcht.nhs.uk</a:t>
            </a:r>
            <a:endParaRPr lang="en-GB" sz="816">
              <a:solidFill>
                <a:prstClr val="black"/>
              </a:solidFill>
              <a:latin typeface="Calibri" panose="020F0502020204030204"/>
            </a:endParaRPr>
          </a:p>
          <a:p>
            <a:pPr defTabSz="207401"/>
            <a:r>
              <a:rPr lang="en-GB" sz="816">
                <a:solidFill>
                  <a:prstClr val="black"/>
                </a:solidFill>
                <a:latin typeface="Calibri" panose="020F0502020204030204"/>
              </a:rPr>
              <a:t>Angela Deeley: Consultant Lead for Mid Cheshire Hospital Acute Pain Service </a:t>
            </a:r>
            <a:r>
              <a:rPr lang="en-GB" sz="816">
                <a:solidFill>
                  <a:prstClr val="black"/>
                </a:solidFill>
                <a:latin typeface="Calibri" panose="020F0502020204030204"/>
                <a:hlinkClick r:id="rId7"/>
              </a:rPr>
              <a:t>angela.deeley@mcht.nhs.uk</a:t>
            </a:r>
            <a:r>
              <a:rPr lang="en-GB" sz="816">
                <a:solidFill>
                  <a:prstClr val="black"/>
                </a:solidFill>
                <a:latin typeface="Calibri" panose="020F0502020204030204"/>
              </a:rPr>
              <a:t> </a:t>
            </a:r>
          </a:p>
        </p:txBody>
      </p:sp>
      <p:sp>
        <p:nvSpPr>
          <p:cNvPr id="17" name="TextBox 16">
            <a:extLst>
              <a:ext uri="{FF2B5EF4-FFF2-40B4-BE49-F238E27FC236}">
                <a16:creationId xmlns:a16="http://schemas.microsoft.com/office/drawing/2014/main" id="{8EBE57BE-ED2D-DD61-1F1C-ACEE61F3F718}"/>
              </a:ext>
            </a:extLst>
          </p:cNvPr>
          <p:cNvSpPr txBox="1"/>
          <p:nvPr/>
        </p:nvSpPr>
        <p:spPr>
          <a:xfrm>
            <a:off x="3717791" y="3070102"/>
            <a:ext cx="4292738" cy="1422900"/>
          </a:xfrm>
          <a:prstGeom prst="rect">
            <a:avLst/>
          </a:prstGeom>
          <a:noFill/>
        </p:spPr>
        <p:txBody>
          <a:bodyPr wrap="square" lIns="41476" tIns="20738" rIns="41476" bIns="20738" rtlCol="0" anchor="t">
            <a:spAutoFit/>
          </a:bodyPr>
          <a:lstStyle/>
          <a:p>
            <a:pPr algn="just" defTabSz="207401"/>
            <a:r>
              <a:rPr lang="en-GB" sz="816" b="1" u="sng" dirty="0">
                <a:solidFill>
                  <a:prstClr val="black"/>
                </a:solidFill>
                <a:latin typeface="Calibri" panose="020F0502020204030204"/>
              </a:rPr>
              <a:t>Interim PDSA Cycle; Introduction of Rectus Sheath Catheters</a:t>
            </a:r>
            <a:r>
              <a:rPr lang="en-GB" sz="816" u="sng" dirty="0">
                <a:solidFill>
                  <a:prstClr val="black"/>
                </a:solidFill>
                <a:latin typeface="Calibri" panose="020F0502020204030204"/>
              </a:rPr>
              <a:t> </a:t>
            </a:r>
            <a:r>
              <a:rPr lang="en-GB" sz="816" b="1" u="sng" dirty="0">
                <a:solidFill>
                  <a:prstClr val="black"/>
                </a:solidFill>
                <a:latin typeface="Calibri" panose="020F0502020204030204"/>
              </a:rPr>
              <a:t>to lessen Opioid Burden</a:t>
            </a:r>
            <a:r>
              <a:rPr lang="en-GB" sz="816" u="sng" dirty="0">
                <a:solidFill>
                  <a:prstClr val="black"/>
                </a:solidFill>
                <a:latin typeface="Calibri" panose="020F0502020204030204"/>
              </a:rPr>
              <a:t> </a:t>
            </a:r>
            <a:endParaRPr lang="en-US" sz="816" u="sng" dirty="0">
              <a:solidFill>
                <a:prstClr val="black"/>
              </a:solidFill>
              <a:latin typeface="Calibri" panose="020F0502020204030204"/>
            </a:endParaRPr>
          </a:p>
          <a:p>
            <a:pPr algn="just" defTabSz="207401"/>
            <a:r>
              <a:rPr lang="en-GB" sz="816" dirty="0">
                <a:solidFill>
                  <a:prstClr val="black"/>
                </a:solidFill>
                <a:latin typeface="Calibri" panose="020F0502020204030204"/>
              </a:rPr>
              <a:t>Aiming to reduce nausea and reduce ileus risk.</a:t>
            </a:r>
          </a:p>
          <a:p>
            <a:pPr algn="just" defTabSz="207401"/>
            <a:r>
              <a:rPr lang="en-GB" sz="816" dirty="0">
                <a:solidFill>
                  <a:srgbClr val="FF0000"/>
                </a:solidFill>
                <a:latin typeface="Calibri" panose="020F0502020204030204"/>
              </a:rPr>
              <a:t>Plan: </a:t>
            </a:r>
            <a:r>
              <a:rPr lang="en-GB" sz="816" dirty="0">
                <a:solidFill>
                  <a:prstClr val="black"/>
                </a:solidFill>
                <a:latin typeface="Calibri" panose="020F0502020204030204"/>
              </a:rPr>
              <a:t>Introduce RSC as an analgesic option to open elective and emergency surgical patients </a:t>
            </a:r>
          </a:p>
          <a:p>
            <a:pPr algn="just" defTabSz="207401"/>
            <a:r>
              <a:rPr lang="en-GB" sz="816" dirty="0">
                <a:solidFill>
                  <a:srgbClr val="FF0000"/>
                </a:solidFill>
                <a:latin typeface="Calibri" panose="020F0502020204030204"/>
              </a:rPr>
              <a:t>Do: </a:t>
            </a:r>
            <a:r>
              <a:rPr lang="en-GB" sz="816" dirty="0">
                <a:solidFill>
                  <a:prstClr val="black"/>
                </a:solidFill>
                <a:latin typeface="Calibri" panose="020F0502020204030204"/>
              </a:rPr>
              <a:t>RSC introduced to practice in October 2022</a:t>
            </a:r>
          </a:p>
          <a:p>
            <a:pPr algn="just" defTabSz="207401"/>
            <a:r>
              <a:rPr lang="en-GB" sz="816" dirty="0">
                <a:solidFill>
                  <a:srgbClr val="FF0000"/>
                </a:solidFill>
                <a:latin typeface="Calibri" panose="020F0502020204030204"/>
              </a:rPr>
              <a:t>Study: </a:t>
            </a:r>
            <a:r>
              <a:rPr lang="en-GB" sz="816" dirty="0">
                <a:solidFill>
                  <a:prstClr val="black"/>
                </a:solidFill>
                <a:latin typeface="Calibri" panose="020F0502020204030204"/>
              </a:rPr>
              <a:t>36 Patients received RSC to date with outcomes audited. Post-operative Ileus occurred in one patient (2.8%), opioid use was reduced, with 8.3% of patients not requiring PCAs. PONV was well controlled (97.2%).</a:t>
            </a:r>
            <a:endParaRPr lang="en-GB" sz="816" dirty="0">
              <a:solidFill>
                <a:prstClr val="black"/>
              </a:solidFill>
              <a:latin typeface="Calibri" panose="020F0502020204030204"/>
              <a:cs typeface="Calibri"/>
            </a:endParaRPr>
          </a:p>
          <a:p>
            <a:pPr algn="just" defTabSz="207401"/>
            <a:r>
              <a:rPr lang="en-GB" sz="816" dirty="0">
                <a:solidFill>
                  <a:srgbClr val="FF0000"/>
                </a:solidFill>
                <a:latin typeface="Calibri" panose="020F0502020204030204"/>
              </a:rPr>
              <a:t>Act: </a:t>
            </a:r>
            <a:r>
              <a:rPr lang="en-GB" sz="816" dirty="0">
                <a:solidFill>
                  <a:prstClr val="black"/>
                </a:solidFill>
                <a:latin typeface="Calibri" panose="020F0502020204030204"/>
              </a:rPr>
              <a:t>Impact reviewed, agreed to continue with the change in practice, continue to educate and support staff with RSC devices. Consider extending scope of local anaesthesia catheter use to other surgeries.</a:t>
            </a:r>
            <a:endParaRPr lang="en-GB" sz="816" dirty="0">
              <a:solidFill>
                <a:prstClr val="black"/>
              </a:solidFill>
              <a:latin typeface="Calibri" panose="020F0502020204030204"/>
              <a:cs typeface="Calibri"/>
            </a:endParaRPr>
          </a:p>
          <a:p>
            <a:pPr defTabSz="207401"/>
            <a:endParaRPr lang="en-GB" sz="816"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3931226E-3B90-B842-4938-F1290F85AB69}"/>
              </a:ext>
            </a:extLst>
          </p:cNvPr>
          <p:cNvPicPr>
            <a:picLocks noChangeAspect="1"/>
          </p:cNvPicPr>
          <p:nvPr/>
        </p:nvPicPr>
        <p:blipFill rotWithShape="1">
          <a:blip r:embed="rId8"/>
          <a:srcRect l="31536" t="11180" r="34341" b="6447"/>
          <a:stretch/>
        </p:blipFill>
        <p:spPr>
          <a:xfrm>
            <a:off x="8172819" y="1780044"/>
            <a:ext cx="1230682" cy="1241788"/>
          </a:xfrm>
          <a:prstGeom prst="rect">
            <a:avLst/>
          </a:prstGeom>
        </p:spPr>
      </p:pic>
      <p:graphicFrame>
        <p:nvGraphicFramePr>
          <p:cNvPr id="18" name="Table 17">
            <a:extLst>
              <a:ext uri="{FF2B5EF4-FFF2-40B4-BE49-F238E27FC236}">
                <a16:creationId xmlns:a16="http://schemas.microsoft.com/office/drawing/2014/main" id="{66281978-0484-FC72-E715-E1326A4DCCE4}"/>
              </a:ext>
            </a:extLst>
          </p:cNvPr>
          <p:cNvGraphicFramePr>
            <a:graphicFrameLocks noGrp="1"/>
          </p:cNvGraphicFramePr>
          <p:nvPr/>
        </p:nvGraphicFramePr>
        <p:xfrm>
          <a:off x="3717425" y="1548584"/>
          <a:ext cx="4293481" cy="1479323"/>
        </p:xfrm>
        <a:graphic>
          <a:graphicData uri="http://schemas.openxmlformats.org/drawingml/2006/table">
            <a:tbl>
              <a:tblPr firstRow="1" bandRow="1">
                <a:tableStyleId>{C083E6E3-FA7D-4D7B-A595-EF9225AFEA82}</a:tableStyleId>
              </a:tblPr>
              <a:tblGrid>
                <a:gridCol w="4293481">
                  <a:extLst>
                    <a:ext uri="{9D8B030D-6E8A-4147-A177-3AD203B41FA5}">
                      <a16:colId xmlns:a16="http://schemas.microsoft.com/office/drawing/2014/main" val="3593312849"/>
                    </a:ext>
                  </a:extLst>
                </a:gridCol>
              </a:tblGrid>
              <a:tr h="1479323">
                <a:tc>
                  <a:txBody>
                    <a:bodyPr/>
                    <a:lstStyle/>
                    <a:p>
                      <a:pPr algn="just"/>
                      <a:endParaRPr lang="en-GB" sz="500" u="sng" dirty="0"/>
                    </a:p>
                    <a:p>
                      <a:pPr algn="just"/>
                      <a:r>
                        <a:rPr lang="en-GB" sz="800" b="1" u="sng" dirty="0"/>
                        <a:t>First PDSA Cycle; Introduction of Pre-Printed Prescription Charts </a:t>
                      </a:r>
                    </a:p>
                    <a:p>
                      <a:pPr algn="just"/>
                      <a:r>
                        <a:rPr lang="en-GB" sz="800" b="0" dirty="0"/>
                        <a:t>Aiming to reduce delays administering analgesia/PCA stepdown and other essential and standardised prescriptions. </a:t>
                      </a:r>
                    </a:p>
                    <a:p>
                      <a:pPr algn="just"/>
                      <a:r>
                        <a:rPr lang="en-GB" sz="800" b="0" dirty="0">
                          <a:solidFill>
                            <a:srgbClr val="FF0000"/>
                          </a:solidFill>
                        </a:rPr>
                        <a:t>Plan: </a:t>
                      </a:r>
                      <a:r>
                        <a:rPr lang="en-GB" sz="800" b="0" dirty="0"/>
                        <a:t>Design and agree prescription chart for colorectal surgical patients with key stakeholders; pharmacy, dieticians and surgeons, audit outcomes.</a:t>
                      </a:r>
                    </a:p>
                    <a:p>
                      <a:pPr algn="just"/>
                      <a:r>
                        <a:rPr lang="en-GB" sz="800" b="0" dirty="0">
                          <a:solidFill>
                            <a:srgbClr val="FF0000"/>
                          </a:solidFill>
                        </a:rPr>
                        <a:t>Do: </a:t>
                      </a:r>
                      <a:r>
                        <a:rPr lang="en-GB" sz="800" b="0" dirty="0"/>
                        <a:t>Approval from Surgical, Anaesthetic and Pharmacy governance groups, educate prescribers and nurses on change in practice.</a:t>
                      </a:r>
                    </a:p>
                    <a:p>
                      <a:pPr algn="just"/>
                      <a:r>
                        <a:rPr lang="en-GB" sz="800" b="0" dirty="0">
                          <a:solidFill>
                            <a:srgbClr val="FF0000"/>
                          </a:solidFill>
                        </a:rPr>
                        <a:t>Study:</a:t>
                      </a:r>
                      <a:r>
                        <a:rPr lang="en-GB" sz="800" dirty="0">
                          <a:solidFill>
                            <a:srgbClr val="FF0000"/>
                          </a:solidFill>
                        </a:rPr>
                        <a:t> </a:t>
                      </a:r>
                      <a:r>
                        <a:rPr lang="en-GB" sz="800" b="0" dirty="0"/>
                        <a:t>109 patients LOS and outcomes audited. Significant proportion of patients achieving early nutrition, mobilisation and controlled Post-operative nausea and vomiting (PONV). Length of stay 12.1 days.</a:t>
                      </a:r>
                    </a:p>
                    <a:p>
                      <a:pPr algn="just"/>
                      <a:r>
                        <a:rPr lang="en-GB" sz="800" b="0" dirty="0">
                          <a:solidFill>
                            <a:srgbClr val="FF0000"/>
                          </a:solidFill>
                        </a:rPr>
                        <a:t>Act: </a:t>
                      </a:r>
                      <a:r>
                        <a:rPr lang="en-GB" sz="800" b="0" dirty="0"/>
                        <a:t>Impact reviewed, agreed to continue with the change in practice.</a:t>
                      </a:r>
                    </a:p>
                  </a:txBody>
                  <a:tcPr marL="41476" marR="41476" marT="20738" marB="20738">
                    <a:lnL w="0">
                      <a:noFill/>
                    </a:lnL>
                    <a:lnR w="0">
                      <a:noFill/>
                    </a:lnR>
                    <a:lnT w="0">
                      <a:noFill/>
                    </a:lnT>
                    <a:lnB w="0">
                      <a:noFill/>
                    </a:lnB>
                  </a:tcPr>
                </a:tc>
                <a:extLst>
                  <a:ext uri="{0D108BD9-81ED-4DB2-BD59-A6C34878D82A}">
                    <a16:rowId xmlns:a16="http://schemas.microsoft.com/office/drawing/2014/main" val="888098598"/>
                  </a:ext>
                </a:extLst>
              </a:tr>
            </a:tbl>
          </a:graphicData>
        </a:graphic>
      </p:graphicFrame>
      <p:pic>
        <p:nvPicPr>
          <p:cNvPr id="15" name="Picture 14">
            <a:extLst>
              <a:ext uri="{FF2B5EF4-FFF2-40B4-BE49-F238E27FC236}">
                <a16:creationId xmlns:a16="http://schemas.microsoft.com/office/drawing/2014/main" id="{F748EF87-6E17-FDFE-B245-1DB9A6C2A0F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98701" y="2631892"/>
            <a:ext cx="2074014" cy="1500242"/>
          </a:xfrm>
          <a:prstGeom prst="rect">
            <a:avLst/>
          </a:prstGeom>
        </p:spPr>
      </p:pic>
      <p:pic>
        <p:nvPicPr>
          <p:cNvPr id="20" name="Picture 19">
            <a:extLst>
              <a:ext uri="{FF2B5EF4-FFF2-40B4-BE49-F238E27FC236}">
                <a16:creationId xmlns:a16="http://schemas.microsoft.com/office/drawing/2014/main" id="{B91446EA-E857-F9F4-C90F-7AB8264643E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206751" y="2629384"/>
            <a:ext cx="1303885" cy="1413143"/>
          </a:xfrm>
          <a:prstGeom prst="rect">
            <a:avLst/>
          </a:prstGeom>
        </p:spPr>
      </p:pic>
      <p:sp>
        <p:nvSpPr>
          <p:cNvPr id="23" name="TextBox 22">
            <a:extLst>
              <a:ext uri="{FF2B5EF4-FFF2-40B4-BE49-F238E27FC236}">
                <a16:creationId xmlns:a16="http://schemas.microsoft.com/office/drawing/2014/main" id="{62098B89-96FA-35E0-8A55-D720A047B05F}"/>
              </a:ext>
            </a:extLst>
          </p:cNvPr>
          <p:cNvSpPr txBox="1"/>
          <p:nvPr/>
        </p:nvSpPr>
        <p:spPr>
          <a:xfrm>
            <a:off x="197960" y="4076335"/>
            <a:ext cx="3344108" cy="343427"/>
          </a:xfrm>
          <a:prstGeom prst="rect">
            <a:avLst/>
          </a:prstGeom>
          <a:noFill/>
        </p:spPr>
        <p:txBody>
          <a:bodyPr wrap="square" rtlCol="0">
            <a:spAutoFit/>
          </a:bodyPr>
          <a:lstStyle/>
          <a:p>
            <a:pPr defTabSz="207401"/>
            <a:r>
              <a:rPr lang="en-GB" sz="816">
                <a:solidFill>
                  <a:prstClr val="black"/>
                </a:solidFill>
                <a:latin typeface="Calibri" panose="020F0502020204030204"/>
              </a:rPr>
              <a:t>PDSA Cycles 1 and 2: Comparison of Early Nutrition, Mobilisation, Control of Post-operative Nausea and Vomiting and Length of Stay. </a:t>
            </a:r>
          </a:p>
        </p:txBody>
      </p:sp>
      <p:pic>
        <p:nvPicPr>
          <p:cNvPr id="25" name="Picture 24">
            <a:extLst>
              <a:ext uri="{FF2B5EF4-FFF2-40B4-BE49-F238E27FC236}">
                <a16:creationId xmlns:a16="http://schemas.microsoft.com/office/drawing/2014/main" id="{AAB131A4-B014-1F7F-C9B7-9376CB12CE2F}"/>
              </a:ext>
            </a:extLst>
          </p:cNvPr>
          <p:cNvPicPr>
            <a:picLocks noChangeAspect="1"/>
          </p:cNvPicPr>
          <p:nvPr/>
        </p:nvPicPr>
        <p:blipFill>
          <a:blip r:embed="rId11">
            <a:extLst>
              <a:ext uri="{28A0092B-C50C-407E-A947-70E740481C1C}">
                <a14:useLocalDpi xmlns:a14="http://schemas.microsoft.com/office/drawing/2010/main" val="0"/>
              </a:ext>
            </a:extLst>
          </a:blip>
          <a:srcRect t="3895" b="3895"/>
          <a:stretch/>
        </p:blipFill>
        <p:spPr>
          <a:xfrm>
            <a:off x="208811" y="4372181"/>
            <a:ext cx="1601934" cy="1127870"/>
          </a:xfrm>
          <a:prstGeom prst="rect">
            <a:avLst/>
          </a:prstGeom>
        </p:spPr>
      </p:pic>
      <p:sp>
        <p:nvSpPr>
          <p:cNvPr id="26" name="TextBox 25">
            <a:extLst>
              <a:ext uri="{FF2B5EF4-FFF2-40B4-BE49-F238E27FC236}">
                <a16:creationId xmlns:a16="http://schemas.microsoft.com/office/drawing/2014/main" id="{E3A06327-4646-5802-1B90-879BE4203465}"/>
              </a:ext>
            </a:extLst>
          </p:cNvPr>
          <p:cNvSpPr txBox="1"/>
          <p:nvPr/>
        </p:nvSpPr>
        <p:spPr>
          <a:xfrm>
            <a:off x="1701387" y="4889270"/>
            <a:ext cx="1852117" cy="845616"/>
          </a:xfrm>
          <a:prstGeom prst="rect">
            <a:avLst/>
          </a:prstGeom>
          <a:noFill/>
        </p:spPr>
        <p:txBody>
          <a:bodyPr wrap="square" rtlCol="0">
            <a:spAutoFit/>
          </a:bodyPr>
          <a:lstStyle/>
          <a:p>
            <a:pPr algn="just" defTabSz="207401"/>
            <a:r>
              <a:rPr lang="en-GB" sz="816">
                <a:solidFill>
                  <a:prstClr val="black"/>
                </a:solidFill>
                <a:latin typeface="Calibri" panose="020F0502020204030204"/>
              </a:rPr>
              <a:t>Interim PDSA Cycle: Comparison of total IV Opioid requirements, rate of post-operative Ileus, control of post-operative nausea and vomiting, and percentage of patients not requiring PCA</a:t>
            </a:r>
          </a:p>
        </p:txBody>
      </p:sp>
      <p:graphicFrame>
        <p:nvGraphicFramePr>
          <p:cNvPr id="29" name="Table 28">
            <a:extLst>
              <a:ext uri="{FF2B5EF4-FFF2-40B4-BE49-F238E27FC236}">
                <a16:creationId xmlns:a16="http://schemas.microsoft.com/office/drawing/2014/main" id="{6A61AECC-8320-916C-7C67-BD51E8D97022}"/>
              </a:ext>
            </a:extLst>
          </p:cNvPr>
          <p:cNvGraphicFramePr>
            <a:graphicFrameLocks noGrp="1"/>
          </p:cNvGraphicFramePr>
          <p:nvPr/>
        </p:nvGraphicFramePr>
        <p:xfrm>
          <a:off x="1778160" y="4368750"/>
          <a:ext cx="1740257" cy="519833"/>
        </p:xfrm>
        <a:graphic>
          <a:graphicData uri="http://schemas.openxmlformats.org/drawingml/2006/table">
            <a:tbl>
              <a:tblPr firstRow="1" bandRow="1">
                <a:tableStyleId>{7DF18680-E054-41AD-8BC1-D1AEF772440D}</a:tableStyleId>
              </a:tblPr>
              <a:tblGrid>
                <a:gridCol w="546169">
                  <a:extLst>
                    <a:ext uri="{9D8B030D-6E8A-4147-A177-3AD203B41FA5}">
                      <a16:colId xmlns:a16="http://schemas.microsoft.com/office/drawing/2014/main" val="1555209017"/>
                    </a:ext>
                  </a:extLst>
                </a:gridCol>
                <a:gridCol w="597044">
                  <a:extLst>
                    <a:ext uri="{9D8B030D-6E8A-4147-A177-3AD203B41FA5}">
                      <a16:colId xmlns:a16="http://schemas.microsoft.com/office/drawing/2014/main" val="4124470124"/>
                    </a:ext>
                  </a:extLst>
                </a:gridCol>
                <a:gridCol w="597044">
                  <a:extLst>
                    <a:ext uri="{9D8B030D-6E8A-4147-A177-3AD203B41FA5}">
                      <a16:colId xmlns:a16="http://schemas.microsoft.com/office/drawing/2014/main" val="1321783868"/>
                    </a:ext>
                  </a:extLst>
                </a:gridCol>
              </a:tblGrid>
              <a:tr h="418675">
                <a:tc>
                  <a:txBody>
                    <a:bodyPr/>
                    <a:lstStyle/>
                    <a:p>
                      <a:pPr algn="ctr">
                        <a:lnSpc>
                          <a:spcPct val="107000"/>
                        </a:lnSpc>
                        <a:spcAft>
                          <a:spcPts val="800"/>
                        </a:spcAft>
                      </a:pPr>
                      <a:r>
                        <a:rPr lang="en-GB" sz="600" u="sng" kern="0">
                          <a:effectLst/>
                          <a:latin typeface="Calibri" panose="020F0502020204030204" pitchFamily="34" charset="0"/>
                          <a:ea typeface="Calibri" panose="020F0502020204030204" pitchFamily="34" charset="0"/>
                          <a:cs typeface="Times New Roman" panose="02020603050405020304" pitchFamily="18" charset="0"/>
                        </a:rPr>
                        <a:t>Post-operative Ileus (%)</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1107" marR="31107" marT="0" marB="0"/>
                </a:tc>
                <a:tc>
                  <a:txBody>
                    <a:bodyPr/>
                    <a:lstStyle/>
                    <a:p>
                      <a:pPr algn="ctr">
                        <a:lnSpc>
                          <a:spcPct val="107000"/>
                        </a:lnSpc>
                        <a:spcAft>
                          <a:spcPts val="800"/>
                        </a:spcAft>
                      </a:pPr>
                      <a:r>
                        <a:rPr lang="en-GB" sz="600" u="sng" kern="0">
                          <a:effectLst/>
                        </a:rPr>
                        <a:t>Controlled Post-op Nausea/ Vomiting (%)</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1107" marR="31107" marT="0" marB="0"/>
                </a:tc>
                <a:tc>
                  <a:txBody>
                    <a:bodyPr/>
                    <a:lstStyle/>
                    <a:p>
                      <a:pPr algn="ctr">
                        <a:lnSpc>
                          <a:spcPct val="107000"/>
                        </a:lnSpc>
                        <a:spcAft>
                          <a:spcPts val="800"/>
                        </a:spcAft>
                      </a:pPr>
                      <a:r>
                        <a:rPr lang="en-GB" sz="600" u="sng" kern="0">
                          <a:effectLst/>
                        </a:rPr>
                        <a:t>PCA not required (%)</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1107" marR="31107" marT="0" marB="0"/>
                </a:tc>
                <a:extLst>
                  <a:ext uri="{0D108BD9-81ED-4DB2-BD59-A6C34878D82A}">
                    <a16:rowId xmlns:a16="http://schemas.microsoft.com/office/drawing/2014/main" val="3274295876"/>
                  </a:ext>
                </a:extLst>
              </a:tr>
              <a:tr h="101158">
                <a:tc>
                  <a:txBody>
                    <a:bodyPr/>
                    <a:lstStyle/>
                    <a:p>
                      <a:pPr algn="ctr">
                        <a:lnSpc>
                          <a:spcPct val="107000"/>
                        </a:lnSpc>
                        <a:spcAft>
                          <a:spcPts val="800"/>
                        </a:spcAft>
                      </a:pPr>
                      <a:r>
                        <a:rPr lang="en-GB" sz="600" kern="0">
                          <a:effectLst/>
                          <a:latin typeface="Calibri" panose="020F0502020204030204" pitchFamily="34" charset="0"/>
                          <a:ea typeface="Calibri" panose="020F0502020204030204" pitchFamily="34" charset="0"/>
                          <a:cs typeface="Times New Roman" panose="02020603050405020304" pitchFamily="18" charset="0"/>
                        </a:rPr>
                        <a:t>2.8</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1107" marR="31107" marT="0" marB="0"/>
                </a:tc>
                <a:tc>
                  <a:txBody>
                    <a:bodyPr/>
                    <a:lstStyle/>
                    <a:p>
                      <a:pPr algn="ctr">
                        <a:lnSpc>
                          <a:spcPct val="107000"/>
                        </a:lnSpc>
                        <a:spcAft>
                          <a:spcPts val="800"/>
                        </a:spcAft>
                      </a:pPr>
                      <a:r>
                        <a:rPr lang="en-GB" sz="600" kern="0">
                          <a:effectLst/>
                          <a:latin typeface="Calibri" panose="020F0502020204030204" pitchFamily="34" charset="0"/>
                          <a:ea typeface="Calibri" panose="020F0502020204030204" pitchFamily="34" charset="0"/>
                          <a:cs typeface="Times New Roman" panose="02020603050405020304" pitchFamily="18" charset="0"/>
                        </a:rPr>
                        <a:t>97.2</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1107" marR="31107" marT="0" marB="0"/>
                </a:tc>
                <a:tc>
                  <a:txBody>
                    <a:bodyPr/>
                    <a:lstStyle/>
                    <a:p>
                      <a:pPr algn="ctr">
                        <a:lnSpc>
                          <a:spcPct val="107000"/>
                        </a:lnSpc>
                        <a:spcAft>
                          <a:spcPts val="800"/>
                        </a:spcAft>
                      </a:pPr>
                      <a:r>
                        <a:rPr lang="en-GB" sz="600" kern="0">
                          <a:effectLst/>
                          <a:latin typeface="Calibri" panose="020F0502020204030204" pitchFamily="34" charset="0"/>
                          <a:ea typeface="Calibri" panose="020F0502020204030204" pitchFamily="34" charset="0"/>
                          <a:cs typeface="Times New Roman" panose="02020603050405020304" pitchFamily="18" charset="0"/>
                        </a:rPr>
                        <a:t>8.3</a:t>
                      </a:r>
                      <a:endParaRPr lang="en-GB" sz="600" kern="100">
                        <a:effectLst/>
                        <a:latin typeface="Calibri" panose="020F0502020204030204" pitchFamily="34" charset="0"/>
                        <a:ea typeface="Calibri" panose="020F0502020204030204" pitchFamily="34" charset="0"/>
                        <a:cs typeface="Times New Roman" panose="02020603050405020304" pitchFamily="18" charset="0"/>
                      </a:endParaRPr>
                    </a:p>
                  </a:txBody>
                  <a:tcPr marL="31107" marR="31107" marT="0" marB="0"/>
                </a:tc>
                <a:extLst>
                  <a:ext uri="{0D108BD9-81ED-4DB2-BD59-A6C34878D82A}">
                    <a16:rowId xmlns:a16="http://schemas.microsoft.com/office/drawing/2014/main" val="1437979287"/>
                  </a:ext>
                </a:extLst>
              </a:tr>
            </a:tbl>
          </a:graphicData>
        </a:graphic>
      </p:graphicFrame>
      <p:sp>
        <p:nvSpPr>
          <p:cNvPr id="46" name="Rectangle 45">
            <a:extLst>
              <a:ext uri="{FF2B5EF4-FFF2-40B4-BE49-F238E27FC236}">
                <a16:creationId xmlns:a16="http://schemas.microsoft.com/office/drawing/2014/main" id="{B64AD562-470E-E877-E66A-0EFCF9388BE0}"/>
              </a:ext>
            </a:extLst>
          </p:cNvPr>
          <p:cNvSpPr/>
          <p:nvPr/>
        </p:nvSpPr>
        <p:spPr>
          <a:xfrm>
            <a:off x="250290" y="2582779"/>
            <a:ext cx="824129" cy="19888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defTabSz="207401"/>
            <a:r>
              <a:rPr lang="en-GB" sz="1270" b="1">
                <a:solidFill>
                  <a:srgbClr val="ED7D31"/>
                </a:solidFill>
                <a:latin typeface="Calibri" panose="020F0502020204030204"/>
              </a:rPr>
              <a:t>Results</a:t>
            </a:r>
            <a:endParaRPr lang="en-GB" sz="907" b="1">
              <a:solidFill>
                <a:srgbClr val="ED7D31"/>
              </a:solidFill>
              <a:latin typeface="Calibri" panose="020F0502020204030204"/>
            </a:endParaRPr>
          </a:p>
        </p:txBody>
      </p:sp>
      <p:sp>
        <p:nvSpPr>
          <p:cNvPr id="5" name="Slide Number Placeholder 4">
            <a:extLst>
              <a:ext uri="{FF2B5EF4-FFF2-40B4-BE49-F238E27FC236}">
                <a16:creationId xmlns:a16="http://schemas.microsoft.com/office/drawing/2014/main" id="{D904A11C-3805-EA0F-00A0-323C3620EDA1}"/>
              </a:ext>
            </a:extLst>
          </p:cNvPr>
          <p:cNvSpPr>
            <a:spLocks noGrp="1"/>
          </p:cNvSpPr>
          <p:nvPr>
            <p:ph type="sldNum" sz="quarter" idx="12"/>
          </p:nvPr>
        </p:nvSpPr>
        <p:spPr/>
        <p:txBody>
          <a:bodyPr/>
          <a:lstStyle/>
          <a:p>
            <a:fld id="{74EC5291-0D2A-41D0-B01E-96286B5C1612}" type="slidenum">
              <a:rPr lang="en-GB" smtClean="0"/>
              <a:t>8</a:t>
            </a:fld>
            <a:endParaRPr lang="en-GB"/>
          </a:p>
        </p:txBody>
      </p:sp>
    </p:spTree>
    <p:extLst>
      <p:ext uri="{BB962C8B-B14F-4D97-AF65-F5344CB8AC3E}">
        <p14:creationId xmlns:p14="http://schemas.microsoft.com/office/powerpoint/2010/main" val="4107755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2C9CC4-9EEA-B117-F0B7-23B8218098A7}"/>
              </a:ext>
            </a:extLst>
          </p:cNvPr>
          <p:cNvPicPr>
            <a:picLocks noChangeAspect="1"/>
          </p:cNvPicPr>
          <p:nvPr/>
        </p:nvPicPr>
        <p:blipFill rotWithShape="1">
          <a:blip r:embed="rId2"/>
          <a:srcRect l="25190" t="9420" r="6657" b="4638"/>
          <a:stretch/>
        </p:blipFill>
        <p:spPr>
          <a:xfrm>
            <a:off x="82653" y="1"/>
            <a:ext cx="9702048" cy="6858000"/>
          </a:xfrm>
          <a:prstGeom prst="rect">
            <a:avLst/>
          </a:prstGeom>
        </p:spPr>
      </p:pic>
      <p:sp>
        <p:nvSpPr>
          <p:cNvPr id="2" name="Slide Number Placeholder 1">
            <a:extLst>
              <a:ext uri="{FF2B5EF4-FFF2-40B4-BE49-F238E27FC236}">
                <a16:creationId xmlns:a16="http://schemas.microsoft.com/office/drawing/2014/main" id="{92A72F9D-D869-2A9D-38A7-35A1AAD3E2FE}"/>
              </a:ext>
            </a:extLst>
          </p:cNvPr>
          <p:cNvSpPr>
            <a:spLocks noGrp="1"/>
          </p:cNvSpPr>
          <p:nvPr>
            <p:ph type="sldNum" sz="quarter" idx="12"/>
          </p:nvPr>
        </p:nvSpPr>
        <p:spPr/>
        <p:txBody>
          <a:bodyPr/>
          <a:lstStyle/>
          <a:p>
            <a:fld id="{932F2F13-6128-4C66-A1C5-5B96E1DC8F4D}" type="slidenum">
              <a:rPr lang="en-GB" smtClean="0"/>
              <a:t>9</a:t>
            </a:fld>
            <a:endParaRPr lang="en-GB"/>
          </a:p>
        </p:txBody>
      </p:sp>
    </p:spTree>
    <p:extLst>
      <p:ext uri="{BB962C8B-B14F-4D97-AF65-F5344CB8AC3E}">
        <p14:creationId xmlns:p14="http://schemas.microsoft.com/office/powerpoint/2010/main" val="9224102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6.xml><?xml version="1.0" encoding="utf-8"?>
<a:theme xmlns:a="http://schemas.openxmlformats.org/drawingml/2006/main" name="3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4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5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TotalTime>
  <Words>4822</Words>
  <Application>Microsoft Office PowerPoint</Application>
  <PresentationFormat>Custom</PresentationFormat>
  <Paragraphs>523</Paragraphs>
  <Slides>20</Slides>
  <Notes>0</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20</vt:i4>
      </vt:variant>
    </vt:vector>
  </HeadingPairs>
  <TitlesOfParts>
    <vt:vector size="38" baseType="lpstr">
      <vt:lpstr>Aptos</vt:lpstr>
      <vt:lpstr>Aptos Display</vt:lpstr>
      <vt:lpstr>Arial</vt:lpstr>
      <vt:lpstr>Calibri</vt:lpstr>
      <vt:lpstr>Calibri Light</vt:lpstr>
      <vt:lpstr>Courier New</vt:lpstr>
      <vt:lpstr>Helvetica Neue</vt:lpstr>
      <vt:lpstr>Roboto</vt:lpstr>
      <vt:lpstr>Segoe UI</vt:lpstr>
      <vt:lpstr>Times New Roman</vt:lpstr>
      <vt:lpstr>Office Theme</vt:lpstr>
      <vt:lpstr>2_Office 2013 - 2022 Theme</vt:lpstr>
      <vt:lpstr>Office 2013 - 2022 Theme</vt:lpstr>
      <vt:lpstr>2_Office Theme</vt:lpstr>
      <vt:lpstr>1_Office 2013 - 2022 Theme</vt:lpstr>
      <vt:lpstr>3_Office 2013 - 2022 Theme</vt:lpstr>
      <vt:lpstr>4_Office 2013 - 2022 Theme</vt:lpstr>
      <vt:lpstr>5_Office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Spencer</dc:creator>
  <cp:lastModifiedBy>THOMAS WALTON</cp:lastModifiedBy>
  <cp:revision>10</cp:revision>
  <dcterms:created xsi:type="dcterms:W3CDTF">2024-08-12T15:54:08Z</dcterms:created>
  <dcterms:modified xsi:type="dcterms:W3CDTF">2024-09-16T16:16:35Z</dcterms:modified>
</cp:coreProperties>
</file>