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21409025" cy="1511935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762" userDrawn="1">
          <p15:clr>
            <a:srgbClr val="A4A3A4"/>
          </p15:clr>
        </p15:guide>
        <p15:guide id="2" pos="674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AD35509-AFBD-4074-AD16-BAEEB1654EDE}" v="33" dt="2023-08-15T14:08:26.40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009" autoAdjust="0"/>
    <p:restoredTop sz="94660"/>
  </p:normalViewPr>
  <p:slideViewPr>
    <p:cSldViewPr snapToGrid="0">
      <p:cViewPr varScale="1">
        <p:scale>
          <a:sx n="29" d="100"/>
          <a:sy n="29" d="100"/>
        </p:scale>
        <p:origin x="1396" y="48"/>
      </p:cViewPr>
      <p:guideLst>
        <p:guide orient="horz" pos="4762"/>
        <p:guide pos="674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number of patients</c:v>
                </c:pt>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6267-4420-9670-152106E70FDF}"/>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6267-4420-9670-152106E70FDF}"/>
              </c:ext>
            </c:extLst>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showLegendKey val="0"/>
            <c:showVal val="1"/>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Surgical ward</c:v>
                </c:pt>
                <c:pt idx="1">
                  <c:v>SDU</c:v>
                </c:pt>
              </c:strCache>
            </c:strRef>
          </c:cat>
          <c:val>
            <c:numRef>
              <c:f>Sheet1!$B$2:$B$3</c:f>
              <c:numCache>
                <c:formatCode>General</c:formatCode>
                <c:ptCount val="2"/>
                <c:pt idx="0">
                  <c:v>34</c:v>
                </c:pt>
                <c:pt idx="1">
                  <c:v>8</c:v>
                </c:pt>
              </c:numCache>
            </c:numRef>
          </c:val>
          <c:extLst>
            <c:ext xmlns:c16="http://schemas.microsoft.com/office/drawing/2014/chart" uri="{C3380CC4-5D6E-409C-BE32-E72D297353CC}">
              <c16:uniqueId val="{00000004-6267-4420-9670-152106E70FDF}"/>
            </c:ext>
          </c:extLst>
        </c:ser>
        <c:dLbls>
          <c:showLegendKey val="0"/>
          <c:showVal val="1"/>
          <c:showCatName val="0"/>
          <c:showSerName val="0"/>
          <c:showPercent val="0"/>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05678" y="2474395"/>
            <a:ext cx="18197671" cy="5263774"/>
          </a:xfrm>
        </p:spPr>
        <p:txBody>
          <a:bodyPr anchor="b"/>
          <a:lstStyle>
            <a:lvl1pPr algn="ctr">
              <a:defRPr sz="13228"/>
            </a:lvl1pPr>
          </a:lstStyle>
          <a:p>
            <a:r>
              <a:rPr lang="en-US"/>
              <a:t>Click to edit Master title style</a:t>
            </a:r>
            <a:endParaRPr lang="en-US" dirty="0"/>
          </a:p>
        </p:txBody>
      </p:sp>
      <p:sp>
        <p:nvSpPr>
          <p:cNvPr id="3" name="Subtitle 2"/>
          <p:cNvSpPr>
            <a:spLocks noGrp="1"/>
          </p:cNvSpPr>
          <p:nvPr>
            <p:ph type="subTitle" idx="1"/>
          </p:nvPr>
        </p:nvSpPr>
        <p:spPr>
          <a:xfrm>
            <a:off x="2676129" y="7941160"/>
            <a:ext cx="16056769" cy="3650342"/>
          </a:xfrm>
        </p:spPr>
        <p:txBody>
          <a:bodyPr/>
          <a:lstStyle>
            <a:lvl1pPr marL="0" indent="0" algn="ctr">
              <a:buNone/>
              <a:defRPr sz="5291"/>
            </a:lvl1pPr>
            <a:lvl2pPr marL="1007922" indent="0" algn="ctr">
              <a:buNone/>
              <a:defRPr sz="4409"/>
            </a:lvl2pPr>
            <a:lvl3pPr marL="2015844" indent="0" algn="ctr">
              <a:buNone/>
              <a:defRPr sz="3968"/>
            </a:lvl3pPr>
            <a:lvl4pPr marL="3023766" indent="0" algn="ctr">
              <a:buNone/>
              <a:defRPr sz="3527"/>
            </a:lvl4pPr>
            <a:lvl5pPr marL="4031688" indent="0" algn="ctr">
              <a:buNone/>
              <a:defRPr sz="3527"/>
            </a:lvl5pPr>
            <a:lvl6pPr marL="5039611" indent="0" algn="ctr">
              <a:buNone/>
              <a:defRPr sz="3527"/>
            </a:lvl6pPr>
            <a:lvl7pPr marL="6047533" indent="0" algn="ctr">
              <a:buNone/>
              <a:defRPr sz="3527"/>
            </a:lvl7pPr>
            <a:lvl8pPr marL="7055455" indent="0" algn="ctr">
              <a:buNone/>
              <a:defRPr sz="3527"/>
            </a:lvl8pPr>
            <a:lvl9pPr marL="8063377" indent="0" algn="ctr">
              <a:buNone/>
              <a:defRPr sz="3527"/>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145E784-7A17-4AED-90E3-72A0DE9E9DD5}" type="datetimeFigureOut">
              <a:rPr lang="en-GB" smtClean="0"/>
              <a:t>06/09/2023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680949A-26E0-4BF3-999C-38CD41095457}" type="slidenum">
              <a:rPr lang="en-GB" smtClean="0"/>
              <a:t>‹#›</a:t>
            </a:fld>
            <a:endParaRPr lang="en-GB"/>
          </a:p>
        </p:txBody>
      </p:sp>
    </p:spTree>
    <p:extLst>
      <p:ext uri="{BB962C8B-B14F-4D97-AF65-F5344CB8AC3E}">
        <p14:creationId xmlns:p14="http://schemas.microsoft.com/office/powerpoint/2010/main" val="32101304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145E784-7A17-4AED-90E3-72A0DE9E9DD5}" type="datetimeFigureOut">
              <a:rPr lang="en-GB" smtClean="0"/>
              <a:t>06/09/2023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680949A-26E0-4BF3-999C-38CD41095457}" type="slidenum">
              <a:rPr lang="en-GB" smtClean="0"/>
              <a:t>‹#›</a:t>
            </a:fld>
            <a:endParaRPr lang="en-GB"/>
          </a:p>
        </p:txBody>
      </p:sp>
    </p:spTree>
    <p:extLst>
      <p:ext uri="{BB962C8B-B14F-4D97-AF65-F5344CB8AC3E}">
        <p14:creationId xmlns:p14="http://schemas.microsoft.com/office/powerpoint/2010/main" val="23037496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320835" y="804966"/>
            <a:ext cx="4616321" cy="1281295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471874" y="804966"/>
            <a:ext cx="13581349" cy="128129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145E784-7A17-4AED-90E3-72A0DE9E9DD5}" type="datetimeFigureOut">
              <a:rPr lang="en-GB" smtClean="0"/>
              <a:t>06/09/2023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680949A-26E0-4BF3-999C-38CD41095457}" type="slidenum">
              <a:rPr lang="en-GB" smtClean="0"/>
              <a:t>‹#›</a:t>
            </a:fld>
            <a:endParaRPr lang="en-GB"/>
          </a:p>
        </p:txBody>
      </p:sp>
    </p:spTree>
    <p:extLst>
      <p:ext uri="{BB962C8B-B14F-4D97-AF65-F5344CB8AC3E}">
        <p14:creationId xmlns:p14="http://schemas.microsoft.com/office/powerpoint/2010/main" val="41676208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145E784-7A17-4AED-90E3-72A0DE9E9DD5}" type="datetimeFigureOut">
              <a:rPr lang="en-GB" smtClean="0"/>
              <a:t>06/09/2023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680949A-26E0-4BF3-999C-38CD41095457}" type="slidenum">
              <a:rPr lang="en-GB" smtClean="0"/>
              <a:t>‹#›</a:t>
            </a:fld>
            <a:endParaRPr lang="en-GB"/>
          </a:p>
        </p:txBody>
      </p:sp>
    </p:spTree>
    <p:extLst>
      <p:ext uri="{BB962C8B-B14F-4D97-AF65-F5344CB8AC3E}">
        <p14:creationId xmlns:p14="http://schemas.microsoft.com/office/powerpoint/2010/main" val="30186294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60722" y="3769343"/>
            <a:ext cx="18465284" cy="6289229"/>
          </a:xfrm>
        </p:spPr>
        <p:txBody>
          <a:bodyPr anchor="b"/>
          <a:lstStyle>
            <a:lvl1pPr>
              <a:defRPr sz="13228"/>
            </a:lvl1pPr>
          </a:lstStyle>
          <a:p>
            <a:r>
              <a:rPr lang="en-US"/>
              <a:t>Click to edit Master title style</a:t>
            </a:r>
            <a:endParaRPr lang="en-US" dirty="0"/>
          </a:p>
        </p:txBody>
      </p:sp>
      <p:sp>
        <p:nvSpPr>
          <p:cNvPr id="3" name="Text Placeholder 2"/>
          <p:cNvSpPr>
            <a:spLocks noGrp="1"/>
          </p:cNvSpPr>
          <p:nvPr>
            <p:ph type="body" idx="1"/>
          </p:nvPr>
        </p:nvSpPr>
        <p:spPr>
          <a:xfrm>
            <a:off x="1460722" y="10118070"/>
            <a:ext cx="18465284" cy="3307357"/>
          </a:xfrm>
        </p:spPr>
        <p:txBody>
          <a:bodyPr/>
          <a:lstStyle>
            <a:lvl1pPr marL="0" indent="0">
              <a:buNone/>
              <a:defRPr sz="5291">
                <a:solidFill>
                  <a:schemeClr val="tx1"/>
                </a:solidFill>
              </a:defRPr>
            </a:lvl1pPr>
            <a:lvl2pPr marL="1007922" indent="0">
              <a:buNone/>
              <a:defRPr sz="4409">
                <a:solidFill>
                  <a:schemeClr val="tx1">
                    <a:tint val="75000"/>
                  </a:schemeClr>
                </a:solidFill>
              </a:defRPr>
            </a:lvl2pPr>
            <a:lvl3pPr marL="2015844" indent="0">
              <a:buNone/>
              <a:defRPr sz="3968">
                <a:solidFill>
                  <a:schemeClr val="tx1">
                    <a:tint val="75000"/>
                  </a:schemeClr>
                </a:solidFill>
              </a:defRPr>
            </a:lvl3pPr>
            <a:lvl4pPr marL="3023766" indent="0">
              <a:buNone/>
              <a:defRPr sz="3527">
                <a:solidFill>
                  <a:schemeClr val="tx1">
                    <a:tint val="75000"/>
                  </a:schemeClr>
                </a:solidFill>
              </a:defRPr>
            </a:lvl4pPr>
            <a:lvl5pPr marL="4031688" indent="0">
              <a:buNone/>
              <a:defRPr sz="3527">
                <a:solidFill>
                  <a:schemeClr val="tx1">
                    <a:tint val="75000"/>
                  </a:schemeClr>
                </a:solidFill>
              </a:defRPr>
            </a:lvl5pPr>
            <a:lvl6pPr marL="5039611" indent="0">
              <a:buNone/>
              <a:defRPr sz="3527">
                <a:solidFill>
                  <a:schemeClr val="tx1">
                    <a:tint val="75000"/>
                  </a:schemeClr>
                </a:solidFill>
              </a:defRPr>
            </a:lvl6pPr>
            <a:lvl7pPr marL="6047533" indent="0">
              <a:buNone/>
              <a:defRPr sz="3527">
                <a:solidFill>
                  <a:schemeClr val="tx1">
                    <a:tint val="75000"/>
                  </a:schemeClr>
                </a:solidFill>
              </a:defRPr>
            </a:lvl7pPr>
            <a:lvl8pPr marL="7055455" indent="0">
              <a:buNone/>
              <a:defRPr sz="3527">
                <a:solidFill>
                  <a:schemeClr val="tx1">
                    <a:tint val="75000"/>
                  </a:schemeClr>
                </a:solidFill>
              </a:defRPr>
            </a:lvl8pPr>
            <a:lvl9pPr marL="8063377" indent="0">
              <a:buNone/>
              <a:defRPr sz="352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145E784-7A17-4AED-90E3-72A0DE9E9DD5}" type="datetimeFigureOut">
              <a:rPr lang="en-GB" smtClean="0"/>
              <a:t>06/09/2023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680949A-26E0-4BF3-999C-38CD41095457}" type="slidenum">
              <a:rPr lang="en-GB" smtClean="0"/>
              <a:t>‹#›</a:t>
            </a:fld>
            <a:endParaRPr lang="en-GB"/>
          </a:p>
        </p:txBody>
      </p:sp>
    </p:spTree>
    <p:extLst>
      <p:ext uri="{BB962C8B-B14F-4D97-AF65-F5344CB8AC3E}">
        <p14:creationId xmlns:p14="http://schemas.microsoft.com/office/powerpoint/2010/main" val="29460081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471870" y="4024828"/>
            <a:ext cx="9098836" cy="95930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0838319" y="4024828"/>
            <a:ext cx="9098836" cy="95930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145E784-7A17-4AED-90E3-72A0DE9E9DD5}" type="datetimeFigureOut">
              <a:rPr lang="en-GB" smtClean="0"/>
              <a:t>06/09/2023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680949A-26E0-4BF3-999C-38CD41095457}" type="slidenum">
              <a:rPr lang="en-GB" smtClean="0"/>
              <a:t>‹#›</a:t>
            </a:fld>
            <a:endParaRPr lang="en-GB"/>
          </a:p>
        </p:txBody>
      </p:sp>
    </p:spTree>
    <p:extLst>
      <p:ext uri="{BB962C8B-B14F-4D97-AF65-F5344CB8AC3E}">
        <p14:creationId xmlns:p14="http://schemas.microsoft.com/office/powerpoint/2010/main" val="9246754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74660" y="804969"/>
            <a:ext cx="18465284" cy="2922375"/>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74662" y="3706343"/>
            <a:ext cx="9057020" cy="1816421"/>
          </a:xfrm>
        </p:spPr>
        <p:txBody>
          <a:bodyPr anchor="b"/>
          <a:lstStyle>
            <a:lvl1pPr marL="0" indent="0">
              <a:buNone/>
              <a:defRPr sz="5291" b="1"/>
            </a:lvl1pPr>
            <a:lvl2pPr marL="1007922" indent="0">
              <a:buNone/>
              <a:defRPr sz="4409" b="1"/>
            </a:lvl2pPr>
            <a:lvl3pPr marL="2015844" indent="0">
              <a:buNone/>
              <a:defRPr sz="3968" b="1"/>
            </a:lvl3pPr>
            <a:lvl4pPr marL="3023766" indent="0">
              <a:buNone/>
              <a:defRPr sz="3527" b="1"/>
            </a:lvl4pPr>
            <a:lvl5pPr marL="4031688" indent="0">
              <a:buNone/>
              <a:defRPr sz="3527" b="1"/>
            </a:lvl5pPr>
            <a:lvl6pPr marL="5039611" indent="0">
              <a:buNone/>
              <a:defRPr sz="3527" b="1"/>
            </a:lvl6pPr>
            <a:lvl7pPr marL="6047533" indent="0">
              <a:buNone/>
              <a:defRPr sz="3527" b="1"/>
            </a:lvl7pPr>
            <a:lvl8pPr marL="7055455" indent="0">
              <a:buNone/>
              <a:defRPr sz="3527" b="1"/>
            </a:lvl8pPr>
            <a:lvl9pPr marL="8063377" indent="0">
              <a:buNone/>
              <a:defRPr sz="3527" b="1"/>
            </a:lvl9pPr>
          </a:lstStyle>
          <a:p>
            <a:pPr lvl="0"/>
            <a:r>
              <a:rPr lang="en-US"/>
              <a:t>Click to edit Master text styles</a:t>
            </a:r>
          </a:p>
        </p:txBody>
      </p:sp>
      <p:sp>
        <p:nvSpPr>
          <p:cNvPr id="4" name="Content Placeholder 3"/>
          <p:cNvSpPr>
            <a:spLocks noGrp="1"/>
          </p:cNvSpPr>
          <p:nvPr>
            <p:ph sz="half" idx="2"/>
          </p:nvPr>
        </p:nvSpPr>
        <p:spPr>
          <a:xfrm>
            <a:off x="1474662" y="5522764"/>
            <a:ext cx="9057020" cy="81231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0838321" y="3706343"/>
            <a:ext cx="9101624" cy="1816421"/>
          </a:xfrm>
        </p:spPr>
        <p:txBody>
          <a:bodyPr anchor="b"/>
          <a:lstStyle>
            <a:lvl1pPr marL="0" indent="0">
              <a:buNone/>
              <a:defRPr sz="5291" b="1"/>
            </a:lvl1pPr>
            <a:lvl2pPr marL="1007922" indent="0">
              <a:buNone/>
              <a:defRPr sz="4409" b="1"/>
            </a:lvl2pPr>
            <a:lvl3pPr marL="2015844" indent="0">
              <a:buNone/>
              <a:defRPr sz="3968" b="1"/>
            </a:lvl3pPr>
            <a:lvl4pPr marL="3023766" indent="0">
              <a:buNone/>
              <a:defRPr sz="3527" b="1"/>
            </a:lvl4pPr>
            <a:lvl5pPr marL="4031688" indent="0">
              <a:buNone/>
              <a:defRPr sz="3527" b="1"/>
            </a:lvl5pPr>
            <a:lvl6pPr marL="5039611" indent="0">
              <a:buNone/>
              <a:defRPr sz="3527" b="1"/>
            </a:lvl6pPr>
            <a:lvl7pPr marL="6047533" indent="0">
              <a:buNone/>
              <a:defRPr sz="3527" b="1"/>
            </a:lvl7pPr>
            <a:lvl8pPr marL="7055455" indent="0">
              <a:buNone/>
              <a:defRPr sz="3527" b="1"/>
            </a:lvl8pPr>
            <a:lvl9pPr marL="8063377" indent="0">
              <a:buNone/>
              <a:defRPr sz="3527" b="1"/>
            </a:lvl9pPr>
          </a:lstStyle>
          <a:p>
            <a:pPr lvl="0"/>
            <a:r>
              <a:rPr lang="en-US"/>
              <a:t>Click to edit Master text styles</a:t>
            </a:r>
          </a:p>
        </p:txBody>
      </p:sp>
      <p:sp>
        <p:nvSpPr>
          <p:cNvPr id="6" name="Content Placeholder 5"/>
          <p:cNvSpPr>
            <a:spLocks noGrp="1"/>
          </p:cNvSpPr>
          <p:nvPr>
            <p:ph sz="quarter" idx="4"/>
          </p:nvPr>
        </p:nvSpPr>
        <p:spPr>
          <a:xfrm>
            <a:off x="10838321" y="5522764"/>
            <a:ext cx="9101624" cy="81231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145E784-7A17-4AED-90E3-72A0DE9E9DD5}" type="datetimeFigureOut">
              <a:rPr lang="en-GB" smtClean="0"/>
              <a:t>06/09/2023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680949A-26E0-4BF3-999C-38CD41095457}" type="slidenum">
              <a:rPr lang="en-GB" smtClean="0"/>
              <a:t>‹#›</a:t>
            </a:fld>
            <a:endParaRPr lang="en-GB"/>
          </a:p>
        </p:txBody>
      </p:sp>
    </p:spTree>
    <p:extLst>
      <p:ext uri="{BB962C8B-B14F-4D97-AF65-F5344CB8AC3E}">
        <p14:creationId xmlns:p14="http://schemas.microsoft.com/office/powerpoint/2010/main" val="21939864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145E784-7A17-4AED-90E3-72A0DE9E9DD5}" type="datetimeFigureOut">
              <a:rPr lang="en-GB" smtClean="0"/>
              <a:t>06/09/2023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680949A-26E0-4BF3-999C-38CD41095457}" type="slidenum">
              <a:rPr lang="en-GB" smtClean="0"/>
              <a:t>‹#›</a:t>
            </a:fld>
            <a:endParaRPr lang="en-GB"/>
          </a:p>
        </p:txBody>
      </p:sp>
    </p:spTree>
    <p:extLst>
      <p:ext uri="{BB962C8B-B14F-4D97-AF65-F5344CB8AC3E}">
        <p14:creationId xmlns:p14="http://schemas.microsoft.com/office/powerpoint/2010/main" val="9266321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45E784-7A17-4AED-90E3-72A0DE9E9DD5}" type="datetimeFigureOut">
              <a:rPr lang="en-GB" smtClean="0"/>
              <a:t>06/09/2023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680949A-26E0-4BF3-999C-38CD41095457}" type="slidenum">
              <a:rPr lang="en-GB" smtClean="0"/>
              <a:t>‹#›</a:t>
            </a:fld>
            <a:endParaRPr lang="en-GB"/>
          </a:p>
        </p:txBody>
      </p:sp>
    </p:spTree>
    <p:extLst>
      <p:ext uri="{BB962C8B-B14F-4D97-AF65-F5344CB8AC3E}">
        <p14:creationId xmlns:p14="http://schemas.microsoft.com/office/powerpoint/2010/main" val="7290366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74660" y="1007958"/>
            <a:ext cx="6904968" cy="3527848"/>
          </a:xfrm>
        </p:spPr>
        <p:txBody>
          <a:bodyPr anchor="b"/>
          <a:lstStyle>
            <a:lvl1pPr>
              <a:defRPr sz="7055"/>
            </a:lvl1pPr>
          </a:lstStyle>
          <a:p>
            <a:r>
              <a:rPr lang="en-US"/>
              <a:t>Click to edit Master title style</a:t>
            </a:r>
            <a:endParaRPr lang="en-US" dirty="0"/>
          </a:p>
        </p:txBody>
      </p:sp>
      <p:sp>
        <p:nvSpPr>
          <p:cNvPr id="3" name="Content Placeholder 2"/>
          <p:cNvSpPr>
            <a:spLocks noGrp="1"/>
          </p:cNvSpPr>
          <p:nvPr>
            <p:ph idx="1"/>
          </p:nvPr>
        </p:nvSpPr>
        <p:spPr>
          <a:xfrm>
            <a:off x="9101625" y="2176910"/>
            <a:ext cx="10838319" cy="10744538"/>
          </a:xfrm>
        </p:spPr>
        <p:txBody>
          <a:bodyPr/>
          <a:lstStyle>
            <a:lvl1pPr>
              <a:defRPr sz="7055"/>
            </a:lvl1pPr>
            <a:lvl2pPr>
              <a:defRPr sz="6173"/>
            </a:lvl2pPr>
            <a:lvl3pPr>
              <a:defRPr sz="5291"/>
            </a:lvl3pPr>
            <a:lvl4pPr>
              <a:defRPr sz="4409"/>
            </a:lvl4pPr>
            <a:lvl5pPr>
              <a:defRPr sz="4409"/>
            </a:lvl5pPr>
            <a:lvl6pPr>
              <a:defRPr sz="4409"/>
            </a:lvl6pPr>
            <a:lvl7pPr>
              <a:defRPr sz="4409"/>
            </a:lvl7pPr>
            <a:lvl8pPr>
              <a:defRPr sz="4409"/>
            </a:lvl8pPr>
            <a:lvl9pPr>
              <a:defRPr sz="440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74660" y="4535805"/>
            <a:ext cx="6904968" cy="8403140"/>
          </a:xfrm>
        </p:spPr>
        <p:txBody>
          <a:bodyPr/>
          <a:lstStyle>
            <a:lvl1pPr marL="0" indent="0">
              <a:buNone/>
              <a:defRPr sz="3527"/>
            </a:lvl1pPr>
            <a:lvl2pPr marL="1007922" indent="0">
              <a:buNone/>
              <a:defRPr sz="3086"/>
            </a:lvl2pPr>
            <a:lvl3pPr marL="2015844" indent="0">
              <a:buNone/>
              <a:defRPr sz="2646"/>
            </a:lvl3pPr>
            <a:lvl4pPr marL="3023766" indent="0">
              <a:buNone/>
              <a:defRPr sz="2205"/>
            </a:lvl4pPr>
            <a:lvl5pPr marL="4031688" indent="0">
              <a:buNone/>
              <a:defRPr sz="2205"/>
            </a:lvl5pPr>
            <a:lvl6pPr marL="5039611" indent="0">
              <a:buNone/>
              <a:defRPr sz="2205"/>
            </a:lvl6pPr>
            <a:lvl7pPr marL="6047533" indent="0">
              <a:buNone/>
              <a:defRPr sz="2205"/>
            </a:lvl7pPr>
            <a:lvl8pPr marL="7055455" indent="0">
              <a:buNone/>
              <a:defRPr sz="2205"/>
            </a:lvl8pPr>
            <a:lvl9pPr marL="8063377" indent="0">
              <a:buNone/>
              <a:defRPr sz="2205"/>
            </a:lvl9pPr>
          </a:lstStyle>
          <a:p>
            <a:pPr lvl="0"/>
            <a:r>
              <a:rPr lang="en-US"/>
              <a:t>Click to edit Master text styles</a:t>
            </a:r>
          </a:p>
        </p:txBody>
      </p:sp>
      <p:sp>
        <p:nvSpPr>
          <p:cNvPr id="5" name="Date Placeholder 4"/>
          <p:cNvSpPr>
            <a:spLocks noGrp="1"/>
          </p:cNvSpPr>
          <p:nvPr>
            <p:ph type="dt" sz="half" idx="10"/>
          </p:nvPr>
        </p:nvSpPr>
        <p:spPr/>
        <p:txBody>
          <a:bodyPr/>
          <a:lstStyle/>
          <a:p>
            <a:fld id="{0145E784-7A17-4AED-90E3-72A0DE9E9DD5}" type="datetimeFigureOut">
              <a:rPr lang="en-GB" smtClean="0"/>
              <a:t>06/09/2023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680949A-26E0-4BF3-999C-38CD41095457}" type="slidenum">
              <a:rPr lang="en-GB" smtClean="0"/>
              <a:t>‹#›</a:t>
            </a:fld>
            <a:endParaRPr lang="en-GB"/>
          </a:p>
        </p:txBody>
      </p:sp>
    </p:spTree>
    <p:extLst>
      <p:ext uri="{BB962C8B-B14F-4D97-AF65-F5344CB8AC3E}">
        <p14:creationId xmlns:p14="http://schemas.microsoft.com/office/powerpoint/2010/main" val="19001135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74660" y="1007958"/>
            <a:ext cx="6904968" cy="3527848"/>
          </a:xfrm>
        </p:spPr>
        <p:txBody>
          <a:bodyPr anchor="b"/>
          <a:lstStyle>
            <a:lvl1pPr>
              <a:defRPr sz="7055"/>
            </a:lvl1pPr>
          </a:lstStyle>
          <a:p>
            <a:r>
              <a:rPr lang="en-US"/>
              <a:t>Click to edit Master title style</a:t>
            </a:r>
            <a:endParaRPr lang="en-US" dirty="0"/>
          </a:p>
        </p:txBody>
      </p:sp>
      <p:sp>
        <p:nvSpPr>
          <p:cNvPr id="3" name="Picture Placeholder 2"/>
          <p:cNvSpPr>
            <a:spLocks noGrp="1" noChangeAspect="1"/>
          </p:cNvSpPr>
          <p:nvPr>
            <p:ph type="pic" idx="1"/>
          </p:nvPr>
        </p:nvSpPr>
        <p:spPr>
          <a:xfrm>
            <a:off x="9101625" y="2176910"/>
            <a:ext cx="10838319" cy="10744538"/>
          </a:xfrm>
        </p:spPr>
        <p:txBody>
          <a:bodyPr anchor="t"/>
          <a:lstStyle>
            <a:lvl1pPr marL="0" indent="0">
              <a:buNone/>
              <a:defRPr sz="7055"/>
            </a:lvl1pPr>
            <a:lvl2pPr marL="1007922" indent="0">
              <a:buNone/>
              <a:defRPr sz="6173"/>
            </a:lvl2pPr>
            <a:lvl3pPr marL="2015844" indent="0">
              <a:buNone/>
              <a:defRPr sz="5291"/>
            </a:lvl3pPr>
            <a:lvl4pPr marL="3023766" indent="0">
              <a:buNone/>
              <a:defRPr sz="4409"/>
            </a:lvl4pPr>
            <a:lvl5pPr marL="4031688" indent="0">
              <a:buNone/>
              <a:defRPr sz="4409"/>
            </a:lvl5pPr>
            <a:lvl6pPr marL="5039611" indent="0">
              <a:buNone/>
              <a:defRPr sz="4409"/>
            </a:lvl6pPr>
            <a:lvl7pPr marL="6047533" indent="0">
              <a:buNone/>
              <a:defRPr sz="4409"/>
            </a:lvl7pPr>
            <a:lvl8pPr marL="7055455" indent="0">
              <a:buNone/>
              <a:defRPr sz="4409"/>
            </a:lvl8pPr>
            <a:lvl9pPr marL="8063377" indent="0">
              <a:buNone/>
              <a:defRPr sz="4409"/>
            </a:lvl9pPr>
          </a:lstStyle>
          <a:p>
            <a:r>
              <a:rPr lang="en-US"/>
              <a:t>Click icon to add picture</a:t>
            </a:r>
            <a:endParaRPr lang="en-US" dirty="0"/>
          </a:p>
        </p:txBody>
      </p:sp>
      <p:sp>
        <p:nvSpPr>
          <p:cNvPr id="4" name="Text Placeholder 3"/>
          <p:cNvSpPr>
            <a:spLocks noGrp="1"/>
          </p:cNvSpPr>
          <p:nvPr>
            <p:ph type="body" sz="half" idx="2"/>
          </p:nvPr>
        </p:nvSpPr>
        <p:spPr>
          <a:xfrm>
            <a:off x="1474660" y="4535805"/>
            <a:ext cx="6904968" cy="8403140"/>
          </a:xfrm>
        </p:spPr>
        <p:txBody>
          <a:bodyPr/>
          <a:lstStyle>
            <a:lvl1pPr marL="0" indent="0">
              <a:buNone/>
              <a:defRPr sz="3527"/>
            </a:lvl1pPr>
            <a:lvl2pPr marL="1007922" indent="0">
              <a:buNone/>
              <a:defRPr sz="3086"/>
            </a:lvl2pPr>
            <a:lvl3pPr marL="2015844" indent="0">
              <a:buNone/>
              <a:defRPr sz="2646"/>
            </a:lvl3pPr>
            <a:lvl4pPr marL="3023766" indent="0">
              <a:buNone/>
              <a:defRPr sz="2205"/>
            </a:lvl4pPr>
            <a:lvl5pPr marL="4031688" indent="0">
              <a:buNone/>
              <a:defRPr sz="2205"/>
            </a:lvl5pPr>
            <a:lvl6pPr marL="5039611" indent="0">
              <a:buNone/>
              <a:defRPr sz="2205"/>
            </a:lvl6pPr>
            <a:lvl7pPr marL="6047533" indent="0">
              <a:buNone/>
              <a:defRPr sz="2205"/>
            </a:lvl7pPr>
            <a:lvl8pPr marL="7055455" indent="0">
              <a:buNone/>
              <a:defRPr sz="2205"/>
            </a:lvl8pPr>
            <a:lvl9pPr marL="8063377" indent="0">
              <a:buNone/>
              <a:defRPr sz="2205"/>
            </a:lvl9pPr>
          </a:lstStyle>
          <a:p>
            <a:pPr lvl="0"/>
            <a:r>
              <a:rPr lang="en-US"/>
              <a:t>Click to edit Master text styles</a:t>
            </a:r>
          </a:p>
        </p:txBody>
      </p:sp>
      <p:sp>
        <p:nvSpPr>
          <p:cNvPr id="5" name="Date Placeholder 4"/>
          <p:cNvSpPr>
            <a:spLocks noGrp="1"/>
          </p:cNvSpPr>
          <p:nvPr>
            <p:ph type="dt" sz="half" idx="10"/>
          </p:nvPr>
        </p:nvSpPr>
        <p:spPr/>
        <p:txBody>
          <a:bodyPr/>
          <a:lstStyle/>
          <a:p>
            <a:fld id="{0145E784-7A17-4AED-90E3-72A0DE9E9DD5}" type="datetimeFigureOut">
              <a:rPr lang="en-GB" smtClean="0"/>
              <a:t>06/09/2023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680949A-26E0-4BF3-999C-38CD41095457}" type="slidenum">
              <a:rPr lang="en-GB" smtClean="0"/>
              <a:t>‹#›</a:t>
            </a:fld>
            <a:endParaRPr lang="en-GB"/>
          </a:p>
        </p:txBody>
      </p:sp>
    </p:spTree>
    <p:extLst>
      <p:ext uri="{BB962C8B-B14F-4D97-AF65-F5344CB8AC3E}">
        <p14:creationId xmlns:p14="http://schemas.microsoft.com/office/powerpoint/2010/main" val="39133029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71872" y="804969"/>
            <a:ext cx="18465284" cy="292237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71872" y="4024828"/>
            <a:ext cx="18465284" cy="959308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471870" y="14013402"/>
            <a:ext cx="4817031" cy="804965"/>
          </a:xfrm>
          <a:prstGeom prst="rect">
            <a:avLst/>
          </a:prstGeom>
        </p:spPr>
        <p:txBody>
          <a:bodyPr vert="horz" lIns="91440" tIns="45720" rIns="91440" bIns="45720" rtlCol="0" anchor="ctr"/>
          <a:lstStyle>
            <a:lvl1pPr algn="l">
              <a:defRPr sz="2646">
                <a:solidFill>
                  <a:schemeClr val="tx1">
                    <a:tint val="75000"/>
                  </a:schemeClr>
                </a:solidFill>
              </a:defRPr>
            </a:lvl1pPr>
          </a:lstStyle>
          <a:p>
            <a:fld id="{0145E784-7A17-4AED-90E3-72A0DE9E9DD5}" type="datetimeFigureOut">
              <a:rPr lang="en-GB" smtClean="0"/>
              <a:t>06/09/2023</a:t>
            </a:fld>
            <a:endParaRPr lang="en-GB"/>
          </a:p>
        </p:txBody>
      </p:sp>
      <p:sp>
        <p:nvSpPr>
          <p:cNvPr id="5" name="Footer Placeholder 4"/>
          <p:cNvSpPr>
            <a:spLocks noGrp="1"/>
          </p:cNvSpPr>
          <p:nvPr>
            <p:ph type="ftr" sz="quarter" idx="3"/>
          </p:nvPr>
        </p:nvSpPr>
        <p:spPr>
          <a:xfrm>
            <a:off x="7091741" y="14013402"/>
            <a:ext cx="7225546" cy="804965"/>
          </a:xfrm>
          <a:prstGeom prst="rect">
            <a:avLst/>
          </a:prstGeom>
        </p:spPr>
        <p:txBody>
          <a:bodyPr vert="horz" lIns="91440" tIns="45720" rIns="91440" bIns="45720" rtlCol="0" anchor="ctr"/>
          <a:lstStyle>
            <a:lvl1pPr algn="ctr">
              <a:defRPr sz="2646">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15120124" y="14013402"/>
            <a:ext cx="4817031" cy="804965"/>
          </a:xfrm>
          <a:prstGeom prst="rect">
            <a:avLst/>
          </a:prstGeom>
        </p:spPr>
        <p:txBody>
          <a:bodyPr vert="horz" lIns="91440" tIns="45720" rIns="91440" bIns="45720" rtlCol="0" anchor="ctr"/>
          <a:lstStyle>
            <a:lvl1pPr algn="r">
              <a:defRPr sz="2646">
                <a:solidFill>
                  <a:schemeClr val="tx1">
                    <a:tint val="75000"/>
                  </a:schemeClr>
                </a:solidFill>
              </a:defRPr>
            </a:lvl1pPr>
          </a:lstStyle>
          <a:p>
            <a:fld id="{8680949A-26E0-4BF3-999C-38CD41095457}" type="slidenum">
              <a:rPr lang="en-GB" smtClean="0"/>
              <a:t>‹#›</a:t>
            </a:fld>
            <a:endParaRPr lang="en-GB"/>
          </a:p>
        </p:txBody>
      </p:sp>
    </p:spTree>
    <p:extLst>
      <p:ext uri="{BB962C8B-B14F-4D97-AF65-F5344CB8AC3E}">
        <p14:creationId xmlns:p14="http://schemas.microsoft.com/office/powerpoint/2010/main" val="312159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2015844" rtl="0" eaLnBrk="1" latinLnBrk="0" hangingPunct="1">
        <a:lnSpc>
          <a:spcPct val="90000"/>
        </a:lnSpc>
        <a:spcBef>
          <a:spcPct val="0"/>
        </a:spcBef>
        <a:buNone/>
        <a:defRPr sz="9700" kern="1200">
          <a:solidFill>
            <a:schemeClr val="tx1"/>
          </a:solidFill>
          <a:latin typeface="+mj-lt"/>
          <a:ea typeface="+mj-ea"/>
          <a:cs typeface="+mj-cs"/>
        </a:defRPr>
      </a:lvl1pPr>
    </p:titleStyle>
    <p:bodyStyle>
      <a:lvl1pPr marL="503961" indent="-503961" algn="l" defTabSz="2015844" rtl="0" eaLnBrk="1" latinLnBrk="0" hangingPunct="1">
        <a:lnSpc>
          <a:spcPct val="90000"/>
        </a:lnSpc>
        <a:spcBef>
          <a:spcPts val="2205"/>
        </a:spcBef>
        <a:buFont typeface="Arial" panose="020B0604020202020204" pitchFamily="34" charset="0"/>
        <a:buChar char="•"/>
        <a:defRPr sz="6173" kern="1200">
          <a:solidFill>
            <a:schemeClr val="tx1"/>
          </a:solidFill>
          <a:latin typeface="+mn-lt"/>
          <a:ea typeface="+mn-ea"/>
          <a:cs typeface="+mn-cs"/>
        </a:defRPr>
      </a:lvl1pPr>
      <a:lvl2pPr marL="1511884" indent="-503961" algn="l" defTabSz="2015844" rtl="0" eaLnBrk="1" latinLnBrk="0" hangingPunct="1">
        <a:lnSpc>
          <a:spcPct val="90000"/>
        </a:lnSpc>
        <a:spcBef>
          <a:spcPts val="1102"/>
        </a:spcBef>
        <a:buFont typeface="Arial" panose="020B0604020202020204" pitchFamily="34" charset="0"/>
        <a:buChar char="•"/>
        <a:defRPr sz="5291" kern="1200">
          <a:solidFill>
            <a:schemeClr val="tx1"/>
          </a:solidFill>
          <a:latin typeface="+mn-lt"/>
          <a:ea typeface="+mn-ea"/>
          <a:cs typeface="+mn-cs"/>
        </a:defRPr>
      </a:lvl2pPr>
      <a:lvl3pPr marL="2519806" indent="-503961" algn="l" defTabSz="2015844" rtl="0" eaLnBrk="1" latinLnBrk="0" hangingPunct="1">
        <a:lnSpc>
          <a:spcPct val="90000"/>
        </a:lnSpc>
        <a:spcBef>
          <a:spcPts val="1102"/>
        </a:spcBef>
        <a:buFont typeface="Arial" panose="020B0604020202020204" pitchFamily="34" charset="0"/>
        <a:buChar char="•"/>
        <a:defRPr sz="4409" kern="1200">
          <a:solidFill>
            <a:schemeClr val="tx1"/>
          </a:solidFill>
          <a:latin typeface="+mn-lt"/>
          <a:ea typeface="+mn-ea"/>
          <a:cs typeface="+mn-cs"/>
        </a:defRPr>
      </a:lvl3pPr>
      <a:lvl4pPr marL="3527727" indent="-503961" algn="l" defTabSz="2015844" rtl="0" eaLnBrk="1" latinLnBrk="0" hangingPunct="1">
        <a:lnSpc>
          <a:spcPct val="90000"/>
        </a:lnSpc>
        <a:spcBef>
          <a:spcPts val="1102"/>
        </a:spcBef>
        <a:buFont typeface="Arial" panose="020B0604020202020204" pitchFamily="34" charset="0"/>
        <a:buChar char="•"/>
        <a:defRPr sz="3968" kern="1200">
          <a:solidFill>
            <a:schemeClr val="tx1"/>
          </a:solidFill>
          <a:latin typeface="+mn-lt"/>
          <a:ea typeface="+mn-ea"/>
          <a:cs typeface="+mn-cs"/>
        </a:defRPr>
      </a:lvl4pPr>
      <a:lvl5pPr marL="4535650" indent="-503961" algn="l" defTabSz="2015844" rtl="0" eaLnBrk="1" latinLnBrk="0" hangingPunct="1">
        <a:lnSpc>
          <a:spcPct val="90000"/>
        </a:lnSpc>
        <a:spcBef>
          <a:spcPts val="1102"/>
        </a:spcBef>
        <a:buFont typeface="Arial" panose="020B0604020202020204" pitchFamily="34" charset="0"/>
        <a:buChar char="•"/>
        <a:defRPr sz="3968" kern="1200">
          <a:solidFill>
            <a:schemeClr val="tx1"/>
          </a:solidFill>
          <a:latin typeface="+mn-lt"/>
          <a:ea typeface="+mn-ea"/>
          <a:cs typeface="+mn-cs"/>
        </a:defRPr>
      </a:lvl5pPr>
      <a:lvl6pPr marL="5543572" indent="-503961" algn="l" defTabSz="2015844" rtl="0" eaLnBrk="1" latinLnBrk="0" hangingPunct="1">
        <a:lnSpc>
          <a:spcPct val="90000"/>
        </a:lnSpc>
        <a:spcBef>
          <a:spcPts val="1102"/>
        </a:spcBef>
        <a:buFont typeface="Arial" panose="020B0604020202020204" pitchFamily="34" charset="0"/>
        <a:buChar char="•"/>
        <a:defRPr sz="3968" kern="1200">
          <a:solidFill>
            <a:schemeClr val="tx1"/>
          </a:solidFill>
          <a:latin typeface="+mn-lt"/>
          <a:ea typeface="+mn-ea"/>
          <a:cs typeface="+mn-cs"/>
        </a:defRPr>
      </a:lvl6pPr>
      <a:lvl7pPr marL="6551494" indent="-503961" algn="l" defTabSz="2015844" rtl="0" eaLnBrk="1" latinLnBrk="0" hangingPunct="1">
        <a:lnSpc>
          <a:spcPct val="90000"/>
        </a:lnSpc>
        <a:spcBef>
          <a:spcPts val="1102"/>
        </a:spcBef>
        <a:buFont typeface="Arial" panose="020B0604020202020204" pitchFamily="34" charset="0"/>
        <a:buChar char="•"/>
        <a:defRPr sz="3968" kern="1200">
          <a:solidFill>
            <a:schemeClr val="tx1"/>
          </a:solidFill>
          <a:latin typeface="+mn-lt"/>
          <a:ea typeface="+mn-ea"/>
          <a:cs typeface="+mn-cs"/>
        </a:defRPr>
      </a:lvl7pPr>
      <a:lvl8pPr marL="7559416" indent="-503961" algn="l" defTabSz="2015844" rtl="0" eaLnBrk="1" latinLnBrk="0" hangingPunct="1">
        <a:lnSpc>
          <a:spcPct val="90000"/>
        </a:lnSpc>
        <a:spcBef>
          <a:spcPts val="1102"/>
        </a:spcBef>
        <a:buFont typeface="Arial" panose="020B0604020202020204" pitchFamily="34" charset="0"/>
        <a:buChar char="•"/>
        <a:defRPr sz="3968" kern="1200">
          <a:solidFill>
            <a:schemeClr val="tx1"/>
          </a:solidFill>
          <a:latin typeface="+mn-lt"/>
          <a:ea typeface="+mn-ea"/>
          <a:cs typeface="+mn-cs"/>
        </a:defRPr>
      </a:lvl8pPr>
      <a:lvl9pPr marL="8567339" indent="-503961" algn="l" defTabSz="2015844" rtl="0" eaLnBrk="1" latinLnBrk="0" hangingPunct="1">
        <a:lnSpc>
          <a:spcPct val="90000"/>
        </a:lnSpc>
        <a:spcBef>
          <a:spcPts val="1102"/>
        </a:spcBef>
        <a:buFont typeface="Arial" panose="020B0604020202020204" pitchFamily="34" charset="0"/>
        <a:buChar char="•"/>
        <a:defRPr sz="3968" kern="1200">
          <a:solidFill>
            <a:schemeClr val="tx1"/>
          </a:solidFill>
          <a:latin typeface="+mn-lt"/>
          <a:ea typeface="+mn-ea"/>
          <a:cs typeface="+mn-cs"/>
        </a:defRPr>
      </a:lvl9pPr>
    </p:bodyStyle>
    <p:otherStyle>
      <a:defPPr>
        <a:defRPr lang="en-US"/>
      </a:defPPr>
      <a:lvl1pPr marL="0" algn="l" defTabSz="2015844" rtl="0" eaLnBrk="1" latinLnBrk="0" hangingPunct="1">
        <a:defRPr sz="3968" kern="1200">
          <a:solidFill>
            <a:schemeClr val="tx1"/>
          </a:solidFill>
          <a:latin typeface="+mn-lt"/>
          <a:ea typeface="+mn-ea"/>
          <a:cs typeface="+mn-cs"/>
        </a:defRPr>
      </a:lvl1pPr>
      <a:lvl2pPr marL="1007922" algn="l" defTabSz="2015844" rtl="0" eaLnBrk="1" latinLnBrk="0" hangingPunct="1">
        <a:defRPr sz="3968" kern="1200">
          <a:solidFill>
            <a:schemeClr val="tx1"/>
          </a:solidFill>
          <a:latin typeface="+mn-lt"/>
          <a:ea typeface="+mn-ea"/>
          <a:cs typeface="+mn-cs"/>
        </a:defRPr>
      </a:lvl2pPr>
      <a:lvl3pPr marL="2015844" algn="l" defTabSz="2015844" rtl="0" eaLnBrk="1" latinLnBrk="0" hangingPunct="1">
        <a:defRPr sz="3968" kern="1200">
          <a:solidFill>
            <a:schemeClr val="tx1"/>
          </a:solidFill>
          <a:latin typeface="+mn-lt"/>
          <a:ea typeface="+mn-ea"/>
          <a:cs typeface="+mn-cs"/>
        </a:defRPr>
      </a:lvl3pPr>
      <a:lvl4pPr marL="3023766" algn="l" defTabSz="2015844" rtl="0" eaLnBrk="1" latinLnBrk="0" hangingPunct="1">
        <a:defRPr sz="3968" kern="1200">
          <a:solidFill>
            <a:schemeClr val="tx1"/>
          </a:solidFill>
          <a:latin typeface="+mn-lt"/>
          <a:ea typeface="+mn-ea"/>
          <a:cs typeface="+mn-cs"/>
        </a:defRPr>
      </a:lvl4pPr>
      <a:lvl5pPr marL="4031688" algn="l" defTabSz="2015844" rtl="0" eaLnBrk="1" latinLnBrk="0" hangingPunct="1">
        <a:defRPr sz="3968" kern="1200">
          <a:solidFill>
            <a:schemeClr val="tx1"/>
          </a:solidFill>
          <a:latin typeface="+mn-lt"/>
          <a:ea typeface="+mn-ea"/>
          <a:cs typeface="+mn-cs"/>
        </a:defRPr>
      </a:lvl5pPr>
      <a:lvl6pPr marL="5039611" algn="l" defTabSz="2015844" rtl="0" eaLnBrk="1" latinLnBrk="0" hangingPunct="1">
        <a:defRPr sz="3968" kern="1200">
          <a:solidFill>
            <a:schemeClr val="tx1"/>
          </a:solidFill>
          <a:latin typeface="+mn-lt"/>
          <a:ea typeface="+mn-ea"/>
          <a:cs typeface="+mn-cs"/>
        </a:defRPr>
      </a:lvl6pPr>
      <a:lvl7pPr marL="6047533" algn="l" defTabSz="2015844" rtl="0" eaLnBrk="1" latinLnBrk="0" hangingPunct="1">
        <a:defRPr sz="3968" kern="1200">
          <a:solidFill>
            <a:schemeClr val="tx1"/>
          </a:solidFill>
          <a:latin typeface="+mn-lt"/>
          <a:ea typeface="+mn-ea"/>
          <a:cs typeface="+mn-cs"/>
        </a:defRPr>
      </a:lvl7pPr>
      <a:lvl8pPr marL="7055455" algn="l" defTabSz="2015844" rtl="0" eaLnBrk="1" latinLnBrk="0" hangingPunct="1">
        <a:defRPr sz="3968" kern="1200">
          <a:solidFill>
            <a:schemeClr val="tx1"/>
          </a:solidFill>
          <a:latin typeface="+mn-lt"/>
          <a:ea typeface="+mn-ea"/>
          <a:cs typeface="+mn-cs"/>
        </a:defRPr>
      </a:lvl8pPr>
      <a:lvl9pPr marL="8063377" algn="l" defTabSz="2015844" rtl="0" eaLnBrk="1" latinLnBrk="0" hangingPunct="1">
        <a:defRPr sz="396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chart" Target="../charts/chart1.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066EADB0-DAFC-51A7-E9E0-5D930644E8E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 y="13887216"/>
            <a:ext cx="21409025" cy="1232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a:extLst>
              <a:ext uri="{FF2B5EF4-FFF2-40B4-BE49-F238E27FC236}">
                <a16:creationId xmlns:a16="http://schemas.microsoft.com/office/drawing/2014/main" id="{04E5472A-76B5-91E2-0052-2E268E45ABC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373599" y="247621"/>
            <a:ext cx="2803283" cy="931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7978CCE9-3E5D-1D03-B0F8-2F93B98666A8}"/>
              </a:ext>
            </a:extLst>
          </p:cNvPr>
          <p:cNvSpPr txBox="1"/>
          <p:nvPr/>
        </p:nvSpPr>
        <p:spPr>
          <a:xfrm>
            <a:off x="391237" y="13039314"/>
            <a:ext cx="6578060" cy="923330"/>
          </a:xfrm>
          <a:prstGeom prst="rect">
            <a:avLst/>
          </a:prstGeom>
          <a:noFill/>
        </p:spPr>
        <p:txBody>
          <a:bodyPr wrap="square" rtlCol="0">
            <a:spAutoFit/>
          </a:bodyPr>
          <a:lstStyle/>
          <a:p>
            <a:r>
              <a:rPr lang="en-GB" b="1" u="sng" dirty="0"/>
              <a:t>Authors:</a:t>
            </a:r>
          </a:p>
          <a:p>
            <a:r>
              <a:rPr lang="en-GB" dirty="0"/>
              <a:t>Tobias Matthew-Tilley, </a:t>
            </a:r>
            <a:r>
              <a:rPr lang="en-GB" dirty="0" err="1"/>
              <a:t>Chim</a:t>
            </a:r>
            <a:r>
              <a:rPr lang="en-GB" dirty="0"/>
              <a:t> </a:t>
            </a:r>
            <a:r>
              <a:rPr lang="en-GB" dirty="0" err="1"/>
              <a:t>Mtabilika</a:t>
            </a:r>
            <a:r>
              <a:rPr lang="en-GB" dirty="0"/>
              <a:t>, Vicki Yates</a:t>
            </a:r>
          </a:p>
          <a:p>
            <a:r>
              <a:rPr lang="en-GB" dirty="0"/>
              <a:t>Stefan </a:t>
            </a:r>
            <a:r>
              <a:rPr lang="en-GB" dirty="0" err="1"/>
              <a:t>Valdinger</a:t>
            </a:r>
            <a:r>
              <a:rPr lang="en-GB" dirty="0"/>
              <a:t>, Stephen </a:t>
            </a:r>
            <a:r>
              <a:rPr lang="en-GB" dirty="0" err="1"/>
              <a:t>Sarno</a:t>
            </a:r>
            <a:r>
              <a:rPr lang="en-GB" dirty="0"/>
              <a:t>, Imogen Sisley</a:t>
            </a:r>
          </a:p>
        </p:txBody>
      </p:sp>
      <p:sp>
        <p:nvSpPr>
          <p:cNvPr id="8" name="TextBox 7">
            <a:extLst>
              <a:ext uri="{FF2B5EF4-FFF2-40B4-BE49-F238E27FC236}">
                <a16:creationId xmlns:a16="http://schemas.microsoft.com/office/drawing/2014/main" id="{8E363BF4-3832-F1B3-E9BE-E6AB6D8C2B98}"/>
              </a:ext>
            </a:extLst>
          </p:cNvPr>
          <p:cNvSpPr txBox="1"/>
          <p:nvPr/>
        </p:nvSpPr>
        <p:spPr>
          <a:xfrm>
            <a:off x="457200" y="1708110"/>
            <a:ext cx="5203371" cy="3970318"/>
          </a:xfrm>
          <a:prstGeom prst="rect">
            <a:avLst/>
          </a:prstGeom>
          <a:noFill/>
        </p:spPr>
        <p:txBody>
          <a:bodyPr wrap="square" rtlCol="0">
            <a:spAutoFit/>
          </a:bodyPr>
          <a:lstStyle/>
          <a:p>
            <a:r>
              <a:rPr lang="en-GB" sz="1600" b="1" u="sng" dirty="0"/>
              <a:t>What is an ESB?</a:t>
            </a:r>
          </a:p>
          <a:p>
            <a:r>
              <a:rPr lang="en-GB" sz="1600" dirty="0">
                <a:solidFill>
                  <a:srgbClr val="000000"/>
                </a:solidFill>
              </a:rPr>
              <a:t>It is a paraspinal fascial plane block, with the use of a ultrasound guided needle placement between the erector spinae muscle and the thoracic transverse processes, and a local anaesthetic is administered, blocking the dorsal and ventral rami of the thoracic and abdominal spinal nerves.</a:t>
            </a:r>
          </a:p>
          <a:p>
            <a:endParaRPr lang="en-GB" sz="1600" dirty="0">
              <a:solidFill>
                <a:srgbClr val="000000"/>
              </a:solidFill>
            </a:endParaRPr>
          </a:p>
          <a:p>
            <a:r>
              <a:rPr lang="en-GB" sz="1600" dirty="0">
                <a:solidFill>
                  <a:srgbClr val="000000"/>
                </a:solidFill>
              </a:rPr>
              <a:t>Blocking the dorsal and ventral rami of the spinal nerves helps to achieve a multi-</a:t>
            </a:r>
            <a:r>
              <a:rPr lang="en-GB" sz="1600" dirty="0" err="1">
                <a:solidFill>
                  <a:srgbClr val="000000"/>
                </a:solidFill>
              </a:rPr>
              <a:t>dermatomal</a:t>
            </a:r>
            <a:r>
              <a:rPr lang="en-GB" sz="1600" dirty="0">
                <a:solidFill>
                  <a:srgbClr val="000000"/>
                </a:solidFill>
              </a:rPr>
              <a:t> sensory block of the anterior, posterior, and lateral thoracic and abdominal walls. The aim is to enable the patient to deep breath and cough reducing the risk of respiratory complications after sustaining fractured ribs.</a:t>
            </a:r>
          </a:p>
          <a:p>
            <a:endParaRPr lang="en-GB" sz="1600" dirty="0">
              <a:solidFill>
                <a:srgbClr val="000000"/>
              </a:solidFill>
            </a:endParaRPr>
          </a:p>
          <a:p>
            <a:endParaRPr lang="en-GB" sz="1400" dirty="0">
              <a:solidFill>
                <a:srgbClr val="000000"/>
              </a:solidFill>
            </a:endParaRPr>
          </a:p>
          <a:p>
            <a:endParaRPr lang="en-GB" sz="1400" dirty="0">
              <a:solidFill>
                <a:srgbClr val="000000"/>
              </a:solidFill>
            </a:endParaRPr>
          </a:p>
        </p:txBody>
      </p:sp>
      <p:sp>
        <p:nvSpPr>
          <p:cNvPr id="9" name="TextBox 8">
            <a:extLst>
              <a:ext uri="{FF2B5EF4-FFF2-40B4-BE49-F238E27FC236}">
                <a16:creationId xmlns:a16="http://schemas.microsoft.com/office/drawing/2014/main" id="{DA3F4182-F77E-3E7E-9BB7-09973E366A1C}"/>
              </a:ext>
            </a:extLst>
          </p:cNvPr>
          <p:cNvSpPr txBox="1"/>
          <p:nvPr/>
        </p:nvSpPr>
        <p:spPr>
          <a:xfrm>
            <a:off x="16064444" y="1708110"/>
            <a:ext cx="3500563" cy="338554"/>
          </a:xfrm>
          <a:prstGeom prst="rect">
            <a:avLst/>
          </a:prstGeom>
          <a:noFill/>
        </p:spPr>
        <p:txBody>
          <a:bodyPr wrap="square" rtlCol="0">
            <a:spAutoFit/>
          </a:bodyPr>
          <a:lstStyle/>
          <a:p>
            <a:r>
              <a:rPr lang="en-GB" sz="1600" b="1" u="sng" dirty="0"/>
              <a:t>ESB Catheter Insertion Documentation</a:t>
            </a:r>
            <a:endParaRPr lang="en-GB" sz="1600" dirty="0"/>
          </a:p>
        </p:txBody>
      </p:sp>
      <p:pic>
        <p:nvPicPr>
          <p:cNvPr id="1026" name="Picture 2">
            <a:extLst>
              <a:ext uri="{FF2B5EF4-FFF2-40B4-BE49-F238E27FC236}">
                <a16:creationId xmlns:a16="http://schemas.microsoft.com/office/drawing/2014/main" id="{2066DB14-5C25-9FBC-ADD5-ACEAADF70B8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34503" y="10919644"/>
            <a:ext cx="3456052" cy="230403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Opioid-sparing multimodal analgesia with bilateral bi-level erector spinae plane blocks in scoliosis surgery: a case report of two patients">
            <a:extLst>
              <a:ext uri="{FF2B5EF4-FFF2-40B4-BE49-F238E27FC236}">
                <a16:creationId xmlns:a16="http://schemas.microsoft.com/office/drawing/2014/main" id="{9F03CA25-88B3-718D-50ED-099C5B3420F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9218" y="5338793"/>
            <a:ext cx="5094360" cy="589526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3D93F69A-F93F-18DC-C723-EF17D1A9EEB7}"/>
              </a:ext>
            </a:extLst>
          </p:cNvPr>
          <p:cNvSpPr txBox="1"/>
          <p:nvPr/>
        </p:nvSpPr>
        <p:spPr>
          <a:xfrm>
            <a:off x="14889963" y="12398958"/>
            <a:ext cx="5203371" cy="1323439"/>
          </a:xfrm>
          <a:prstGeom prst="rect">
            <a:avLst/>
          </a:prstGeom>
          <a:noFill/>
        </p:spPr>
        <p:txBody>
          <a:bodyPr wrap="square" rtlCol="0">
            <a:spAutoFit/>
          </a:bodyPr>
          <a:lstStyle/>
          <a:p>
            <a:r>
              <a:rPr lang="en-GB" sz="1600" b="1" u="sng" dirty="0"/>
              <a:t>Future Plans</a:t>
            </a:r>
          </a:p>
          <a:p>
            <a:pPr marL="285738" indent="-285738">
              <a:buFont typeface="Wingdings" panose="05000000000000000000" pitchFamily="2" charset="2"/>
              <a:buChar char="q"/>
            </a:pPr>
            <a:r>
              <a:rPr lang="en-GB" sz="1600" dirty="0"/>
              <a:t>Train acute pain nurse specialists in siting catheter</a:t>
            </a:r>
          </a:p>
          <a:p>
            <a:pPr marL="285738" indent="-285738">
              <a:buFont typeface="Wingdings" panose="05000000000000000000" pitchFamily="2" charset="2"/>
              <a:buChar char="q"/>
            </a:pPr>
            <a:r>
              <a:rPr lang="en-GB" sz="1600" dirty="0"/>
              <a:t>Evolve service so patients can go home with ESB’s with outreach service – model already in place for popliteal catheters and elective orthopaedic surgery</a:t>
            </a:r>
            <a:endParaRPr lang="en-GB" dirty="0"/>
          </a:p>
        </p:txBody>
      </p:sp>
      <p:sp>
        <p:nvSpPr>
          <p:cNvPr id="11" name="TextBox 10">
            <a:extLst>
              <a:ext uri="{FF2B5EF4-FFF2-40B4-BE49-F238E27FC236}">
                <a16:creationId xmlns:a16="http://schemas.microsoft.com/office/drawing/2014/main" id="{8F6FF9FA-AD48-932A-5D3D-CF8298CD9B5E}"/>
              </a:ext>
            </a:extLst>
          </p:cNvPr>
          <p:cNvSpPr txBox="1"/>
          <p:nvPr/>
        </p:nvSpPr>
        <p:spPr>
          <a:xfrm>
            <a:off x="11129082" y="1719091"/>
            <a:ext cx="4887381" cy="9694962"/>
          </a:xfrm>
          <a:prstGeom prst="rect">
            <a:avLst/>
          </a:prstGeom>
          <a:noFill/>
        </p:spPr>
        <p:txBody>
          <a:bodyPr wrap="square" rtlCol="0">
            <a:spAutoFit/>
          </a:bodyPr>
          <a:lstStyle/>
          <a:p>
            <a:r>
              <a:rPr lang="en-GB" sz="1600" b="1" u="sng" dirty="0"/>
              <a:t>What did we change?</a:t>
            </a:r>
          </a:p>
          <a:p>
            <a:r>
              <a:rPr lang="en-GB" sz="1600" dirty="0"/>
              <a:t>Changed policy so ESB catheters can be managed on normal surgical wards. </a:t>
            </a:r>
          </a:p>
          <a:p>
            <a:endParaRPr lang="en-GB" sz="1600" dirty="0"/>
          </a:p>
          <a:p>
            <a:pPr marL="285738" indent="-285738">
              <a:buFont typeface="Wingdings" panose="05000000000000000000" pitchFamily="2" charset="2"/>
              <a:buChar char="q"/>
            </a:pPr>
            <a:r>
              <a:rPr lang="en-GB" sz="1600" dirty="0"/>
              <a:t>NAPS 2022 established this practice in other trusts</a:t>
            </a:r>
          </a:p>
          <a:p>
            <a:pPr marL="285738" indent="-285738">
              <a:buFont typeface="Wingdings" panose="05000000000000000000" pitchFamily="2" charset="2"/>
              <a:buChar char="q"/>
            </a:pPr>
            <a:r>
              <a:rPr lang="en-GB" sz="1600" dirty="0"/>
              <a:t>Royal Derby Hospital (RDH) experience to date had shown no issues with complications secondary to ESB catheters that needed higher nursing care.</a:t>
            </a:r>
          </a:p>
          <a:p>
            <a:pPr marL="285738" indent="-285738">
              <a:buFont typeface="Wingdings" panose="05000000000000000000" pitchFamily="2" charset="2"/>
              <a:buChar char="q"/>
            </a:pPr>
            <a:r>
              <a:rPr lang="en-GB" sz="1600" dirty="0"/>
              <a:t>Moved infusion via Elastomeric pumps (</a:t>
            </a:r>
            <a:r>
              <a:rPr lang="en-GB" sz="1600" dirty="0" err="1"/>
              <a:t>dosifser</a:t>
            </a:r>
            <a:r>
              <a:rPr lang="en-GB" sz="1600" dirty="0"/>
              <a:t>) using 0.25% Bupivacaine at fixed rate of 5.2mls per hour. Surgical ward nursing staff already familiar with these as commonly used for rectus sheath catheters and popliteal catheters following lower limb surgery and amputations.</a:t>
            </a:r>
          </a:p>
          <a:p>
            <a:pPr marL="285738" indent="-285738">
              <a:buFont typeface="Wingdings" panose="05000000000000000000" pitchFamily="2" charset="2"/>
              <a:buChar char="q"/>
            </a:pPr>
            <a:r>
              <a:rPr lang="en-GB" sz="1600" dirty="0"/>
              <a:t>Education for the Acute Pain Nurse in how to administer supplementary bolus of local anaesthetic in case ‘top ups’ needed.</a:t>
            </a:r>
          </a:p>
          <a:p>
            <a:endParaRPr lang="en-GB" sz="1600" b="1" u="sng" dirty="0"/>
          </a:p>
          <a:p>
            <a:r>
              <a:rPr lang="en-GB" sz="1600" dirty="0"/>
              <a:t>Deployed a process to allow ESB catheter insertion in ED/SAU or surgical ward.</a:t>
            </a:r>
          </a:p>
          <a:p>
            <a:endParaRPr lang="en-GB" sz="1600" dirty="0"/>
          </a:p>
          <a:p>
            <a:pPr marL="285738" indent="-285738">
              <a:buFont typeface="Wingdings" panose="05000000000000000000" pitchFamily="2" charset="2"/>
              <a:buChar char="q"/>
            </a:pPr>
            <a:r>
              <a:rPr lang="en-GB" sz="1600" dirty="0"/>
              <a:t>Block Trolley (lockable) including local anaesthetic toxicity guidelines</a:t>
            </a:r>
          </a:p>
          <a:p>
            <a:pPr marL="285738" indent="-285738">
              <a:buFont typeface="Wingdings" panose="05000000000000000000" pitchFamily="2" charset="2"/>
              <a:buChar char="q"/>
            </a:pPr>
            <a:r>
              <a:rPr lang="en-GB" sz="1600" dirty="0" err="1"/>
              <a:t>Sonosite</a:t>
            </a:r>
            <a:r>
              <a:rPr lang="en-GB" sz="1600" dirty="0"/>
              <a:t> Ultrasound</a:t>
            </a:r>
          </a:p>
          <a:p>
            <a:pPr marL="285738" indent="-285738">
              <a:buFont typeface="Wingdings" panose="05000000000000000000" pitchFamily="2" charset="2"/>
              <a:buChar char="q"/>
            </a:pPr>
            <a:r>
              <a:rPr lang="en-GB" sz="1600" dirty="0"/>
              <a:t>Portable monitoring including </a:t>
            </a:r>
            <a:r>
              <a:rPr lang="en-GB" sz="1600" dirty="0" err="1"/>
              <a:t>Mindray</a:t>
            </a:r>
            <a:r>
              <a:rPr lang="en-GB" sz="1600" dirty="0"/>
              <a:t> ECG</a:t>
            </a:r>
          </a:p>
          <a:p>
            <a:endParaRPr lang="en-GB" sz="1600" dirty="0"/>
          </a:p>
          <a:p>
            <a:r>
              <a:rPr lang="en-GB" sz="1600" dirty="0"/>
              <a:t>SDU admission no longer necessary for management of ESBs, however rib fracture patients at significant risk of early deterioration to still be considered for SDU.</a:t>
            </a:r>
          </a:p>
          <a:p>
            <a:endParaRPr lang="en-GB" sz="1600" dirty="0"/>
          </a:p>
          <a:p>
            <a:r>
              <a:rPr lang="en-GB" sz="1600" b="1" u="sng" dirty="0"/>
              <a:t>Results:</a:t>
            </a:r>
          </a:p>
          <a:p>
            <a:pPr marL="285738" indent="-285738">
              <a:buFont typeface="Wingdings" panose="05000000000000000000" pitchFamily="2" charset="2"/>
              <a:buChar char="q"/>
            </a:pPr>
            <a:r>
              <a:rPr lang="en-GB" sz="1600" dirty="0"/>
              <a:t>42 ESB catheters inserted from Jan to July 2023</a:t>
            </a:r>
          </a:p>
          <a:p>
            <a:pPr marL="285738" indent="-285738">
              <a:buFont typeface="Wingdings" panose="05000000000000000000" pitchFamily="2" charset="2"/>
              <a:buChar char="q"/>
            </a:pPr>
            <a:r>
              <a:rPr lang="en-GB" sz="1600"/>
              <a:t>Only 8 of </a:t>
            </a:r>
            <a:r>
              <a:rPr lang="en-GB" sz="1600" dirty="0"/>
              <a:t>those patients required admission to SDU</a:t>
            </a:r>
          </a:p>
          <a:p>
            <a:pPr marL="285738" indent="-285738">
              <a:buFont typeface="Wingdings" panose="05000000000000000000" pitchFamily="2" charset="2"/>
              <a:buChar char="q"/>
            </a:pPr>
            <a:r>
              <a:rPr lang="en-GB" sz="1600" dirty="0"/>
              <a:t>Average LOS on SDU for rib fractures 6 days, so estimated 204 SDU bed days saved.</a:t>
            </a:r>
          </a:p>
          <a:p>
            <a:pPr marL="285738" indent="-285738">
              <a:buFont typeface="Wingdings" panose="05000000000000000000" pitchFamily="2" charset="2"/>
              <a:buChar char="q"/>
            </a:pPr>
            <a:r>
              <a:rPr lang="en-GB" sz="1600" dirty="0"/>
              <a:t>SDU bed daily cost is £318 greater than normal surgical ward. Therefore estimated cost saving of £64,872</a:t>
            </a:r>
          </a:p>
          <a:p>
            <a:endParaRPr lang="en-GB" sz="1600" dirty="0"/>
          </a:p>
        </p:txBody>
      </p:sp>
      <p:pic>
        <p:nvPicPr>
          <p:cNvPr id="13" name="Picture 12" descr="A yellow medical form with text and images&#10;&#10;Description automatically generated">
            <a:extLst>
              <a:ext uri="{FF2B5EF4-FFF2-40B4-BE49-F238E27FC236}">
                <a16:creationId xmlns:a16="http://schemas.microsoft.com/office/drawing/2014/main" id="{FAB975BF-9821-4E63-1CBA-08411AD8489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195633" y="2057961"/>
            <a:ext cx="4028890" cy="5100393"/>
          </a:xfrm>
          <a:prstGeom prst="rect">
            <a:avLst/>
          </a:prstGeom>
        </p:spPr>
      </p:pic>
      <p:sp>
        <p:nvSpPr>
          <p:cNvPr id="12" name="TextBox 11">
            <a:extLst>
              <a:ext uri="{FF2B5EF4-FFF2-40B4-BE49-F238E27FC236}">
                <a16:creationId xmlns:a16="http://schemas.microsoft.com/office/drawing/2014/main" id="{94B4018C-A20D-91A0-C3E4-91691133E06C}"/>
              </a:ext>
            </a:extLst>
          </p:cNvPr>
          <p:cNvSpPr txBox="1"/>
          <p:nvPr/>
        </p:nvSpPr>
        <p:spPr>
          <a:xfrm>
            <a:off x="5728716" y="1708111"/>
            <a:ext cx="5203371" cy="8987076"/>
          </a:xfrm>
          <a:prstGeom prst="rect">
            <a:avLst/>
          </a:prstGeom>
          <a:noFill/>
        </p:spPr>
        <p:txBody>
          <a:bodyPr wrap="square" rtlCol="0">
            <a:spAutoFit/>
          </a:bodyPr>
          <a:lstStyle/>
          <a:p>
            <a:r>
              <a:rPr lang="en-GB" sz="1600" b="1" u="sng" dirty="0">
                <a:solidFill>
                  <a:srgbClr val="000000"/>
                </a:solidFill>
              </a:rPr>
              <a:t>Previous practice at Royal Derby Hospital</a:t>
            </a:r>
          </a:p>
          <a:p>
            <a:r>
              <a:rPr lang="en-GB" sz="1600" dirty="0">
                <a:solidFill>
                  <a:srgbClr val="000000"/>
                </a:solidFill>
              </a:rPr>
              <a:t>Prior to implementation of this project, patients identified as needing an ESB catheter would be admitted to our Surgical Step Down Unit (a level 1+ ward). The ESB catheter would either be inserted while the patient was on SDU or would be booked on the emergency list depending on anaesthetic availability and skill  mix.</a:t>
            </a:r>
          </a:p>
          <a:p>
            <a:endParaRPr lang="en-GB" sz="1600" dirty="0">
              <a:solidFill>
                <a:srgbClr val="000000"/>
              </a:solidFill>
            </a:endParaRPr>
          </a:p>
          <a:p>
            <a:r>
              <a:rPr lang="en-GB" sz="1600" b="1" u="sng" dirty="0">
                <a:solidFill>
                  <a:srgbClr val="000000"/>
                </a:solidFill>
              </a:rPr>
              <a:t>Issues this project aimed to address</a:t>
            </a:r>
          </a:p>
          <a:p>
            <a:endParaRPr lang="en-GB" sz="1600" dirty="0">
              <a:solidFill>
                <a:srgbClr val="000000"/>
              </a:solidFill>
            </a:endParaRPr>
          </a:p>
          <a:p>
            <a:pPr marL="285738" indent="-285738">
              <a:buFont typeface="Wingdings" panose="05000000000000000000" pitchFamily="2" charset="2"/>
              <a:buChar char="q"/>
            </a:pPr>
            <a:r>
              <a:rPr lang="en-GB" sz="1600" dirty="0">
                <a:solidFill>
                  <a:srgbClr val="000000"/>
                </a:solidFill>
              </a:rPr>
              <a:t>Restricted use of ESBs as bed availability on SDU is limited. </a:t>
            </a:r>
          </a:p>
          <a:p>
            <a:pPr marL="285738" indent="-285738">
              <a:buFont typeface="Wingdings" panose="05000000000000000000" pitchFamily="2" charset="2"/>
              <a:buChar char="q"/>
            </a:pPr>
            <a:r>
              <a:rPr lang="en-GB" sz="1600" dirty="0">
                <a:solidFill>
                  <a:srgbClr val="000000"/>
                </a:solidFill>
              </a:rPr>
              <a:t>Delays in administration of effective analgesia as patients needed to wait for a bed to be available, or for a theatre slot on the emergency list.</a:t>
            </a:r>
          </a:p>
          <a:p>
            <a:pPr marL="285738" indent="-285738">
              <a:buFont typeface="Wingdings" panose="05000000000000000000" pitchFamily="2" charset="2"/>
              <a:buChar char="q"/>
            </a:pPr>
            <a:r>
              <a:rPr lang="en-GB" sz="1600" dirty="0">
                <a:solidFill>
                  <a:srgbClr val="000000"/>
                </a:solidFill>
              </a:rPr>
              <a:t>Pressure on critical care capacity: our SDU ward is primarily intended as a post op destination for more complex surgical patients not requiring organ support on ICU/HDU. Utilising these beds for rib fracture patients increases the pressure on beds and the risk of on-the-day cancellation of elective surgery due to lack of bed availability.</a:t>
            </a:r>
          </a:p>
          <a:p>
            <a:pPr marL="285738" indent="-285738">
              <a:buFont typeface="Wingdings" panose="05000000000000000000" pitchFamily="2" charset="2"/>
              <a:buChar char="q"/>
            </a:pPr>
            <a:r>
              <a:rPr lang="en-GB" sz="1600" dirty="0">
                <a:solidFill>
                  <a:srgbClr val="000000"/>
                </a:solidFill>
              </a:rPr>
              <a:t>Evidence discussed at NAPS 2022 suggested that the alternative local anaesthetic option (</a:t>
            </a:r>
            <a:r>
              <a:rPr lang="en-GB" sz="1600" dirty="0" err="1">
                <a:solidFill>
                  <a:srgbClr val="000000"/>
                </a:solidFill>
              </a:rPr>
              <a:t>lidocaine</a:t>
            </a:r>
            <a:r>
              <a:rPr lang="en-GB" sz="1600" dirty="0">
                <a:solidFill>
                  <a:srgbClr val="000000"/>
                </a:solidFill>
              </a:rPr>
              <a:t> patches) were only minimally effective. Widening access to regional analgesia for rib fractures has additional benefits such as reducing opioid consumption and side effects.</a:t>
            </a:r>
          </a:p>
          <a:p>
            <a:endParaRPr lang="en-GB" sz="1600" dirty="0">
              <a:solidFill>
                <a:srgbClr val="000000"/>
              </a:solidFill>
            </a:endParaRPr>
          </a:p>
          <a:p>
            <a:r>
              <a:rPr lang="en-GB" sz="1600" b="1" u="sng" dirty="0"/>
              <a:t>Aims of the project: </a:t>
            </a:r>
          </a:p>
          <a:p>
            <a:endParaRPr lang="en-GB" sz="1600" b="1" u="sng" dirty="0"/>
          </a:p>
          <a:p>
            <a:pPr marL="285738" indent="-285738">
              <a:buFont typeface="Wingdings" panose="05000000000000000000" pitchFamily="2" charset="2"/>
              <a:buChar char="q"/>
            </a:pPr>
            <a:r>
              <a:rPr lang="en-GB" sz="1600" dirty="0"/>
              <a:t>To improve timely access to more effective regional analgesia</a:t>
            </a:r>
          </a:p>
          <a:p>
            <a:pPr marL="285738" indent="-285738">
              <a:buFont typeface="Wingdings" panose="05000000000000000000" pitchFamily="2" charset="2"/>
              <a:buChar char="q"/>
            </a:pPr>
            <a:r>
              <a:rPr lang="en-GB" sz="1600" dirty="0"/>
              <a:t>Reduce patients' needs for opiate analgesia (and associated side effects)</a:t>
            </a:r>
          </a:p>
          <a:p>
            <a:pPr marL="285738" indent="-285738">
              <a:buFont typeface="Wingdings" panose="05000000000000000000" pitchFamily="2" charset="2"/>
              <a:buChar char="q"/>
            </a:pPr>
            <a:r>
              <a:rPr lang="en-GB" sz="1600" dirty="0"/>
              <a:t>Reduce demand on critical care resources. </a:t>
            </a:r>
          </a:p>
          <a:p>
            <a:endParaRPr lang="en-GB" dirty="0"/>
          </a:p>
        </p:txBody>
      </p:sp>
      <p:sp>
        <p:nvSpPr>
          <p:cNvPr id="14" name="Rectangle 13">
            <a:extLst>
              <a:ext uri="{FF2B5EF4-FFF2-40B4-BE49-F238E27FC236}">
                <a16:creationId xmlns:a16="http://schemas.microsoft.com/office/drawing/2014/main" id="{7378169E-C966-CDB7-14B5-7385FC13353C}"/>
              </a:ext>
            </a:extLst>
          </p:cNvPr>
          <p:cNvSpPr/>
          <p:nvPr/>
        </p:nvSpPr>
        <p:spPr>
          <a:xfrm>
            <a:off x="3145965" y="255756"/>
            <a:ext cx="14571745" cy="923330"/>
          </a:xfrm>
          <a:prstGeom prst="rect">
            <a:avLst/>
          </a:prstGeom>
          <a:noFill/>
        </p:spPr>
        <p:txBody>
          <a:bodyPr wrap="none" lIns="91440" tIns="45720" rIns="91440" bIns="45720">
            <a:spAutoFit/>
          </a:bodyPr>
          <a:lstStyle/>
          <a:p>
            <a:pPr algn="ctr"/>
            <a:r>
              <a:rPr lang="en-GB" sz="5400" b="1" spc="50" dirty="0">
                <a:ln w="9525" cmpd="sng">
                  <a:solidFill>
                    <a:schemeClr val="accent1"/>
                  </a:solidFill>
                  <a:prstDash val="solid"/>
                </a:ln>
                <a:solidFill>
                  <a:srgbClr val="70AD47">
                    <a:tint val="1000"/>
                  </a:srgbClr>
                </a:solidFill>
                <a:effectLst>
                  <a:glow rad="38100">
                    <a:schemeClr val="accent1">
                      <a:alpha val="40000"/>
                    </a:schemeClr>
                  </a:glow>
                </a:effectLst>
              </a:rPr>
              <a:t>Improving access to ESB analgesia in rib fractures</a:t>
            </a:r>
          </a:p>
        </p:txBody>
      </p:sp>
      <p:graphicFrame>
        <p:nvGraphicFramePr>
          <p:cNvPr id="6" name="Chart 5">
            <a:extLst>
              <a:ext uri="{FF2B5EF4-FFF2-40B4-BE49-F238E27FC236}">
                <a16:creationId xmlns:a16="http://schemas.microsoft.com/office/drawing/2014/main" id="{A0E39B41-52F5-F8D0-2DD0-425467B22350}"/>
              </a:ext>
            </a:extLst>
          </p:cNvPr>
          <p:cNvGraphicFramePr>
            <a:graphicFrameLocks/>
          </p:cNvGraphicFramePr>
          <p:nvPr>
            <p:extLst>
              <p:ext uri="{D42A27DB-BD31-4B8C-83A1-F6EECF244321}">
                <p14:modId xmlns:p14="http://schemas.microsoft.com/office/powerpoint/2010/main" val="2426375839"/>
              </p:ext>
            </p:extLst>
          </p:nvPr>
        </p:nvGraphicFramePr>
        <p:xfrm>
          <a:off x="10560889" y="11057438"/>
          <a:ext cx="4239490" cy="2532750"/>
        </p:xfrm>
        <a:graphic>
          <a:graphicData uri="http://schemas.openxmlformats.org/drawingml/2006/chart">
            <c:chart xmlns:c="http://schemas.openxmlformats.org/drawingml/2006/chart" xmlns:r="http://schemas.openxmlformats.org/officeDocument/2006/relationships" r:id="rId7"/>
          </a:graphicData>
        </a:graphic>
      </p:graphicFrame>
      <p:pic>
        <p:nvPicPr>
          <p:cNvPr id="15" name="Picture 14" descr="A yellow paper with black text&#10;&#10;Description automatically generated">
            <a:extLst>
              <a:ext uri="{FF2B5EF4-FFF2-40B4-BE49-F238E27FC236}">
                <a16:creationId xmlns:a16="http://schemas.microsoft.com/office/drawing/2014/main" id="{DF5B4B17-EC6A-176D-9932-974E843A71F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6195633" y="7234978"/>
            <a:ext cx="4028890" cy="5163979"/>
          </a:xfrm>
          <a:prstGeom prst="rect">
            <a:avLst/>
          </a:prstGeom>
        </p:spPr>
      </p:pic>
    </p:spTree>
    <p:extLst>
      <p:ext uri="{BB962C8B-B14F-4D97-AF65-F5344CB8AC3E}">
        <p14:creationId xmlns:p14="http://schemas.microsoft.com/office/powerpoint/2010/main" val="41210024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D017A0-8B51-E82A-B59B-CA4BC9651C57}"/>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227910C9-5E6A-95E8-0742-1AEABEE5A969}"/>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48D4520A-4A7D-E6AD-34BA-E34119E00880}"/>
              </a:ext>
            </a:extLst>
          </p:cNvPr>
          <p:cNvPicPr>
            <a:picLocks noChangeAspect="1"/>
          </p:cNvPicPr>
          <p:nvPr/>
        </p:nvPicPr>
        <p:blipFill>
          <a:blip r:embed="rId2"/>
          <a:stretch>
            <a:fillRect/>
          </a:stretch>
        </p:blipFill>
        <p:spPr>
          <a:xfrm>
            <a:off x="5352585" y="-1269"/>
            <a:ext cx="10727474" cy="15155257"/>
          </a:xfrm>
          <a:prstGeom prst="rect">
            <a:avLst/>
          </a:prstGeom>
        </p:spPr>
      </p:pic>
    </p:spTree>
    <p:extLst>
      <p:ext uri="{BB962C8B-B14F-4D97-AF65-F5344CB8AC3E}">
        <p14:creationId xmlns:p14="http://schemas.microsoft.com/office/powerpoint/2010/main" val="26050403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5CA8E-8F89-4F2A-6891-564D831DBE04}"/>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D9F85B59-876C-9FF4-6A01-0D5549FFC39F}"/>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E3793F7B-C514-20A1-B96D-1DD9F1024841}"/>
              </a:ext>
            </a:extLst>
          </p:cNvPr>
          <p:cNvPicPr>
            <a:picLocks noChangeAspect="1"/>
          </p:cNvPicPr>
          <p:nvPr/>
        </p:nvPicPr>
        <p:blipFill>
          <a:blip r:embed="rId2"/>
          <a:stretch>
            <a:fillRect/>
          </a:stretch>
        </p:blipFill>
        <p:spPr>
          <a:xfrm>
            <a:off x="1304" y="0"/>
            <a:ext cx="21406417" cy="15119350"/>
          </a:xfrm>
          <a:prstGeom prst="rect">
            <a:avLst/>
          </a:prstGeom>
        </p:spPr>
      </p:pic>
    </p:spTree>
    <p:extLst>
      <p:ext uri="{BB962C8B-B14F-4D97-AF65-F5344CB8AC3E}">
        <p14:creationId xmlns:p14="http://schemas.microsoft.com/office/powerpoint/2010/main" val="29113789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11C637-2F67-BA07-4F72-93AF93055A79}"/>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064E45D3-DE77-A096-2954-7A37FF1EBB12}"/>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EFA40952-3744-4112-7C0A-26896ABCE04C}"/>
              </a:ext>
            </a:extLst>
          </p:cNvPr>
          <p:cNvPicPr>
            <a:picLocks noChangeAspect="1"/>
          </p:cNvPicPr>
          <p:nvPr/>
        </p:nvPicPr>
        <p:blipFill>
          <a:blip r:embed="rId2"/>
          <a:stretch>
            <a:fillRect/>
          </a:stretch>
        </p:blipFill>
        <p:spPr>
          <a:xfrm>
            <a:off x="5352586" y="-15498"/>
            <a:ext cx="10705170" cy="15152208"/>
          </a:xfrm>
          <a:prstGeom prst="rect">
            <a:avLst/>
          </a:prstGeom>
        </p:spPr>
      </p:pic>
    </p:spTree>
    <p:extLst>
      <p:ext uri="{BB962C8B-B14F-4D97-AF65-F5344CB8AC3E}">
        <p14:creationId xmlns:p14="http://schemas.microsoft.com/office/powerpoint/2010/main" val="15705254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1ECDE-3FA9-29C5-F67A-A1431318E9C0}"/>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9E56E68A-4010-6D15-C38A-8238F4377CD8}"/>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BCC0F88A-CB09-D736-27E1-C2BDCE5E1A00}"/>
              </a:ext>
            </a:extLst>
          </p:cNvPr>
          <p:cNvPicPr>
            <a:picLocks noChangeAspect="1"/>
          </p:cNvPicPr>
          <p:nvPr/>
        </p:nvPicPr>
        <p:blipFill>
          <a:blip r:embed="rId2"/>
          <a:stretch>
            <a:fillRect/>
          </a:stretch>
        </p:blipFill>
        <p:spPr>
          <a:xfrm>
            <a:off x="73720" y="0"/>
            <a:ext cx="21335305" cy="15171773"/>
          </a:xfrm>
          <a:prstGeom prst="rect">
            <a:avLst/>
          </a:prstGeom>
        </p:spPr>
      </p:pic>
    </p:spTree>
    <p:extLst>
      <p:ext uri="{BB962C8B-B14F-4D97-AF65-F5344CB8AC3E}">
        <p14:creationId xmlns:p14="http://schemas.microsoft.com/office/powerpoint/2010/main" val="26386045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9C33F-FDA3-CA50-6E55-457BE6FA36B1}"/>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8DDD2793-8FF1-8E5E-F984-5C4521498C13}"/>
              </a:ext>
            </a:extLst>
          </p:cNvPr>
          <p:cNvSpPr>
            <a:spLocks noGrp="1"/>
          </p:cNvSpPr>
          <p:nvPr>
            <p:ph idx="1"/>
          </p:nvPr>
        </p:nvSpPr>
        <p:spPr/>
        <p:txBody>
          <a:bodyPr/>
          <a:lstStyle/>
          <a:p>
            <a:endParaRPr lang="en-GB" dirty="0"/>
          </a:p>
        </p:txBody>
      </p:sp>
      <p:pic>
        <p:nvPicPr>
          <p:cNvPr id="5" name="Picture 4">
            <a:extLst>
              <a:ext uri="{FF2B5EF4-FFF2-40B4-BE49-F238E27FC236}">
                <a16:creationId xmlns:a16="http://schemas.microsoft.com/office/drawing/2014/main" id="{E60A462F-0E28-6B02-0E51-6F4502F471FA}"/>
              </a:ext>
            </a:extLst>
          </p:cNvPr>
          <p:cNvPicPr>
            <a:picLocks noChangeAspect="1"/>
          </p:cNvPicPr>
          <p:nvPr/>
        </p:nvPicPr>
        <p:blipFill>
          <a:blip r:embed="rId2"/>
          <a:stretch>
            <a:fillRect/>
          </a:stretch>
        </p:blipFill>
        <p:spPr>
          <a:xfrm>
            <a:off x="5352585" y="17109"/>
            <a:ext cx="10727473" cy="15118418"/>
          </a:xfrm>
          <a:prstGeom prst="rect">
            <a:avLst/>
          </a:prstGeom>
        </p:spPr>
      </p:pic>
    </p:spTree>
    <p:extLst>
      <p:ext uri="{BB962C8B-B14F-4D97-AF65-F5344CB8AC3E}">
        <p14:creationId xmlns:p14="http://schemas.microsoft.com/office/powerpoint/2010/main" val="32403895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52AAF-41DC-399B-09E7-715D51167D58}"/>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A04D5274-38A9-5EB8-903B-95A5F25CA3D1}"/>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B6DE171C-6E9C-504C-4888-763D5D55FA5F}"/>
              </a:ext>
            </a:extLst>
          </p:cNvPr>
          <p:cNvPicPr>
            <a:picLocks noChangeAspect="1"/>
          </p:cNvPicPr>
          <p:nvPr/>
        </p:nvPicPr>
        <p:blipFill>
          <a:blip r:embed="rId2"/>
          <a:stretch>
            <a:fillRect/>
          </a:stretch>
        </p:blipFill>
        <p:spPr>
          <a:xfrm>
            <a:off x="4900180" y="-58510"/>
            <a:ext cx="11608663" cy="15177860"/>
          </a:xfrm>
          <a:prstGeom prst="rect">
            <a:avLst/>
          </a:prstGeom>
        </p:spPr>
      </p:pic>
    </p:spTree>
    <p:extLst>
      <p:ext uri="{BB962C8B-B14F-4D97-AF65-F5344CB8AC3E}">
        <p14:creationId xmlns:p14="http://schemas.microsoft.com/office/powerpoint/2010/main" val="22939448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623BD-4C61-A09A-67EC-BE8D40B1051B}"/>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7D77D511-CC42-193C-5579-EF82281B8B2A}"/>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A027681F-9E35-B542-9AB4-0D572B09586A}"/>
              </a:ext>
            </a:extLst>
          </p:cNvPr>
          <p:cNvPicPr>
            <a:picLocks noChangeAspect="1"/>
          </p:cNvPicPr>
          <p:nvPr/>
        </p:nvPicPr>
        <p:blipFill>
          <a:blip r:embed="rId2"/>
          <a:stretch>
            <a:fillRect/>
          </a:stretch>
        </p:blipFill>
        <p:spPr>
          <a:xfrm>
            <a:off x="5330283" y="-4056"/>
            <a:ext cx="10749776" cy="15129315"/>
          </a:xfrm>
          <a:prstGeom prst="rect">
            <a:avLst/>
          </a:prstGeom>
        </p:spPr>
      </p:pic>
    </p:spTree>
    <p:extLst>
      <p:ext uri="{BB962C8B-B14F-4D97-AF65-F5344CB8AC3E}">
        <p14:creationId xmlns:p14="http://schemas.microsoft.com/office/powerpoint/2010/main" val="26606390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B28D01-0FD9-BD1D-FD8C-B22FEE63DFD9}"/>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D0AE050A-701D-E629-EFDD-8BF6CAFB72A1}"/>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DE7BE6AE-AA7A-8E10-1866-F88C47906923}"/>
              </a:ext>
            </a:extLst>
          </p:cNvPr>
          <p:cNvPicPr>
            <a:picLocks noChangeAspect="1"/>
          </p:cNvPicPr>
          <p:nvPr/>
        </p:nvPicPr>
        <p:blipFill>
          <a:blip r:embed="rId2"/>
          <a:stretch>
            <a:fillRect/>
          </a:stretch>
        </p:blipFill>
        <p:spPr>
          <a:xfrm>
            <a:off x="-21920" y="1501433"/>
            <a:ext cx="21452867" cy="12116484"/>
          </a:xfrm>
          <a:prstGeom prst="rect">
            <a:avLst/>
          </a:prstGeom>
        </p:spPr>
      </p:pic>
    </p:spTree>
    <p:extLst>
      <p:ext uri="{BB962C8B-B14F-4D97-AF65-F5344CB8AC3E}">
        <p14:creationId xmlns:p14="http://schemas.microsoft.com/office/powerpoint/2010/main" val="35205337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28663-782E-7A8C-3C60-CF8D2F164662}"/>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FECCB83E-3391-1C83-3126-9691E81DC02F}"/>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DF1ED58F-0379-5EE6-D9E4-C8BC367DE177}"/>
              </a:ext>
            </a:extLst>
          </p:cNvPr>
          <p:cNvPicPr>
            <a:picLocks noChangeAspect="1"/>
          </p:cNvPicPr>
          <p:nvPr/>
        </p:nvPicPr>
        <p:blipFill>
          <a:blip r:embed="rId2"/>
          <a:stretch>
            <a:fillRect/>
          </a:stretch>
        </p:blipFill>
        <p:spPr>
          <a:xfrm>
            <a:off x="4995747" y="-40753"/>
            <a:ext cx="11418848" cy="15202608"/>
          </a:xfrm>
          <a:prstGeom prst="rect">
            <a:avLst/>
          </a:prstGeom>
        </p:spPr>
      </p:pic>
    </p:spTree>
    <p:extLst>
      <p:ext uri="{BB962C8B-B14F-4D97-AF65-F5344CB8AC3E}">
        <p14:creationId xmlns:p14="http://schemas.microsoft.com/office/powerpoint/2010/main" val="9563998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AF5CA6-9580-0470-4FCA-4B262DCEDF08}"/>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395A959C-39B0-F344-1D69-6DC90FFA578A}"/>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27E6C8F2-9CA0-A9F4-28BE-BE8D1B5B552B}"/>
              </a:ext>
            </a:extLst>
          </p:cNvPr>
          <p:cNvPicPr>
            <a:picLocks noChangeAspect="1"/>
          </p:cNvPicPr>
          <p:nvPr/>
        </p:nvPicPr>
        <p:blipFill>
          <a:blip r:embed="rId2"/>
          <a:stretch>
            <a:fillRect/>
          </a:stretch>
        </p:blipFill>
        <p:spPr>
          <a:xfrm>
            <a:off x="5307980" y="-69594"/>
            <a:ext cx="10727474" cy="15165809"/>
          </a:xfrm>
          <a:prstGeom prst="rect">
            <a:avLst/>
          </a:prstGeom>
        </p:spPr>
      </p:pic>
    </p:spTree>
    <p:extLst>
      <p:ext uri="{BB962C8B-B14F-4D97-AF65-F5344CB8AC3E}">
        <p14:creationId xmlns:p14="http://schemas.microsoft.com/office/powerpoint/2010/main" val="4836766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5291D-0103-7875-B8E1-F89F6A6C986B}"/>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04CC4B59-5058-48E4-B32F-DBD986F0B0CF}"/>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9DD8087C-63CD-ED61-6DD6-F552AAF9A443}"/>
              </a:ext>
            </a:extLst>
          </p:cNvPr>
          <p:cNvPicPr>
            <a:picLocks noChangeAspect="1"/>
          </p:cNvPicPr>
          <p:nvPr/>
        </p:nvPicPr>
        <p:blipFill>
          <a:blip r:embed="rId2"/>
          <a:stretch>
            <a:fillRect/>
          </a:stretch>
        </p:blipFill>
        <p:spPr>
          <a:xfrm>
            <a:off x="5307981" y="-4540"/>
            <a:ext cx="10816682" cy="15161534"/>
          </a:xfrm>
          <a:prstGeom prst="rect">
            <a:avLst/>
          </a:prstGeom>
        </p:spPr>
      </p:pic>
    </p:spTree>
    <p:extLst>
      <p:ext uri="{BB962C8B-B14F-4D97-AF65-F5344CB8AC3E}">
        <p14:creationId xmlns:p14="http://schemas.microsoft.com/office/powerpoint/2010/main" val="19921243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014A3-7DBA-31BB-B8FC-6571685B6103}"/>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E2DE775F-4144-EF2A-EDB7-0079DF1FEF43}"/>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B5FD87F9-3B81-8869-BB05-3ABCD1EA970D}"/>
              </a:ext>
            </a:extLst>
          </p:cNvPr>
          <p:cNvPicPr>
            <a:picLocks noChangeAspect="1"/>
          </p:cNvPicPr>
          <p:nvPr/>
        </p:nvPicPr>
        <p:blipFill>
          <a:blip r:embed="rId2"/>
          <a:stretch>
            <a:fillRect/>
          </a:stretch>
        </p:blipFill>
        <p:spPr>
          <a:xfrm>
            <a:off x="-42015" y="1501434"/>
            <a:ext cx="21451040" cy="12092796"/>
          </a:xfrm>
          <a:prstGeom prst="rect">
            <a:avLst/>
          </a:prstGeom>
        </p:spPr>
      </p:pic>
    </p:spTree>
    <p:extLst>
      <p:ext uri="{BB962C8B-B14F-4D97-AF65-F5344CB8AC3E}">
        <p14:creationId xmlns:p14="http://schemas.microsoft.com/office/powerpoint/2010/main" val="4455966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E50861-ECE4-0525-504C-1209F285053E}"/>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5879E96A-AC45-9F00-F760-39E9ECD8F5B3}"/>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81FE5211-3B19-78D1-0DE5-D6CF8C950D06}"/>
              </a:ext>
            </a:extLst>
          </p:cNvPr>
          <p:cNvPicPr>
            <a:picLocks noChangeAspect="1"/>
          </p:cNvPicPr>
          <p:nvPr/>
        </p:nvPicPr>
        <p:blipFill>
          <a:blip r:embed="rId2"/>
          <a:stretch>
            <a:fillRect/>
          </a:stretch>
        </p:blipFill>
        <p:spPr>
          <a:xfrm>
            <a:off x="5366164" y="0"/>
            <a:ext cx="10676697" cy="15119350"/>
          </a:xfrm>
          <a:prstGeom prst="rect">
            <a:avLst/>
          </a:prstGeom>
        </p:spPr>
      </p:pic>
    </p:spTree>
    <p:extLst>
      <p:ext uri="{BB962C8B-B14F-4D97-AF65-F5344CB8AC3E}">
        <p14:creationId xmlns:p14="http://schemas.microsoft.com/office/powerpoint/2010/main" val="164226669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843</TotalTime>
  <Words>656</Words>
  <Application>Microsoft Office PowerPoint</Application>
  <PresentationFormat>Custom</PresentationFormat>
  <Paragraphs>50</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UHDB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MATTHEW-TILLEY, Tobias (UNIVERSITY HOSPITALS OF DERBY AND BURTON NHS FOUNDATION TRUST)</dc:creator>
  <cp:lastModifiedBy>Thomas Walton</cp:lastModifiedBy>
  <cp:revision>14</cp:revision>
  <dcterms:created xsi:type="dcterms:W3CDTF">2023-07-27T12:51:51Z</dcterms:created>
  <dcterms:modified xsi:type="dcterms:W3CDTF">2023-09-06T20:35:04Z</dcterms:modified>
</cp:coreProperties>
</file>